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0" r:id="rId2"/>
  </p:sldMasterIdLst>
  <p:notesMasterIdLst>
    <p:notesMasterId r:id="rId32"/>
  </p:notesMasterIdLst>
  <p:sldIdLst>
    <p:sldId id="256" r:id="rId3"/>
    <p:sldId id="290" r:id="rId4"/>
    <p:sldId id="303" r:id="rId5"/>
    <p:sldId id="257" r:id="rId6"/>
    <p:sldId id="285" r:id="rId7"/>
    <p:sldId id="258" r:id="rId8"/>
    <p:sldId id="307" r:id="rId9"/>
    <p:sldId id="304" r:id="rId10"/>
    <p:sldId id="305" r:id="rId11"/>
    <p:sldId id="284" r:id="rId12"/>
    <p:sldId id="306" r:id="rId13"/>
    <p:sldId id="286" r:id="rId14"/>
    <p:sldId id="260" r:id="rId15"/>
    <p:sldId id="263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73" r:id="rId24"/>
    <p:sldId id="288" r:id="rId25"/>
    <p:sldId id="289" r:id="rId26"/>
    <p:sldId id="299" r:id="rId27"/>
    <p:sldId id="298" r:id="rId28"/>
    <p:sldId id="300" r:id="rId29"/>
    <p:sldId id="30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09" autoAdjust="0"/>
  </p:normalViewPr>
  <p:slideViewPr>
    <p:cSldViewPr>
      <p:cViewPr varScale="1">
        <p:scale>
          <a:sx n="93" d="100"/>
          <a:sy n="93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B4A-92CA-4D9F-9058-04E0010DA65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6D6C7-AE05-46BC-B9F3-5945E382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7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6226B3-D765-4543-A754-358BAAC03D8B}" type="slidenum">
              <a:rPr lang="en-US" b="0"/>
              <a:pPr eaLnBrk="1" hangingPunct="1"/>
              <a:t>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57981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6D6C7-AE05-46BC-B9F3-5945E3822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7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37385E-73B3-469C-9614-C2B88C0ECD0F}" type="slidenum">
              <a:rPr lang="en-US" b="0"/>
              <a:pPr eaLnBrk="1" hangingPunct="1"/>
              <a:t>15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37791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EC01DE-BF76-4370-BCBE-B6101BAD19D3}" type="slidenum">
              <a:rPr lang="en-US" b="0"/>
              <a:pPr eaLnBrk="1" hangingPunct="1"/>
              <a:t>16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1292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CEAC83-0B99-4D84-99C8-DA9C76548850}" type="slidenum">
              <a:rPr lang="en-US" b="0"/>
              <a:pPr eaLnBrk="1" hangingPunct="1"/>
              <a:t>17</a:t>
            </a:fld>
            <a:endParaRPr lang="en-US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3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2C413B-BA3F-4CA4-85CA-D47D9F4DD845}" type="slidenum">
              <a:rPr lang="en-US" b="0"/>
              <a:pPr eaLnBrk="1" hangingPunct="1"/>
              <a:t>18</a:t>
            </a:fld>
            <a:endParaRPr lang="en-US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3438" cy="34813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10075"/>
            <a:ext cx="559816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2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8F3EF9-CC2A-4ABE-AA7D-8AA0B20FC15B}" type="slidenum">
              <a:rPr lang="en-US" b="0"/>
              <a:pPr eaLnBrk="1" hangingPunct="1"/>
              <a:t>19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20271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C629D9-D998-4A29-82EC-317941BC1DC0}" type="slidenum">
              <a:rPr lang="en-US" b="0"/>
              <a:pPr eaLnBrk="1" hangingPunct="1"/>
              <a:t>20</a:t>
            </a:fld>
            <a:endParaRPr lang="en-US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3438" cy="34813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10075"/>
            <a:ext cx="559816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3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048000"/>
            <a:ext cx="7086600" cy="10096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Lucida Sans" panose="020B0602030504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638800"/>
            <a:ext cx="8686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z="1800" dirty="0" smtClean="0"/>
              <a:t>Author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19800"/>
            <a:ext cx="8686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Group (</a:t>
            </a:r>
            <a:r>
              <a:rPr lang="en-US" dirty="0" err="1" smtClean="0"/>
              <a:t>DCO,TSG,PDMG</a:t>
            </a:r>
            <a:r>
              <a:rPr lang="en-US" dirty="0" smtClean="0"/>
              <a:t>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8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2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76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2FF23-9AB6-4CD7-9343-BA041B78352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81A1-BB4A-471C-A77E-76C54313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2FF23-9AB6-4CD7-9343-BA041B78352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81A1-BB4A-471C-A77E-76C54313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1C15B5-46FC-495C-92F6-840FEFE6D97A}" type="datetime1">
              <a:rPr lang="en-US" altLang="en-US"/>
              <a:pPr/>
              <a:t>4/6/2014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9DC05D5-4320-47E7-9161-151051662460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5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72FF23-9AB6-4CD7-9343-BA041B78352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81A1-BB4A-471C-A77E-76C54313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0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9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81A1-BB4A-471C-A77E-76C54313E7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67" y="6561100"/>
            <a:ext cx="3209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2014 by the Regents of the University of Michigan</a:t>
            </a:r>
            <a:endParaRPr lang="en-US" sz="1000" dirty="0">
              <a:solidFill>
                <a:srgbClr val="0027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33" y="1143000"/>
            <a:ext cx="5544534" cy="13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7FDC-26E1-4B46-95EC-0D7D7F2EC253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67" y="6561100"/>
            <a:ext cx="3209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2014 by the Regents of the University of Michigan</a:t>
            </a:r>
            <a:endParaRPr lang="en-US" sz="1000" dirty="0">
              <a:solidFill>
                <a:srgbClr val="00274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343860" cy="3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067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Survey Data Collection Challenges and Trends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 smtClean="0"/>
              <a:t>Gina Cheung</a:t>
            </a:r>
          </a:p>
          <a:p>
            <a:r>
              <a:rPr lang="en-US" sz="5900" dirty="0" smtClean="0"/>
              <a:t>Beth-Ellen Pennell</a:t>
            </a:r>
          </a:p>
          <a:p>
            <a:endParaRPr lang="en-US" sz="5900" dirty="0" smtClean="0"/>
          </a:p>
          <a:p>
            <a:r>
              <a:rPr lang="en-US" sz="4200" dirty="0" smtClean="0"/>
              <a:t>North American DDI Conference</a:t>
            </a:r>
          </a:p>
          <a:p>
            <a:r>
              <a:rPr lang="en-US" sz="4200" dirty="0" smtClean="0"/>
              <a:t>April 1-2, 2014</a:t>
            </a:r>
          </a:p>
        </p:txBody>
      </p:sp>
    </p:spTree>
    <p:extLst>
      <p:ext uri="{BB962C8B-B14F-4D97-AF65-F5344CB8AC3E}">
        <p14:creationId xmlns:p14="http://schemas.microsoft.com/office/powerpoint/2010/main" val="3433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080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Major Aspects of Design and Implementation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/>
              <a:t>Questionnaire </a:t>
            </a:r>
            <a:r>
              <a:rPr lang="en-US" altLang="zh-CN" sz="3600" dirty="0"/>
              <a:t>length</a:t>
            </a:r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Question </a:t>
            </a:r>
            <a:r>
              <a:rPr lang="en-US" altLang="zh-CN" sz="3600" dirty="0"/>
              <a:t>type</a:t>
            </a:r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Response </a:t>
            </a:r>
            <a:r>
              <a:rPr lang="en-US" altLang="zh-CN" sz="3600" dirty="0"/>
              <a:t>options</a:t>
            </a:r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Closed </a:t>
            </a:r>
            <a:r>
              <a:rPr lang="en-US" altLang="zh-CN" sz="3600" dirty="0" err="1"/>
              <a:t>vs</a:t>
            </a:r>
            <a:r>
              <a:rPr lang="en-US" altLang="zh-CN" sz="3600" dirty="0"/>
              <a:t> open-ended</a:t>
            </a:r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Use </a:t>
            </a:r>
            <a:r>
              <a:rPr lang="en-US" altLang="zh-CN" sz="3600" dirty="0"/>
              <a:t>of visuals</a:t>
            </a:r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Screen </a:t>
            </a:r>
            <a:r>
              <a:rPr lang="en-US" altLang="zh-CN" sz="3600" dirty="0"/>
              <a:t>layout</a:t>
            </a:r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Progress bar</a:t>
            </a:r>
            <a:endParaRPr lang="en-US" altLang="zh-CN" sz="3600" dirty="0"/>
          </a:p>
          <a:p>
            <a:pPr>
              <a:lnSpc>
                <a:spcPct val="90000"/>
              </a:lnSpc>
            </a:pPr>
            <a:r>
              <a:rPr lang="en-US" altLang="zh-CN" sz="3600" dirty="0" smtClean="0"/>
              <a:t>Slide </a:t>
            </a:r>
            <a:r>
              <a:rPr lang="en-US" altLang="zh-CN" sz="3600" dirty="0"/>
              <a:t>bars, drop &amp; </a:t>
            </a:r>
            <a:r>
              <a:rPr lang="en-US" altLang="zh-CN" sz="3600" dirty="0" smtClean="0"/>
              <a:t>drag</a:t>
            </a:r>
            <a:endParaRPr lang="en-US" altLang="zh-CN" sz="2800" dirty="0"/>
          </a:p>
          <a:p>
            <a:pPr>
              <a:buFont typeface="Wingdings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41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 to CAI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Transition from a well-defined paper &amp; pencil </a:t>
            </a:r>
            <a:r>
              <a:rPr lang="en-US" sz="3500" dirty="0" smtClean="0"/>
              <a:t>(PAPI) questionnaire </a:t>
            </a:r>
            <a:r>
              <a:rPr lang="en-US" sz="3500" dirty="0"/>
              <a:t>to a computer assisted interview (CAI) instrument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VERY Complex </a:t>
            </a:r>
            <a:r>
              <a:rPr lang="en-US" dirty="0"/>
              <a:t>grid designs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No explicit consistency checks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Preload previous data </a:t>
            </a:r>
            <a:r>
              <a:rPr lang="en-US" dirty="0" smtClean="0"/>
              <a:t>collection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Question fills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Interviewer instructions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Question-by-question on-line help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Questionnaire translation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Questionnaire design Challenges</a:t>
            </a:r>
          </a:p>
          <a:p>
            <a:r>
              <a:rPr lang="en-US" sz="3200" dirty="0" smtClean="0"/>
              <a:t>Survey Management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Data Collection “Mode”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Computer Assisted  Telephone Interview (CATI)</a:t>
            </a:r>
          </a:p>
          <a:p>
            <a:r>
              <a:rPr lang="en-US" sz="2800" dirty="0" smtClean="0"/>
              <a:t>Computer Assisted Personal Interview (CAPI)</a:t>
            </a:r>
          </a:p>
          <a:p>
            <a:r>
              <a:rPr lang="en-US" sz="2800" dirty="0" smtClean="0"/>
              <a:t>Computer Assisted Web Interview (CAWI)</a:t>
            </a:r>
          </a:p>
          <a:p>
            <a:r>
              <a:rPr lang="en-US" sz="2800" dirty="0" smtClean="0"/>
              <a:t>Computer Assisted Self-administrated Interview (CASI)</a:t>
            </a:r>
          </a:p>
          <a:p>
            <a:r>
              <a:rPr lang="en-US" sz="2800" dirty="0" smtClean="0"/>
              <a:t>Computer Assisted Data Entry (CADE) </a:t>
            </a:r>
          </a:p>
          <a:p>
            <a:r>
              <a:rPr lang="en-US" sz="2800" dirty="0" smtClean="0"/>
              <a:t>Paper Pencil Survey</a:t>
            </a:r>
          </a:p>
          <a:p>
            <a:r>
              <a:rPr lang="en-US" sz="2800" dirty="0" smtClean="0"/>
              <a:t>Mail Survey</a:t>
            </a:r>
          </a:p>
          <a:p>
            <a:r>
              <a:rPr lang="en-US" sz="2800" dirty="0" smtClean="0"/>
              <a:t>Group Administrated Survey </a:t>
            </a:r>
            <a:r>
              <a:rPr lang="en-US" sz="2000" dirty="0" smtClean="0"/>
              <a:t>(either by paper or by computer)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B686-D87F-4D82-A4A4-33ED055B07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Management System (SMS)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Survey Management System differs between modes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Major Common Functions are:</a:t>
            </a:r>
          </a:p>
          <a:p>
            <a:pPr lvl="1"/>
            <a:r>
              <a:rPr lang="en-US" dirty="0" smtClean="0"/>
              <a:t>Sample assignment</a:t>
            </a:r>
          </a:p>
          <a:p>
            <a:pPr lvl="1"/>
            <a:r>
              <a:rPr lang="en-US" dirty="0" smtClean="0"/>
              <a:t>Delivery of sample to interviewers/respondents</a:t>
            </a:r>
          </a:p>
          <a:p>
            <a:pPr lvl="1"/>
            <a:r>
              <a:rPr lang="en-US" dirty="0" smtClean="0"/>
              <a:t>Launch survey data collection software</a:t>
            </a:r>
          </a:p>
          <a:p>
            <a:pPr lvl="1"/>
            <a:r>
              <a:rPr lang="en-US" dirty="0" smtClean="0"/>
              <a:t>Administrate sample status and the outcome </a:t>
            </a:r>
          </a:p>
          <a:p>
            <a:pPr lvl="1"/>
            <a:r>
              <a:rPr lang="en-US" dirty="0" smtClean="0"/>
              <a:t>Send interview data to central database</a:t>
            </a:r>
          </a:p>
          <a:p>
            <a:pPr lvl="1"/>
            <a:r>
              <a:rPr lang="en-US" dirty="0" smtClean="0"/>
              <a:t>Merge all the individual  interviewer’s data files to a master data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B686-D87F-4D82-A4A4-33ED055B07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Context – Mixed Modes of Collection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“One of the most important challenges to survey researchers is deciding which data collection method or mix  of methods is optimal…”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33400" y="4876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sz="1200">
              <a:solidFill>
                <a:srgbClr val="305CA3"/>
              </a:solidFill>
            </a:endParaRPr>
          </a:p>
          <a:p>
            <a:pPr algn="l" eaLnBrk="1" hangingPunct="1"/>
            <a:r>
              <a:rPr lang="en-US" sz="1200">
                <a:solidFill>
                  <a:srgbClr val="305CA3"/>
                </a:solidFill>
              </a:rPr>
              <a:t>de Leeuw, E. 2005. “To Mix or Not to Mix Data Collection Modes in Surveys.”  </a:t>
            </a:r>
            <a:r>
              <a:rPr lang="en-US" sz="1200" i="1">
                <a:solidFill>
                  <a:srgbClr val="305CA3"/>
                </a:solidFill>
              </a:rPr>
              <a:t>Journal of Official Statistics.  </a:t>
            </a:r>
            <a:r>
              <a:rPr lang="en-US" sz="1200">
                <a:solidFill>
                  <a:srgbClr val="305CA3"/>
                </a:solidFill>
              </a:rPr>
              <a:t>Vol. 21. No.2:233-255</a:t>
            </a:r>
          </a:p>
          <a:p>
            <a:pPr algn="l" eaLnBrk="1" hangingPunct="1"/>
            <a:endParaRPr lang="en-US" sz="1200">
              <a:solidFill>
                <a:srgbClr val="305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Pressures to use Mixed Modes of Collection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Declining response rates</a:t>
            </a:r>
          </a:p>
          <a:p>
            <a:r>
              <a:rPr lang="en-US" dirty="0" smtClean="0"/>
              <a:t>Complex human measurements </a:t>
            </a:r>
          </a:p>
          <a:p>
            <a:r>
              <a:rPr lang="en-US" dirty="0" smtClean="0"/>
              <a:t>Increasing effort to collect surveys</a:t>
            </a:r>
          </a:p>
          <a:p>
            <a:r>
              <a:rPr lang="en-US" dirty="0" smtClean="0"/>
              <a:t>Increasing burden on respondents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sz="2800" dirty="0" smtClean="0">
                <a:solidFill>
                  <a:srgbClr val="000000"/>
                </a:solidFill>
              </a:rPr>
              <a:t> Management </a:t>
            </a:r>
            <a:r>
              <a:rPr lang="en-US" sz="2800" dirty="0">
                <a:solidFill>
                  <a:srgbClr val="000000"/>
                </a:solidFill>
              </a:rPr>
              <a:t>information to inform     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decision making while fielding a survey;  multi-mode     or single-mode</a:t>
            </a:r>
          </a:p>
          <a:p>
            <a:endParaRPr lang="en-US" dirty="0" smtClean="0"/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4841AC-DB5E-46A0-B061-6FBD1ED35C28}" type="slidenum">
              <a:rPr lang="en-US" b="0">
                <a:solidFill>
                  <a:schemeClr val="accent1"/>
                </a:solidFill>
              </a:rPr>
              <a:pPr eaLnBrk="1" hangingPunct="1"/>
              <a:t>16</a:t>
            </a:fld>
            <a:endParaRPr lang="en-US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Definition: Mixed Mode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mtClean="0">
                <a:cs typeface="Arial" pitchFamily="34" charset="0"/>
              </a:rPr>
              <a:t>The use of multiple ways to access, obtain self-reports, collect observations, or measure attributes, within the same survey effort.</a:t>
            </a:r>
          </a:p>
          <a:p>
            <a:pPr marL="0" indent="0" eaLnBrk="1" hangingPunct="1">
              <a:buFontTx/>
              <a:buNone/>
            </a:pPr>
            <a:endParaRPr lang="en-US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mtClean="0">
                <a:cs typeface="Arial" pitchFamily="34" charset="0"/>
              </a:rPr>
              <a:t>Mixed-mode designs can use multiple modes concurrently or sequentially on the same and different sample units.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37F893-F46C-42BD-B199-E78F5D20CF0F}" type="slidenum">
              <a:rPr lang="en-US" b="0">
                <a:solidFill>
                  <a:schemeClr val="accent1"/>
                </a:solidFill>
                <a:cs typeface="Arial" pitchFamily="34" charset="0"/>
              </a:rPr>
              <a:pPr eaLnBrk="1" hangingPunct="1"/>
              <a:t>17</a:t>
            </a:fld>
            <a:endParaRPr lang="en-US" b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Survey Design Modes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000" smtClean="0"/>
              <a:t>Data collection with multiple modes (sequential or concurrent) or single mode:</a:t>
            </a:r>
            <a:endParaRPr lang="en-US" sz="2000" b="0" smtClean="0"/>
          </a:p>
        </p:txBody>
      </p:sp>
      <p:sp>
        <p:nvSpPr>
          <p:cNvPr id="7182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AD19EA-654C-41C3-AE7E-30CC494939BC}" type="slidenum">
              <a:rPr lang="en-US" b="0">
                <a:solidFill>
                  <a:schemeClr val="accent1"/>
                </a:solidFill>
              </a:rPr>
              <a:pPr eaLnBrk="1" hangingPunct="1"/>
              <a:t>18</a:t>
            </a:fld>
            <a:endParaRPr lang="en-US" b="0">
              <a:solidFill>
                <a:schemeClr val="accent1"/>
              </a:solidFill>
            </a:endParaRPr>
          </a:p>
        </p:txBody>
      </p:sp>
      <p:sp>
        <p:nvSpPr>
          <p:cNvPr id="873495" name="Rectangle 23"/>
          <p:cNvSpPr>
            <a:spLocks noChangeArrowheads="1"/>
          </p:cNvSpPr>
          <p:nvPr/>
        </p:nvSpPr>
        <p:spPr bwMode="auto">
          <a:xfrm>
            <a:off x="2438400" y="42672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Mode #2</a:t>
            </a:r>
          </a:p>
        </p:txBody>
      </p:sp>
      <p:sp>
        <p:nvSpPr>
          <p:cNvPr id="873496" name="Rectangle 24"/>
          <p:cNvSpPr>
            <a:spLocks noChangeArrowheads="1"/>
          </p:cNvSpPr>
          <p:nvPr/>
        </p:nvSpPr>
        <p:spPr bwMode="auto">
          <a:xfrm>
            <a:off x="4038600" y="42672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Mode #n</a:t>
            </a:r>
          </a:p>
        </p:txBody>
      </p:sp>
      <p:sp>
        <p:nvSpPr>
          <p:cNvPr id="873497" name="Line 25"/>
          <p:cNvSpPr>
            <a:spLocks noChangeShapeType="1"/>
          </p:cNvSpPr>
          <p:nvPr/>
        </p:nvSpPr>
        <p:spPr bwMode="auto">
          <a:xfrm>
            <a:off x="1752600" y="45720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00" name="Line 28"/>
          <p:cNvSpPr>
            <a:spLocks noChangeShapeType="1"/>
          </p:cNvSpPr>
          <p:nvPr/>
        </p:nvSpPr>
        <p:spPr bwMode="auto">
          <a:xfrm>
            <a:off x="3429000" y="4572000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02" name="Rectangle 30"/>
          <p:cNvSpPr>
            <a:spLocks noChangeArrowheads="1"/>
          </p:cNvSpPr>
          <p:nvPr/>
        </p:nvSpPr>
        <p:spPr bwMode="auto">
          <a:xfrm>
            <a:off x="5715000" y="2438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Mode #1</a:t>
            </a:r>
          </a:p>
        </p:txBody>
      </p:sp>
      <p:sp>
        <p:nvSpPr>
          <p:cNvPr id="873503" name="Rectangle 31"/>
          <p:cNvSpPr>
            <a:spLocks noChangeArrowheads="1"/>
          </p:cNvSpPr>
          <p:nvPr/>
        </p:nvSpPr>
        <p:spPr bwMode="auto">
          <a:xfrm>
            <a:off x="6400800" y="3276600"/>
            <a:ext cx="1058863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Mode #2</a:t>
            </a:r>
          </a:p>
        </p:txBody>
      </p:sp>
      <p:sp>
        <p:nvSpPr>
          <p:cNvPr id="873504" name="Rectangle 32"/>
          <p:cNvSpPr>
            <a:spLocks noChangeArrowheads="1"/>
          </p:cNvSpPr>
          <p:nvPr/>
        </p:nvSpPr>
        <p:spPr bwMode="auto">
          <a:xfrm>
            <a:off x="5638800" y="4191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Mode #n</a:t>
            </a:r>
          </a:p>
        </p:txBody>
      </p:sp>
      <p:sp>
        <p:nvSpPr>
          <p:cNvPr id="873505" name="Line 33"/>
          <p:cNvSpPr>
            <a:spLocks noChangeShapeType="1"/>
          </p:cNvSpPr>
          <p:nvPr/>
        </p:nvSpPr>
        <p:spPr bwMode="auto">
          <a:xfrm>
            <a:off x="7391400" y="2743200"/>
            <a:ext cx="838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09" name="Text Box 37"/>
          <p:cNvSpPr txBox="1">
            <a:spLocks noChangeArrowheads="1"/>
          </p:cNvSpPr>
          <p:nvPr/>
        </p:nvSpPr>
        <p:spPr bwMode="auto">
          <a:xfrm>
            <a:off x="533400" y="4114800"/>
            <a:ext cx="4648200" cy="12001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Sequential Mixed Modes</a:t>
            </a:r>
          </a:p>
        </p:txBody>
      </p:sp>
      <p:sp>
        <p:nvSpPr>
          <p:cNvPr id="873510" name="Text Box 38"/>
          <p:cNvSpPr txBox="1">
            <a:spLocks noChangeArrowheads="1"/>
          </p:cNvSpPr>
          <p:nvPr/>
        </p:nvSpPr>
        <p:spPr bwMode="auto">
          <a:xfrm>
            <a:off x="5486400" y="2209800"/>
            <a:ext cx="3048000" cy="3140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Concurrent Mixed Modes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467600" y="3657600"/>
            <a:ext cx="685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7162800" y="4495800"/>
            <a:ext cx="990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9600" y="2514600"/>
            <a:ext cx="2514600" cy="12001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Single Mode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62000" y="26670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Mode #1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762000" y="42672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Mode #1</a:t>
            </a:r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>
            <a:off x="2057400" y="29718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95" grpId="0" animBg="1"/>
      <p:bldP spid="873496" grpId="0" animBg="1"/>
      <p:bldP spid="873497" grpId="0" animBg="1"/>
      <p:bldP spid="873500" grpId="0" animBg="1"/>
      <p:bldP spid="873502" grpId="0" animBg="1"/>
      <p:bldP spid="873503" grpId="0" animBg="1"/>
      <p:bldP spid="873504" grpId="0" animBg="1"/>
      <p:bldP spid="873505" grpId="0" animBg="1"/>
      <p:bldP spid="873509" grpId="0" animBg="1"/>
      <p:bldP spid="873509" grpId="1" animBg="1"/>
      <p:bldP spid="873510" grpId="0" build="allAtOnce" animBg="1"/>
      <p:bldP spid="33" grpId="0" animBg="1"/>
      <p:bldP spid="35" grpId="0" animBg="1"/>
      <p:bldP spid="38" grpId="0" build="allAtOnce" animBg="1"/>
      <p:bldP spid="40" grpId="0" animBg="1"/>
      <p:bldP spid="41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Mixing Modes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Data collection often involves trade-off between the stronger and weaker points  of each mode and method</a:t>
            </a:r>
          </a:p>
          <a:p>
            <a:endParaRPr lang="en-US" sz="2800" dirty="0" smtClean="0"/>
          </a:p>
          <a:p>
            <a:r>
              <a:rPr lang="en-US" sz="2800" dirty="0" smtClean="0"/>
              <a:t>Mixed modes survey are appealing but have risks and inherent issues</a:t>
            </a:r>
          </a:p>
          <a:p>
            <a:pPr lvl="1"/>
            <a:r>
              <a:rPr lang="en-US" sz="3200" dirty="0" smtClean="0"/>
              <a:t>measurement error</a:t>
            </a:r>
          </a:p>
          <a:p>
            <a:pPr lvl="1"/>
            <a:r>
              <a:rPr lang="en-US" sz="3200" dirty="0" smtClean="0"/>
              <a:t>cost considerations</a:t>
            </a:r>
          </a:p>
          <a:p>
            <a:pPr lvl="1"/>
            <a:r>
              <a:rPr lang="en-US" sz="3200" dirty="0" smtClean="0"/>
              <a:t>bias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D49F7C-C6C3-47EF-9AEA-7EECF31D55BC}" type="slidenum">
              <a:rPr lang="en-US" b="0">
                <a:solidFill>
                  <a:schemeClr val="accent1"/>
                </a:solidFill>
              </a:rPr>
              <a:pPr eaLnBrk="1" hangingPunct="1"/>
              <a:t>19</a:t>
            </a:fld>
            <a:endParaRPr lang="en-US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3726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Survey Life Cycle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352800" cy="391636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05600" y="1143000"/>
            <a:ext cx="2362200" cy="51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14350" indent="-5143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Questionnaire design </a:t>
            </a:r>
          </a:p>
          <a:p>
            <a:pPr algn="l" eaLnBrk="1" hangingPunct="1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Questionnaire &amp; SMS programming </a:t>
            </a:r>
          </a:p>
          <a:p>
            <a:pPr algn="l" eaLnBrk="1" hangingPunct="1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Interviewer </a:t>
            </a:r>
            <a:r>
              <a:rPr lang="en-US" dirty="0">
                <a:solidFill>
                  <a:srgbClr val="000000"/>
                </a:solidFill>
              </a:rPr>
              <a:t>training</a:t>
            </a:r>
          </a:p>
          <a:p>
            <a:pPr algn="l" eaLnBrk="1" hangingPunct="1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Field work</a:t>
            </a:r>
          </a:p>
          <a:p>
            <a:pPr algn="l" eaLnBrk="1" hangingPunct="1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Data processing; coding </a:t>
            </a:r>
          </a:p>
          <a:p>
            <a:pPr algn="l" eaLnBrk="1" hangingPunct="1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Quality assurance</a:t>
            </a:r>
          </a:p>
          <a:p>
            <a:pPr algn="l" eaLnBrk="1" hangingPunct="1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Data </a:t>
            </a:r>
            <a:r>
              <a:rPr lang="en-US" dirty="0" smtClean="0">
                <a:solidFill>
                  <a:srgbClr val="000000"/>
                </a:solidFill>
              </a:rPr>
              <a:t>dissemination 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l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305CA3"/>
                </a:solidFill>
              </a:rPr>
              <a:t>Text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05CA3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81000" y="6305490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000" i="1" dirty="0">
                <a:solidFill>
                  <a:srgbClr val="000000"/>
                </a:solidFill>
              </a:rPr>
              <a:t>Guidelines for Best Practice in Cross-Cultural Surveys.</a:t>
            </a:r>
            <a:r>
              <a:rPr lang="en-US" sz="1000" dirty="0">
                <a:solidFill>
                  <a:srgbClr val="000000"/>
                </a:solidFill>
              </a:rPr>
              <a:t> Ann Arbor, MI: Survey Research Center, Institute for Social Research, University of Michigan.  </a:t>
            </a:r>
            <a:r>
              <a:rPr lang="en-US" sz="1000" dirty="0" smtClean="0">
                <a:solidFill>
                  <a:srgbClr val="000000"/>
                </a:solidFill>
              </a:rPr>
              <a:t>  </a:t>
            </a:r>
            <a:r>
              <a:rPr lang="en-US" sz="1000" dirty="0">
                <a:solidFill>
                  <a:srgbClr val="000000"/>
                </a:solidFill>
              </a:rPr>
              <a:t>http://www.ccsg.isr.umich.edu</a:t>
            </a:r>
            <a:endParaRPr lang="en-US" sz="1000" dirty="0"/>
          </a:p>
        </p:txBody>
      </p:sp>
      <p:pic>
        <p:nvPicPr>
          <p:cNvPr id="7" name="Content Placeholder 4" descr="Survey Lifestyle Illustratio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248400" cy="50292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609600"/>
            <a:ext cx="9220200" cy="8080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Survey Management Considerations for Mixed Mode</a:t>
            </a:r>
            <a:endParaRPr lang="en-US" sz="1800" b="1" dirty="0" smtClean="0"/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Survey Design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Multiple sample frames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Types of contact and modes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Sequence of modes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Switching modes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Propensity models and responsive design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Staffing and resource management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Sample delivery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Parameter/rules-based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Often link sample to </a:t>
            </a:r>
            <a:r>
              <a:rPr lang="en-US" sz="2400" dirty="0" smtClean="0">
                <a:solidFill>
                  <a:srgbClr val="000000"/>
                </a:solidFill>
              </a:rPr>
              <a:t>mode</a:t>
            </a:r>
            <a:r>
              <a:rPr lang="en-US" sz="2400" dirty="0" smtClean="0"/>
              <a:t> of collection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Sample element only available to one ‘location’ at a time</a:t>
            </a:r>
          </a:p>
          <a:p>
            <a:pPr lvl="1">
              <a:lnSpc>
                <a:spcPct val="80000"/>
              </a:lnSpc>
            </a:pPr>
            <a:endParaRPr lang="en-US" sz="700" dirty="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75A6EC-A5D9-4598-B4A4-22A3EA4E25B4}" type="slidenum">
              <a:rPr lang="en-US" b="0">
                <a:solidFill>
                  <a:schemeClr val="accent1"/>
                </a:solidFill>
              </a:rPr>
              <a:pPr eaLnBrk="1" hangingPunct="1"/>
              <a:t>20</a:t>
            </a:fld>
            <a:endParaRPr lang="en-US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Questionnaire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esign Challenges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Survey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anagement Challenges</a:t>
            </a:r>
          </a:p>
          <a:p>
            <a:r>
              <a:rPr lang="en-US" sz="3200" dirty="0" smtClean="0"/>
              <a:t>“New” </a:t>
            </a:r>
            <a:r>
              <a:rPr lang="en-US" sz="3200" dirty="0" smtClean="0"/>
              <a:t>Technology </a:t>
            </a:r>
            <a:r>
              <a:rPr lang="en-US" sz="3200" dirty="0" smtClean="0"/>
              <a:t>Challenges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005">
            <a:off x="5167313" y="3659990"/>
            <a:ext cx="34575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227">
            <a:off x="274826" y="382457"/>
            <a:ext cx="24574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qianyang.ISR\AppData\Local\Microsoft\Windows\Temporary Internet Files\Content.IE5\5G9YY495\MC90044133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57" y="-55449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qianyang.ISR\AppData\Local\Microsoft\Windows\Temporary Internet Files\Content.IE5\9OV37PDE\MP90043315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413">
            <a:off x="123787" y="4576404"/>
            <a:ext cx="2759529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108">
            <a:off x="2488212" y="2528215"/>
            <a:ext cx="2765666" cy="3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246">
            <a:off x="6920559" y="245054"/>
            <a:ext cx="1643062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46" y="237183"/>
            <a:ext cx="22098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Trends</a:t>
            </a:r>
            <a:endParaRPr lang="en-US" altLang="zh-CN" dirty="0"/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zh-CN" sz="2800"/>
              <a:t>Rising smartphone and internet usage creates a viable mode for survey data collection and needs formal investigation </a:t>
            </a:r>
            <a:r>
              <a:rPr lang="en-US" altLang="zh-CN" sz="2000"/>
              <a:t>(Buskirk and Andrus, 2012)</a:t>
            </a:r>
          </a:p>
          <a:p>
            <a:pPr>
              <a:lnSpc>
                <a:spcPct val="90000"/>
              </a:lnSpc>
            </a:pPr>
            <a:r>
              <a:rPr lang="en-US" altLang="zh-CN" sz="2800"/>
              <a:t>Recent study found 23% respondents completed the internet survey via mobile, even though an attempt was made to redirected Rs</a:t>
            </a:r>
            <a:r>
              <a:rPr lang="en-US" altLang="zh-CN" sz="2000"/>
              <a:t> (Wells, Bailey, &amp; Link, 2012)</a:t>
            </a:r>
            <a:r>
              <a:rPr lang="en-US" altLang="zh-CN" sz="2800"/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800"/>
              <a:t>The Pew Research Center Report (Smith, 2012)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Smartphone ownership grew 11% in just nine months to 46% 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17% of all adult mobile phone owners mostly access the internet via their device only 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For 10%, their phone is their only option for online access 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31% of American adults own a tablet computer </a:t>
            </a:r>
          </a:p>
        </p:txBody>
      </p:sp>
    </p:spTree>
    <p:extLst>
      <p:ext uri="{BB962C8B-B14F-4D97-AF65-F5344CB8AC3E}">
        <p14:creationId xmlns:p14="http://schemas.microsoft.com/office/powerpoint/2010/main" val="18071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altLang="zh-CN" sz="4000" dirty="0"/>
              <a:t>More </a:t>
            </a:r>
            <a:r>
              <a:rPr lang="en-US" altLang="zh-CN" sz="4000" dirty="0" smtClean="0"/>
              <a:t>bad </a:t>
            </a:r>
            <a:r>
              <a:rPr lang="en-US" altLang="zh-CN" sz="4000" dirty="0"/>
              <a:t>news than good news</a:t>
            </a: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Optimizing design of web surveys  for so many devices, OS versions, and browsers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Usability of the survey instrument 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Connectivity (and efficiency) 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Mobile app programming 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Survey sample management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Data transmission and security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Survey preload and paradata collection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Quality assurance procedures 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Optimizing other mobile components to enhance data collection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altLang="zh-CN" sz="2500"/>
              <a:t>Methodological implications of using mobile technology</a:t>
            </a:r>
          </a:p>
          <a:p>
            <a:pPr lvl="1">
              <a:lnSpc>
                <a:spcPct val="90000"/>
              </a:lnSpc>
              <a:buSzPct val="100000"/>
              <a:buFont typeface="Wingdings" pitchFamily="2" charset="2"/>
              <a:buChar char="Ø"/>
            </a:pPr>
            <a:endParaRPr lang="en-US" altLang="zh-CN" sz="2500"/>
          </a:p>
        </p:txBody>
      </p:sp>
    </p:spTree>
    <p:extLst>
      <p:ext uri="{BB962C8B-B14F-4D97-AF65-F5344CB8AC3E}">
        <p14:creationId xmlns:p14="http://schemas.microsoft.com/office/powerpoint/2010/main" val="36765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zh-CN"/>
              <a:t>Questions to ask us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Will off-the-shelf “</a:t>
            </a:r>
            <a:r>
              <a:rPr lang="en-US" altLang="zh-CN" dirty="0" err="1"/>
              <a:t>iCAPI</a:t>
            </a:r>
            <a:r>
              <a:rPr lang="en-US" altLang="zh-CN" dirty="0"/>
              <a:t>” /”</a:t>
            </a:r>
            <a:r>
              <a:rPr lang="en-US" altLang="zh-CN" dirty="0" err="1"/>
              <a:t>iCollector</a:t>
            </a:r>
            <a:r>
              <a:rPr lang="en-US" altLang="zh-CN" dirty="0"/>
              <a:t>” type of survey development software provide capability to design effective, tailored instruments?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Does </a:t>
            </a:r>
            <a:r>
              <a:rPr lang="en-US" altLang="zh-CN" dirty="0"/>
              <a:t>the depreciation of the mobile devices present a cost-prohibitive driver for expanded use? 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Overcome all the usability's concerns for the field data collectors? </a:t>
            </a:r>
          </a:p>
        </p:txBody>
      </p:sp>
    </p:spTree>
    <p:extLst>
      <p:ext uri="{BB962C8B-B14F-4D97-AF65-F5344CB8AC3E}">
        <p14:creationId xmlns:p14="http://schemas.microsoft.com/office/powerpoint/2010/main" val="17751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2" y="459997"/>
            <a:ext cx="1856408" cy="1502273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55" y="459997"/>
            <a:ext cx="2249632" cy="18288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27" y="3810000"/>
            <a:ext cx="1638629" cy="838200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4" y="5392900"/>
            <a:ext cx="1374805" cy="77387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47" y="4435643"/>
            <a:ext cx="1619451" cy="1873751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2923"/>
            <a:ext cx="1219200" cy="1849759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56" y="459997"/>
            <a:ext cx="1852300" cy="1462896"/>
          </a:xfrm>
          <a:prstGeom prst="rect">
            <a:avLst/>
          </a:prstGeom>
          <a:noFill/>
          <a:ln w="1587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2044283"/>
            <a:ext cx="1368309" cy="2329462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52" y="2288797"/>
            <a:ext cx="3542401" cy="1311189"/>
          </a:xfrm>
          <a:prstGeom prst="rect">
            <a:avLst/>
          </a:prstGeom>
          <a:noFill/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Social </a:t>
            </a:r>
            <a:r>
              <a:rPr lang="en-US" altLang="en-US" dirty="0" smtClean="0"/>
              <a:t>Media (Twitter, </a:t>
            </a:r>
            <a:r>
              <a:rPr lang="en-US" altLang="en-US" dirty="0"/>
              <a:t>F</a:t>
            </a:r>
            <a:r>
              <a:rPr lang="en-US" altLang="en-US" dirty="0" smtClean="0"/>
              <a:t>acebook</a:t>
            </a:r>
            <a:r>
              <a:rPr lang="en-US" altLang="en-US" dirty="0"/>
              <a:t>…) </a:t>
            </a:r>
          </a:p>
        </p:txBody>
      </p:sp>
      <p:sp>
        <p:nvSpPr>
          <p:cNvPr id="34819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Purpose: Service </a:t>
            </a:r>
            <a:r>
              <a:rPr lang="en-US" altLang="zh-CN" dirty="0"/>
              <a:t>for building &amp; reflecting social connections &amp; communications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Current </a:t>
            </a:r>
            <a:r>
              <a:rPr lang="en-US" altLang="zh-CN" dirty="0" smtClean="0"/>
              <a:t>some uses </a:t>
            </a:r>
            <a:r>
              <a:rPr lang="en-US" altLang="zh-CN" dirty="0"/>
              <a:t>in Survey Research: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Locating respondents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Question testing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Focus group recruitment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Study “Groups”</a:t>
            </a:r>
          </a:p>
          <a:p>
            <a:pPr>
              <a:lnSpc>
                <a:spcPct val="90000"/>
              </a:lnSpc>
            </a:pPr>
            <a:r>
              <a:rPr lang="en-US" altLang="zh-CN" b="1" dirty="0"/>
              <a:t>“Big Data” </a:t>
            </a:r>
            <a:r>
              <a:rPr lang="en-US" altLang="zh-CN" dirty="0" smtClean="0"/>
              <a:t>is very hot topic!!!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99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zh-CN"/>
              <a:t>Final Comments</a:t>
            </a:r>
          </a:p>
        </p:txBody>
      </p:sp>
      <p:sp>
        <p:nvSpPr>
          <p:cNvPr id="36867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/>
              <a:t>Rapid and continuous change: new technologies and new approaches to collect </a:t>
            </a:r>
            <a:r>
              <a:rPr lang="en-US" altLang="zh-CN" dirty="0" smtClean="0"/>
              <a:t>data </a:t>
            </a:r>
            <a:r>
              <a:rPr lang="en-US" altLang="zh-CN" dirty="0"/>
              <a:t>making dramatic changes in our survey designs (multiple and mixed mode data collection)</a:t>
            </a:r>
          </a:p>
          <a:p>
            <a:pPr>
              <a:lnSpc>
                <a:spcPct val="80000"/>
              </a:lnSpc>
            </a:pPr>
            <a:r>
              <a:rPr lang="en-US" altLang="zh-CN" dirty="0"/>
              <a:t>Face some old issues: COVERAGE, SAMPLING, MEASUREMENT ERROR,  NONRESPONSE, DIFFERENTIAL NONRESPONSE</a:t>
            </a:r>
          </a:p>
          <a:p>
            <a:pPr>
              <a:lnSpc>
                <a:spcPct val="80000"/>
              </a:lnSpc>
            </a:pPr>
            <a:r>
              <a:rPr lang="en-US" altLang="zh-CN" dirty="0"/>
              <a:t>New opportunities &amp; challenges for social survey researchers</a:t>
            </a:r>
          </a:p>
        </p:txBody>
      </p:sp>
    </p:spTree>
    <p:extLst>
      <p:ext uri="{BB962C8B-B14F-4D97-AF65-F5344CB8AC3E}">
        <p14:creationId xmlns:p14="http://schemas.microsoft.com/office/powerpoint/2010/main" val="2412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Thank you!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2400" dirty="0" smtClean="0"/>
              <a:t>EMAIL:    QIANYANG@UMICH.EDU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0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 </a:t>
            </a:r>
            <a:r>
              <a:rPr lang="en-US" dirty="0" smtClean="0"/>
              <a:t>Lifecycle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613208" cy="4953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352800"/>
            <a:ext cx="2819400" cy="18288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Questionnaire </a:t>
            </a:r>
            <a:r>
              <a:rPr lang="en-US" dirty="0"/>
              <a:t>D</a:t>
            </a:r>
            <a:r>
              <a:rPr lang="en-US" sz="3200" dirty="0" smtClean="0"/>
              <a:t>esign Challenges</a:t>
            </a:r>
          </a:p>
          <a:p>
            <a:r>
              <a:rPr lang="en-US" sz="3200" dirty="0" smtClean="0"/>
              <a:t>Survey </a:t>
            </a:r>
            <a:r>
              <a:rPr lang="en-US" dirty="0"/>
              <a:t>M</a:t>
            </a:r>
            <a:r>
              <a:rPr lang="en-US" sz="3200" dirty="0" smtClean="0"/>
              <a:t>anagement Challenges</a:t>
            </a:r>
          </a:p>
          <a:p>
            <a:r>
              <a:rPr lang="en-US" sz="3200" dirty="0" smtClean="0"/>
              <a:t>“New” </a:t>
            </a:r>
            <a:r>
              <a:rPr lang="en-US" sz="3200" dirty="0" smtClean="0"/>
              <a:t>Technology </a:t>
            </a:r>
            <a:r>
              <a:rPr lang="en-US" sz="3200" dirty="0" smtClean="0"/>
              <a:t>Challenges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Questionnaire Design Challenges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Q-list questionnaire </a:t>
            </a:r>
            <a:endParaRPr lang="en-US" dirty="0"/>
          </a:p>
          <a:p>
            <a:r>
              <a:rPr lang="en-US" dirty="0" smtClean="0"/>
              <a:t>Word memory list </a:t>
            </a:r>
          </a:p>
          <a:p>
            <a:r>
              <a:rPr lang="en-US" dirty="0" smtClean="0"/>
              <a:t>Event History Calendar </a:t>
            </a:r>
            <a:endParaRPr lang="en-US" dirty="0"/>
          </a:p>
          <a:p>
            <a:r>
              <a:rPr lang="en-US" dirty="0" smtClean="0"/>
              <a:t>Computer assisted self-administered interview </a:t>
            </a:r>
            <a:endParaRPr lang="en-US" dirty="0"/>
          </a:p>
          <a:p>
            <a:r>
              <a:rPr lang="en-US" dirty="0" smtClean="0"/>
              <a:t>Neurocognitive tests </a:t>
            </a:r>
          </a:p>
          <a:p>
            <a:r>
              <a:rPr lang="en-US" dirty="0" smtClean="0"/>
              <a:t>Biomarker data collection and Consent form </a:t>
            </a:r>
          </a:p>
          <a:p>
            <a:r>
              <a:rPr lang="en-US" dirty="0" smtClean="0"/>
              <a:t>Traditional Web surveys</a:t>
            </a:r>
          </a:p>
          <a:p>
            <a:r>
              <a:rPr lang="en-US" dirty="0"/>
              <a:t>Classes Room Observation/Coding/Tagging</a:t>
            </a:r>
          </a:p>
          <a:p>
            <a:pPr marL="11430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is large? --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Ghana </a:t>
            </a:r>
            <a:r>
              <a:rPr lang="en-US" sz="2400" dirty="0"/>
              <a:t>Socioeconomic Panel </a:t>
            </a:r>
            <a:r>
              <a:rPr lang="en-US" sz="2400" dirty="0" smtClean="0"/>
              <a:t>Survey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Sample size of 5009 households, with approximately 18,000 </a:t>
            </a:r>
            <a:r>
              <a:rPr lang="en-US" sz="2400" dirty="0" smtClean="0"/>
              <a:t>individuals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Instrument variables ~ 65,000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方正大标宋简体"/>
                <a:cs typeface="方正大标宋简体"/>
              </a:rPr>
              <a:t>China Family Panel </a:t>
            </a:r>
            <a:r>
              <a:rPr lang="en-US" altLang="zh-CN" sz="2400" dirty="0" smtClean="0">
                <a:ea typeface="方正大标宋简体"/>
                <a:cs typeface="方正大标宋简体"/>
              </a:rPr>
              <a:t>Study(CFPS)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altLang="zh-CN" dirty="0" smtClean="0">
                <a:ea typeface="方正大标宋简体"/>
                <a:cs typeface="方正大标宋简体"/>
              </a:rPr>
              <a:t>Sample </a:t>
            </a:r>
            <a:r>
              <a:rPr lang="en-US" altLang="zh-CN" dirty="0">
                <a:ea typeface="方正大标宋简体"/>
                <a:cs typeface="方正大标宋简体"/>
              </a:rPr>
              <a:t>size: 13,000~ HHs, 50,000 ~ </a:t>
            </a:r>
            <a:r>
              <a:rPr lang="en-US" altLang="zh-CN" dirty="0" smtClean="0">
                <a:ea typeface="方正大标宋简体"/>
                <a:cs typeface="方正大标宋简体"/>
              </a:rPr>
              <a:t>Individuals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altLang="zh-CN" dirty="0" smtClean="0">
                <a:ea typeface="方正大标宋简体"/>
                <a:cs typeface="方正大标宋简体"/>
              </a:rPr>
              <a:t>7 instruments total of 40,000 variables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方正大标宋简体"/>
                <a:cs typeface="方正大标宋简体"/>
              </a:rPr>
              <a:t>Mental </a:t>
            </a:r>
            <a:r>
              <a:rPr lang="en-US" altLang="zh-CN" sz="2400" dirty="0">
                <a:ea typeface="方正大标宋简体"/>
                <a:cs typeface="方正大标宋简体"/>
              </a:rPr>
              <a:t>Health </a:t>
            </a:r>
            <a:r>
              <a:rPr lang="en-US" altLang="zh-CN" sz="2400" dirty="0" smtClean="0">
                <a:ea typeface="方正大标宋简体"/>
                <a:cs typeface="方正大标宋简体"/>
              </a:rPr>
              <a:t>Survey(WMHS)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altLang="zh-CN" dirty="0" smtClean="0">
                <a:ea typeface="方正大标宋简体"/>
                <a:cs typeface="方正大标宋简体"/>
              </a:rPr>
              <a:t>25+ counties and </a:t>
            </a:r>
            <a:r>
              <a:rPr lang="en-US" altLang="zh-CN" dirty="0" smtClean="0">
                <a:ea typeface="方正大标宋简体"/>
                <a:cs typeface="方正大标宋简体"/>
              </a:rPr>
              <a:t>30+ </a:t>
            </a:r>
            <a:r>
              <a:rPr lang="en-US" altLang="zh-CN" dirty="0" smtClean="0">
                <a:ea typeface="方正大标宋简体"/>
                <a:cs typeface="方正大标宋简体"/>
              </a:rPr>
              <a:t>languages</a:t>
            </a:r>
            <a:endParaRPr lang="en-US" altLang="zh-CN" dirty="0">
              <a:ea typeface="方正大标宋简体"/>
              <a:cs typeface="方正大标宋简体"/>
            </a:endParaRP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方正大标宋简体"/>
                <a:cs typeface="方正大标宋简体"/>
              </a:rPr>
              <a:t>C</a:t>
            </a:r>
            <a:r>
              <a:rPr lang="en-US" altLang="zh-CN" dirty="0" smtClean="0">
                <a:ea typeface="方正大标宋简体"/>
                <a:cs typeface="方正大标宋简体"/>
              </a:rPr>
              <a:t>omplex questionnaire design (</a:t>
            </a:r>
            <a:r>
              <a:rPr lang="en-US" altLang="en-US" dirty="0"/>
              <a:t>World Health Organization’s Composite International Diagnostic Interview </a:t>
            </a:r>
            <a:r>
              <a:rPr lang="en-US" altLang="en-US" dirty="0" smtClean="0"/>
              <a:t>CIDI</a:t>
            </a:r>
            <a:r>
              <a:rPr lang="en-US" altLang="en-US" dirty="0"/>
              <a:t>)</a:t>
            </a:r>
            <a:endParaRPr lang="en-US" altLang="zh-CN" dirty="0">
              <a:ea typeface="方正大标宋简体"/>
              <a:cs typeface="方正大标宋简体"/>
            </a:endParaRP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335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lai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1"/>
          <a:stretch/>
        </p:blipFill>
        <p:spPr bwMode="auto">
          <a:xfrm>
            <a:off x="391886" y="1676400"/>
            <a:ext cx="846687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Blaise_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4"/>
          <a:stretch/>
        </p:blipFill>
        <p:spPr bwMode="auto">
          <a:xfrm>
            <a:off x="1828800" y="76200"/>
            <a:ext cx="7135368" cy="18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133600"/>
            <a:ext cx="3733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81000"/>
            <a:ext cx="3048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609600"/>
            <a:ext cx="11430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O_Tmplt_White">
  <a:themeElements>
    <a:clrScheme name="001_SRO1">
      <a:dk1>
        <a:srgbClr val="00274C"/>
      </a:dk1>
      <a:lt1>
        <a:srgbClr val="FFFFFF"/>
      </a:lt1>
      <a:dk2>
        <a:srgbClr val="FFCB05"/>
      </a:dk2>
      <a:lt2>
        <a:srgbClr val="587ABC"/>
      </a:lt2>
      <a:accent1>
        <a:srgbClr val="CC6600"/>
      </a:accent1>
      <a:accent2>
        <a:srgbClr val="7A121C"/>
      </a:accent2>
      <a:accent3>
        <a:srgbClr val="655A52"/>
      </a:accent3>
      <a:accent4>
        <a:srgbClr val="A02816"/>
      </a:accent4>
      <a:accent5>
        <a:srgbClr val="587ABC"/>
      </a:accent5>
      <a:accent6>
        <a:srgbClr val="595001"/>
      </a:accent6>
      <a:hlink>
        <a:srgbClr val="0D57AA"/>
      </a:hlink>
      <a:folHlink>
        <a:srgbClr val="682B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SRO_Tmplt_WhiteBkgd2</Template>
  <TotalTime>1836</TotalTime>
  <Words>1005</Words>
  <Application>Microsoft Office PowerPoint</Application>
  <PresentationFormat>On-screen Show (4:3)</PresentationFormat>
  <Paragraphs>223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宋体</vt:lpstr>
      <vt:lpstr>方正大标宋简体</vt:lpstr>
      <vt:lpstr>Arial</vt:lpstr>
      <vt:lpstr>Calibri</vt:lpstr>
      <vt:lpstr>Courier New</vt:lpstr>
      <vt:lpstr>Lucida Sans</vt:lpstr>
      <vt:lpstr>Tahoma</vt:lpstr>
      <vt:lpstr>Wingdings</vt:lpstr>
      <vt:lpstr>SRO_Tmplt_White</vt:lpstr>
      <vt:lpstr>Custom Design</vt:lpstr>
      <vt:lpstr>Social Survey Data Collection Challenges and Trends</vt:lpstr>
      <vt:lpstr>Survey Life Cycle</vt:lpstr>
      <vt:lpstr>DDI Lifecycle</vt:lpstr>
      <vt:lpstr>Agenda</vt:lpstr>
      <vt:lpstr>Agenda</vt:lpstr>
      <vt:lpstr>Questionnaire Design</vt:lpstr>
      <vt:lpstr>How large is large? -- Examples</vt:lpstr>
      <vt:lpstr>PowerPoint Presentation</vt:lpstr>
      <vt:lpstr>PowerPoint Presentation</vt:lpstr>
      <vt:lpstr>Major Aspects of Design and Implementation</vt:lpstr>
      <vt:lpstr>PAPI to CAI</vt:lpstr>
      <vt:lpstr>Agenda</vt:lpstr>
      <vt:lpstr>Survey Data Collection “Mode”</vt:lpstr>
      <vt:lpstr>Survey Management System (SMS)</vt:lpstr>
      <vt:lpstr>Context – Mixed Modes of Collection </vt:lpstr>
      <vt:lpstr>Pressures to use Mixed Modes of Collection </vt:lpstr>
      <vt:lpstr>Definition: Mixed Mode</vt:lpstr>
      <vt:lpstr>Survey Design Modes Example</vt:lpstr>
      <vt:lpstr>Mixing Modes</vt:lpstr>
      <vt:lpstr>Survey Management Considerations for Mixed Mode</vt:lpstr>
      <vt:lpstr>Agenda</vt:lpstr>
      <vt:lpstr>PowerPoint Presentation</vt:lpstr>
      <vt:lpstr>The Trends</vt:lpstr>
      <vt:lpstr>More bad news than good news</vt:lpstr>
      <vt:lpstr>Questions to ask us</vt:lpstr>
      <vt:lpstr>PowerPoint Presentation</vt:lpstr>
      <vt:lpstr> Social Media (Twitter, Facebook…) </vt:lpstr>
      <vt:lpstr>Final Comments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Challenges in the Social Survey Research</dc:title>
  <dc:creator>qianyang</dc:creator>
  <cp:lastModifiedBy>pc-library</cp:lastModifiedBy>
  <cp:revision>57</cp:revision>
  <dcterms:created xsi:type="dcterms:W3CDTF">2012-05-16T19:39:23Z</dcterms:created>
  <dcterms:modified xsi:type="dcterms:W3CDTF">2014-04-06T19:19:25Z</dcterms:modified>
</cp:coreProperties>
</file>