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4"/>
  </p:notesMasterIdLst>
  <p:handoutMasterIdLst>
    <p:handoutMasterId r:id="rId75"/>
  </p:handoutMasterIdLst>
  <p:sldIdLst>
    <p:sldId id="256" r:id="rId3"/>
    <p:sldId id="275" r:id="rId4"/>
    <p:sldId id="290" r:id="rId5"/>
    <p:sldId id="295" r:id="rId6"/>
    <p:sldId id="278" r:id="rId7"/>
    <p:sldId id="274" r:id="rId8"/>
    <p:sldId id="286" r:id="rId9"/>
    <p:sldId id="262" r:id="rId10"/>
    <p:sldId id="306" r:id="rId11"/>
    <p:sldId id="309" r:id="rId12"/>
    <p:sldId id="308" r:id="rId13"/>
    <p:sldId id="319" r:id="rId14"/>
    <p:sldId id="281" r:id="rId15"/>
    <p:sldId id="288" r:id="rId16"/>
    <p:sldId id="300" r:id="rId17"/>
    <p:sldId id="271" r:id="rId18"/>
    <p:sldId id="269" r:id="rId19"/>
    <p:sldId id="320" r:id="rId20"/>
    <p:sldId id="322" r:id="rId21"/>
    <p:sldId id="314" r:id="rId22"/>
    <p:sldId id="313" r:id="rId23"/>
    <p:sldId id="321" r:id="rId24"/>
    <p:sldId id="272" r:id="rId25"/>
    <p:sldId id="315" r:id="rId26"/>
    <p:sldId id="291" r:id="rId27"/>
    <p:sldId id="284" r:id="rId28"/>
    <p:sldId id="298" r:id="rId29"/>
    <p:sldId id="294" r:id="rId30"/>
    <p:sldId id="282" r:id="rId31"/>
    <p:sldId id="257" r:id="rId32"/>
    <p:sldId id="259" r:id="rId33"/>
    <p:sldId id="261" r:id="rId34"/>
    <p:sldId id="317" r:id="rId35"/>
    <p:sldId id="318" r:id="rId36"/>
    <p:sldId id="265" r:id="rId37"/>
    <p:sldId id="305" r:id="rId38"/>
    <p:sldId id="31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 id="340" r:id="rId57"/>
    <p:sldId id="341" r:id="rId58"/>
    <p:sldId id="342" r:id="rId59"/>
    <p:sldId id="343" r:id="rId60"/>
    <p:sldId id="344" r:id="rId61"/>
    <p:sldId id="345" r:id="rId62"/>
    <p:sldId id="346" r:id="rId63"/>
    <p:sldId id="347" r:id="rId64"/>
    <p:sldId id="348" r:id="rId65"/>
    <p:sldId id="349" r:id="rId66"/>
    <p:sldId id="350" r:id="rId67"/>
    <p:sldId id="351" r:id="rId68"/>
    <p:sldId id="352" r:id="rId69"/>
    <p:sldId id="353" r:id="rId70"/>
    <p:sldId id="311" r:id="rId71"/>
    <p:sldId id="277" r:id="rId72"/>
    <p:sldId id="304" r:id="rId7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773" autoAdjust="0"/>
  </p:normalViewPr>
  <p:slideViewPr>
    <p:cSldViewPr>
      <p:cViewPr varScale="1">
        <p:scale>
          <a:sx n="47" d="100"/>
          <a:sy n="47" d="100"/>
        </p:scale>
        <p:origin x="-1186" y="-91"/>
      </p:cViewPr>
      <p:guideLst>
        <p:guide orient="horz" pos="2160"/>
        <p:guide pos="2880"/>
      </p:guideLst>
    </p:cSldViewPr>
  </p:slideViewPr>
  <p:notesTextViewPr>
    <p:cViewPr>
      <p:scale>
        <a:sx n="1" d="1"/>
        <a:sy n="1" d="1"/>
      </p:scale>
      <p:origin x="0" y="0"/>
    </p:cViewPr>
  </p:notesTextViewPr>
  <p:notesViewPr>
    <p:cSldViewPr>
      <p:cViewPr varScale="1">
        <p:scale>
          <a:sx n="77" d="100"/>
          <a:sy n="77" d="100"/>
        </p:scale>
        <p:origin x="-2952"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132A477-B205-4129-83B7-A4B3A4BA4EEB}" type="datetimeFigureOut">
              <a:rPr lang="en-US" smtClean="0"/>
              <a:t>3/26/2014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C54F71C-3BD9-412D-B7FB-E24BD119E5CE}" type="slidenum">
              <a:rPr lang="en-US" smtClean="0"/>
              <a:t>‹#›</a:t>
            </a:fld>
            <a:endParaRPr lang="en-US"/>
          </a:p>
        </p:txBody>
      </p:sp>
    </p:spTree>
    <p:extLst>
      <p:ext uri="{BB962C8B-B14F-4D97-AF65-F5344CB8AC3E}">
        <p14:creationId xmlns:p14="http://schemas.microsoft.com/office/powerpoint/2010/main" val="314058253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F148282-2578-40F8-93B8-C0F68821B31C}" type="datetimeFigureOut">
              <a:rPr lang="en-US" smtClean="0"/>
              <a:t>3/26/2014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70CBAA3-ED76-418D-8815-62F0CA502B5B}" type="slidenum">
              <a:rPr lang="en-US" smtClean="0"/>
              <a:t>‹#›</a:t>
            </a:fld>
            <a:endParaRPr lang="en-US"/>
          </a:p>
        </p:txBody>
      </p:sp>
    </p:spTree>
    <p:extLst>
      <p:ext uri="{BB962C8B-B14F-4D97-AF65-F5344CB8AC3E}">
        <p14:creationId xmlns:p14="http://schemas.microsoft.com/office/powerpoint/2010/main" val="129909183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1</a:t>
            </a:fld>
            <a:endParaRPr lang="en-US"/>
          </a:p>
        </p:txBody>
      </p:sp>
    </p:spTree>
    <p:extLst>
      <p:ext uri="{BB962C8B-B14F-4D97-AF65-F5344CB8AC3E}">
        <p14:creationId xmlns:p14="http://schemas.microsoft.com/office/powerpoint/2010/main" val="2952888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Bring into high relief the</a:t>
            </a:r>
            <a:r>
              <a:rPr lang="en-US" baseline="0" dirty="0" smtClean="0"/>
              <a:t> </a:t>
            </a:r>
            <a:r>
              <a:rPr lang="en-US" dirty="0" smtClean="0"/>
              <a:t>inter-rated nature of MIDUS data to study</a:t>
            </a:r>
            <a:r>
              <a:rPr lang="en-US" baseline="0" dirty="0" smtClean="0"/>
              <a:t> dynamics of aging.</a:t>
            </a:r>
          </a:p>
          <a:p>
            <a:pPr marL="640594" lvl="1" indent="-174708">
              <a:buFont typeface="Arial" panose="020B0604020202020204" pitchFamily="34" charset="0"/>
              <a:buChar char="•"/>
            </a:pPr>
            <a:r>
              <a:rPr lang="en-US" baseline="0" dirty="0" smtClean="0"/>
              <a:t>This goals is supported by centrally administered documentation system and a standard that’s internet friendly.</a:t>
            </a:r>
          </a:p>
          <a:p>
            <a:pPr marL="174708" indent="-174708">
              <a:buFont typeface="Arial" panose="020B0604020202020204" pitchFamily="34" charset="0"/>
              <a:buChar char="•"/>
            </a:pPr>
            <a:r>
              <a:rPr lang="en-US" dirty="0" smtClean="0"/>
              <a:t>Data sharing:</a:t>
            </a:r>
            <a:r>
              <a:rPr lang="en-US" baseline="0" dirty="0" smtClean="0"/>
              <a:t> our “clients” are researchers who not only find and analyze data, but to replicate and use our instruments and protocols.</a:t>
            </a:r>
          </a:p>
          <a:p>
            <a:pPr marL="640594" lvl="1" indent="-174708">
              <a:buFont typeface="Arial" panose="020B0604020202020204" pitchFamily="34" charset="0"/>
              <a:buChar char="•"/>
            </a:pPr>
            <a:r>
              <a:rPr lang="en-US" baseline="0" dirty="0" smtClean="0"/>
              <a:t>A good codebook can become the most important tool for exploration, hypothesis generation, especially if it contains descriptive statistics for each variable.</a:t>
            </a:r>
          </a:p>
          <a:p>
            <a:pPr marL="174708" indent="-174708">
              <a:buFont typeface="Arial" panose="020B0604020202020204" pitchFamily="34" charset="0"/>
              <a:buChar char="•"/>
            </a:pPr>
            <a:r>
              <a:rPr lang="en-US" baseline="0" dirty="0" smtClean="0"/>
              <a:t>Exploit DDI’s capability to document non-questionnaire data capture or different instruments that do not use a traditional survey protocol.</a:t>
            </a:r>
          </a:p>
          <a:p>
            <a:pPr marL="640594" lvl="1" indent="-174708">
              <a:buFont typeface="Arial" panose="020B0604020202020204" pitchFamily="34" charset="0"/>
              <a:buChar char="•"/>
            </a:pPr>
            <a:r>
              <a:rPr lang="en-US" baseline="0" dirty="0" smtClean="0"/>
              <a:t>XML is extensible – by definition it is flexible and can accommodate change.</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10</a:t>
            </a:fld>
            <a:endParaRPr lang="en-US"/>
          </a:p>
        </p:txBody>
      </p:sp>
    </p:spTree>
    <p:extLst>
      <p:ext uri="{BB962C8B-B14F-4D97-AF65-F5344CB8AC3E}">
        <p14:creationId xmlns:p14="http://schemas.microsoft.com/office/powerpoint/2010/main" val="676972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t>We’ve made DDI a centerpiece of the MIDUS approach to documentation. Also helps that ICPSR is our official archive and where we offer data and documentation downloads – primary medium of </a:t>
            </a:r>
            <a:r>
              <a:rPr lang="en-US" baseline="0" dirty="0" err="1" smtClean="0"/>
              <a:t>dissemnation</a:t>
            </a:r>
            <a:r>
              <a:rPr lang="en-US" baseline="0" dirty="0" smtClean="0"/>
              <a:t>. Not only is ICPSR DDI-friendly but they are a major supporter of DDI. </a:t>
            </a:r>
          </a:p>
          <a:p>
            <a:endParaRPr lang="en-US" baseline="0" dirty="0" smtClean="0"/>
          </a:p>
          <a:p>
            <a:r>
              <a:rPr lang="en-US" baseline="0" dirty="0" smtClean="0"/>
              <a:t>However, we want to take advantage of all the capabilities of DDI 3, which ICPSR doesn’t currently support. So along with some DDI software called </a:t>
            </a:r>
            <a:r>
              <a:rPr lang="en-US" baseline="0" dirty="0" err="1" smtClean="0"/>
              <a:t>Colectica</a:t>
            </a:r>
            <a:r>
              <a:rPr lang="en-US" baseline="0" dirty="0" smtClean="0"/>
              <a:t>, we’ve created a metadata repository using DDI 3.1.</a:t>
            </a:r>
          </a:p>
          <a:p>
            <a:r>
              <a:rPr lang="en-US" baseline="0" dirty="0" smtClean="0"/>
              <a:t>[CLICK ON LINK]</a:t>
            </a:r>
          </a:p>
          <a:p>
            <a:pPr marL="174698" indent="-174698">
              <a:buFont typeface="Arial" panose="020B0604020202020204" pitchFamily="34" charset="0"/>
              <a:buChar char="•"/>
            </a:pPr>
            <a:r>
              <a:rPr lang="en-US" baseline="0" dirty="0" smtClean="0"/>
              <a:t>Offers centralized location for all Metadata and codebooks </a:t>
            </a:r>
          </a:p>
          <a:p>
            <a:pPr marL="174698" indent="-174698">
              <a:buFont typeface="Arial" panose="020B0604020202020204" pitchFamily="34" charset="0"/>
              <a:buChar char="•"/>
            </a:pPr>
            <a:r>
              <a:rPr lang="en-US" baseline="0" dirty="0" smtClean="0"/>
              <a:t>We have much more latitude and control over the content and presentation</a:t>
            </a:r>
          </a:p>
          <a:p>
            <a:pPr marL="174698" indent="-174698">
              <a:buFont typeface="Arial" panose="020B0604020202020204" pitchFamily="34" charset="0"/>
              <a:buChar char="•"/>
            </a:pPr>
            <a:r>
              <a:rPr lang="en-US" baseline="0" dirty="0" smtClean="0"/>
              <a:t>Searchable </a:t>
            </a:r>
            <a:r>
              <a:rPr lang="en-US" i="1" baseline="0" dirty="0" smtClean="0"/>
              <a:t>across datasets with MIDUS</a:t>
            </a:r>
            <a:endParaRPr lang="en-US" i="0" baseline="0" dirty="0" smtClean="0"/>
          </a:p>
          <a:p>
            <a:pPr defTabSz="931774">
              <a:defRPr/>
            </a:pPr>
            <a:r>
              <a:rPr lang="en-US" baseline="0" dirty="0" smtClean="0"/>
              <a:t>We submit DDI XML files to IPCSR as part of our documentation. We can use the same XML files in our repository, in different DDI-compliant systems.</a:t>
            </a:r>
          </a:p>
          <a:p>
            <a:pPr marL="174698" indent="-174698">
              <a:buFont typeface="Arial" panose="020B0604020202020204" pitchFamily="34" charset="0"/>
              <a:buChar char="•"/>
            </a:pPr>
            <a:endParaRPr lang="en-US" i="1" baseline="0" dirty="0"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C51A10D5-C430-4578-A455-0332AFA0824E}" type="slidenum">
              <a:rPr lang="en-US" smtClean="0"/>
              <a:pPr eaLnBrk="1" hangingPunct="1"/>
              <a:t>11</a:t>
            </a:fld>
            <a:endParaRPr lang="en-US" smtClean="0"/>
          </a:p>
        </p:txBody>
      </p:sp>
    </p:spTree>
    <p:extLst>
      <p:ext uri="{BB962C8B-B14F-4D97-AF65-F5344CB8AC3E}">
        <p14:creationId xmlns:p14="http://schemas.microsoft.com/office/powerpoint/2010/main" val="4036958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a:t>
            </a:r>
          </a:p>
          <a:p>
            <a:endParaRPr lang="en-US" dirty="0" smtClean="0"/>
          </a:p>
          <a:p>
            <a:r>
              <a:rPr lang="en-US" dirty="0" smtClean="0"/>
              <a:t>MIDUS provides researchers with an advantage:</a:t>
            </a:r>
            <a:r>
              <a:rPr lang="en-US" baseline="0" dirty="0" smtClean="0"/>
              <a:t> MIDUS contains a wealth of traditional survey and self-report data (from national and geographically specific samples) that can be integrated with </a:t>
            </a:r>
            <a:r>
              <a:rPr lang="en-US" dirty="0" smtClean="0"/>
              <a:t>important biological information –</a:t>
            </a:r>
            <a:r>
              <a:rPr lang="en-US" baseline="0" dirty="0" smtClean="0"/>
              <a:t> this provides new perspectives and opportunities for analysis.</a:t>
            </a:r>
          </a:p>
          <a:p>
            <a:pPr lvl="0"/>
            <a:r>
              <a:rPr lang="en-US" dirty="0" smtClean="0"/>
              <a:t>Researchers often want to combine</a:t>
            </a:r>
            <a:r>
              <a:rPr lang="en-US" baseline="0" dirty="0" smtClean="0"/>
              <a:t> these different types of data – cross-fertilization being the raison </a:t>
            </a:r>
            <a:r>
              <a:rPr lang="en-US" baseline="0" dirty="0" err="1" smtClean="0"/>
              <a:t>d’etre</a:t>
            </a:r>
            <a:r>
              <a:rPr lang="en-US" baseline="0" dirty="0" smtClean="0"/>
              <a:t> of MIDUS. Researcher is working with Cognitive or Biomarker data, must obtain demographic information from Project 1 dataset.</a:t>
            </a:r>
          </a:p>
          <a:p>
            <a:pPr defTabSz="931774">
              <a:defRPr/>
            </a:pPr>
            <a:r>
              <a:rPr lang="en-US" baseline="0" dirty="0" smtClean="0"/>
              <a:t>Clear documentation on the variables and their relationships is critical. Because MIDUS offers data from different domains, it forces researchers to stretch their understanding – to use types data they may not be familiar with.</a:t>
            </a: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12</a:t>
            </a:fld>
            <a:endParaRPr lang="en-US"/>
          </a:p>
        </p:txBody>
      </p:sp>
    </p:spTree>
    <p:extLst>
      <p:ext uri="{BB962C8B-B14F-4D97-AF65-F5344CB8AC3E}">
        <p14:creationId xmlns:p14="http://schemas.microsoft.com/office/powerpoint/2010/main" val="2132104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708" indent="-174708">
              <a:buFont typeface="Arial" panose="020B0604020202020204" pitchFamily="34" charset="0"/>
              <a:buChar char="•"/>
            </a:pPr>
            <a:r>
              <a:rPr lang="en-US" altLang="en-US" baseline="0" dirty="0" smtClean="0"/>
              <a:t>Review of the instruments used to collect Biomarker and Neuroscience data. </a:t>
            </a:r>
          </a:p>
          <a:p>
            <a:pPr marL="174708" indent="-174708">
              <a:buFont typeface="Arial" panose="020B0604020202020204" pitchFamily="34" charset="0"/>
              <a:buChar char="•"/>
            </a:pPr>
            <a:r>
              <a:rPr lang="en-US" altLang="en-US" baseline="0" dirty="0" smtClean="0"/>
              <a:t>Indulge me in presenting some visuals of instruments used in these data captures in the next few slides.</a:t>
            </a:r>
          </a:p>
          <a:p>
            <a:pPr marL="640594" lvl="1" indent="-174708">
              <a:buFont typeface="Arial" panose="020B0604020202020204" pitchFamily="34" charset="0"/>
              <a:buChar char="•"/>
            </a:pPr>
            <a:r>
              <a:rPr lang="en-US" altLang="en-US" baseline="0" dirty="0" smtClean="0"/>
              <a:t>These not only jazz up the slides, but really emphasize the difference between the data captured by these instruments and that from a typical survey or questionnaire instrument.</a:t>
            </a:r>
            <a:endParaRPr lang="en-US" altLang="en-US" dirty="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02498767-E6FE-4D87-9D86-3CF79361D356}" type="slidenum">
              <a:rPr lang="en-US" altLang="en-US" smtClean="0"/>
              <a:pPr eaLnBrk="1" hangingPunct="1"/>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Instruments used for a physical when you visit your Dr.</a:t>
            </a:r>
            <a:r>
              <a:rPr lang="en-US" dirty="0" smtClean="0"/>
              <a:t> </a:t>
            </a:r>
          </a:p>
          <a:p>
            <a:pPr marL="174708" indent="-174708" defTabSz="931774">
              <a:buFont typeface="Arial" panose="020B0604020202020204" pitchFamily="34" charset="0"/>
              <a:buChar char="•"/>
              <a:defRPr/>
            </a:pPr>
            <a:r>
              <a:rPr lang="en-US" dirty="0"/>
              <a:t>BP cuff; scale, eye chart, stethoscope, </a:t>
            </a:r>
            <a:r>
              <a:rPr lang="en-US" dirty="0" err="1"/>
              <a:t>dynanometer</a:t>
            </a:r>
            <a:r>
              <a:rPr lang="en-US" dirty="0"/>
              <a:t> (grip strength), spirometer (peak flow breathing), stop watch (times walk), </a:t>
            </a:r>
            <a:r>
              <a:rPr lang="en-US" dirty="0" err="1"/>
              <a:t>homonculus</a:t>
            </a:r>
            <a:r>
              <a:rPr lang="en-US" dirty="0"/>
              <a:t> (neuromuscular exam), </a:t>
            </a:r>
            <a:r>
              <a:rPr lang="en-US" dirty="0" err="1" smtClean="0"/>
              <a:t>Otoscope</a:t>
            </a:r>
            <a:r>
              <a:rPr lang="en-US" dirty="0" smtClean="0"/>
              <a:t> (ears, nose), reflex</a:t>
            </a:r>
            <a:r>
              <a:rPr lang="en-US" baseline="0" dirty="0" smtClean="0"/>
              <a:t> hammer, tuning fork (hearing), </a:t>
            </a:r>
            <a:r>
              <a:rPr lang="en-US" baseline="0" dirty="0" err="1" smtClean="0"/>
              <a:t>Gulik</a:t>
            </a:r>
            <a:r>
              <a:rPr lang="en-US" baseline="0" dirty="0" smtClean="0"/>
              <a:t> tape measure (</a:t>
            </a:r>
            <a:r>
              <a:rPr lang="en-US" dirty="0"/>
              <a:t>It eliminates the guesswork by applying a known amount of tension (four ounces) to the measuring tape)</a:t>
            </a:r>
            <a:endParaRPr lang="en-US" dirty="0" smtClean="0"/>
          </a:p>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14</a:t>
            </a:fld>
            <a:endParaRPr lang="en-US"/>
          </a:p>
        </p:txBody>
      </p:sp>
    </p:spTree>
    <p:extLst>
      <p:ext uri="{BB962C8B-B14F-4D97-AF65-F5344CB8AC3E}">
        <p14:creationId xmlns:p14="http://schemas.microsoft.com/office/powerpoint/2010/main" val="3732281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Equipment</a:t>
            </a:r>
            <a:r>
              <a:rPr lang="en-US" baseline="0" dirty="0" smtClean="0"/>
              <a:t> involved in obtaining tissue samples:</a:t>
            </a:r>
          </a:p>
          <a:p>
            <a:r>
              <a:rPr lang="en-US" dirty="0" smtClean="0"/>
              <a:t>Saliva tubes on left. </a:t>
            </a:r>
          </a:p>
          <a:p>
            <a:r>
              <a:rPr lang="en-US" dirty="0" smtClean="0"/>
              <a:t>Tubes containing</a:t>
            </a:r>
            <a:r>
              <a:rPr lang="en-US" baseline="0" dirty="0" smtClean="0"/>
              <a:t> b</a:t>
            </a:r>
            <a:r>
              <a:rPr lang="en-US" dirty="0" smtClean="0"/>
              <a:t>lood draw and urine </a:t>
            </a:r>
            <a:r>
              <a:rPr lang="en-US" baseline="0" dirty="0" smtClean="0"/>
              <a:t>samples.</a:t>
            </a:r>
          </a:p>
          <a:p>
            <a:pPr defTabSz="931774">
              <a:defRPr/>
            </a:pPr>
            <a:r>
              <a:rPr lang="en-US" dirty="0"/>
              <a:t>Blood sample (14 assays)</a:t>
            </a:r>
            <a:r>
              <a:rPr lang="en-US" dirty="0" smtClean="0"/>
              <a:t> </a:t>
            </a:r>
            <a:r>
              <a:rPr lang="en-US" dirty="0"/>
              <a:t>Urine sample (6 assays)</a:t>
            </a:r>
            <a:r>
              <a:rPr lang="en-US" dirty="0" smtClean="0"/>
              <a:t> </a:t>
            </a:r>
            <a:r>
              <a:rPr lang="en-US" dirty="0"/>
              <a:t>Saliva sample (Cortisol)</a:t>
            </a:r>
            <a:r>
              <a:rPr lang="en-US" dirty="0" smtClean="0"/>
              <a:t> </a:t>
            </a:r>
          </a:p>
          <a:p>
            <a:endParaRPr lang="en-US" baseline="0" dirty="0" smtClean="0"/>
          </a:p>
          <a:p>
            <a:r>
              <a:rPr lang="en-US" baseline="0" dirty="0" smtClean="0"/>
              <a:t>Physical specimens must also be processed and archived (frozen) to maintain integrity.</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15</a:t>
            </a:fld>
            <a:endParaRPr lang="en-US"/>
          </a:p>
        </p:txBody>
      </p:sp>
    </p:spTree>
    <p:extLst>
      <p:ext uri="{BB962C8B-B14F-4D97-AF65-F5344CB8AC3E}">
        <p14:creationId xmlns:p14="http://schemas.microsoft.com/office/powerpoint/2010/main" val="3204599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Gait analysis </a:t>
            </a:r>
            <a:r>
              <a:rPr lang="en-US" dirty="0" smtClean="0"/>
              <a:t>3 sensors attached to arms, legs, waist.</a:t>
            </a:r>
            <a:r>
              <a:rPr lang="en-US" baseline="0" dirty="0" smtClean="0"/>
              <a:t> These</a:t>
            </a:r>
            <a:r>
              <a:rPr lang="en-US" dirty="0" smtClean="0"/>
              <a:t> transfer spatial and temporal data via</a:t>
            </a:r>
            <a:r>
              <a:rPr lang="en-US" baseline="0" dirty="0" smtClean="0"/>
              <a:t> wireless receiver to software</a:t>
            </a:r>
            <a:r>
              <a:rPr lang="en-US" dirty="0" smtClean="0"/>
              <a:t>; outputs 14 different variables </a:t>
            </a:r>
            <a:r>
              <a:rPr lang="en-US" dirty="0"/>
              <a:t>to Excel</a:t>
            </a: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16</a:t>
            </a:fld>
            <a:endParaRPr lang="en-US"/>
          </a:p>
        </p:txBody>
      </p:sp>
    </p:spTree>
    <p:extLst>
      <p:ext uri="{BB962C8B-B14F-4D97-AF65-F5344CB8AC3E}">
        <p14:creationId xmlns:p14="http://schemas.microsoft.com/office/powerpoint/2010/main" val="1582620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Psycho-Physiology experiment (Designed to measure physiological response to mental or psychological stress: protocol includes the subject performing </a:t>
            </a:r>
            <a:r>
              <a:rPr lang="en-US" i="1" dirty="0"/>
              <a:t>computer-administered adaptive </a:t>
            </a:r>
            <a:r>
              <a:rPr lang="en-US" dirty="0"/>
              <a:t>math and </a:t>
            </a:r>
            <a:r>
              <a:rPr lang="en-US" dirty="0" err="1"/>
              <a:t>stroop</a:t>
            </a:r>
            <a:r>
              <a:rPr lang="en-US" dirty="0"/>
              <a:t> tasks): </a:t>
            </a:r>
            <a:r>
              <a:rPr lang="en-US" dirty="0" err="1"/>
              <a:t>finometers</a:t>
            </a:r>
            <a:r>
              <a:rPr lang="en-US" dirty="0"/>
              <a:t> (hooked up to the finger) measure beat-to-beat heart rate and blood pressure; wearing a respiration band too. </a:t>
            </a:r>
          </a:p>
          <a:p>
            <a:pPr defTabSz="931774">
              <a:defRPr/>
            </a:pPr>
            <a:r>
              <a:rPr lang="en-US" dirty="0"/>
              <a:t>Point: to measure how well your body reacts to (and recovers from) stress.</a:t>
            </a:r>
          </a:p>
          <a:p>
            <a:pPr defTabSz="931774">
              <a:defRPr/>
            </a:pPr>
            <a:r>
              <a:rPr lang="en-US" dirty="0"/>
              <a:t>5 saliva samples - cortisol (before, during, after)</a:t>
            </a:r>
            <a:r>
              <a:rPr lang="en-US" dirty="0" smtClean="0"/>
              <a:t>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17</a:t>
            </a:fld>
            <a:endParaRPr lang="en-US"/>
          </a:p>
        </p:txBody>
      </p:sp>
    </p:spTree>
    <p:extLst>
      <p:ext uri="{BB962C8B-B14F-4D97-AF65-F5344CB8AC3E}">
        <p14:creationId xmlns:p14="http://schemas.microsoft.com/office/powerpoint/2010/main" val="4198220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Somewhat</a:t>
            </a:r>
            <a:r>
              <a:rPr lang="en-US" baseline="0" dirty="0" smtClean="0"/>
              <a:t> of a misnomer since this sleep watch is worn by our biomarker participants 24-7 for a whole week. </a:t>
            </a:r>
          </a:p>
          <a:p>
            <a:pPr defTabSz="931774">
              <a:defRPr/>
            </a:pPr>
            <a:r>
              <a:rPr lang="en-US" dirty="0"/>
              <a:t>Data is recorded by wrist-worn sensor with an omnidirectional accelerometer; breaks down each 30 second epoch to a raw numerical value. Essentially measures the magnitude of physical activity every 30 seconds for a week.</a:t>
            </a:r>
            <a:endParaRPr lang="en-US" dirty="0" smtClean="0"/>
          </a:p>
          <a:p>
            <a:endParaRPr lang="en-US" baseline="0" dirty="0" smtClean="0"/>
          </a:p>
          <a:p>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18</a:t>
            </a:fld>
            <a:endParaRPr lang="en-US"/>
          </a:p>
        </p:txBody>
      </p:sp>
    </p:spTree>
    <p:extLst>
      <p:ext uri="{BB962C8B-B14F-4D97-AF65-F5344CB8AC3E}">
        <p14:creationId xmlns:p14="http://schemas.microsoft.com/office/powerpoint/2010/main" val="1514652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Bone densitometry (flat scan of body yielding bone density and body composition (% fat) data)</a:t>
            </a:r>
            <a:endParaRPr lang="en-US" alt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19</a:t>
            </a:fld>
            <a:endParaRPr lang="en-US"/>
          </a:p>
        </p:txBody>
      </p:sp>
    </p:spTree>
    <p:extLst>
      <p:ext uri="{BB962C8B-B14F-4D97-AF65-F5344CB8AC3E}">
        <p14:creationId xmlns:p14="http://schemas.microsoft.com/office/powerpoint/2010/main" val="403821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2</a:t>
            </a:fld>
            <a:endParaRPr lang="en-US"/>
          </a:p>
        </p:txBody>
      </p:sp>
    </p:spTree>
    <p:extLst>
      <p:ext uri="{BB962C8B-B14F-4D97-AF65-F5344CB8AC3E}">
        <p14:creationId xmlns:p14="http://schemas.microsoft.com/office/powerpoint/2010/main" val="4004041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Once</a:t>
            </a:r>
            <a:r>
              <a:rPr lang="en-US" baseline="0" dirty="0" smtClean="0"/>
              <a:t> data capture is complete, the raw data needs to be massaged to become an interpretable data point. </a:t>
            </a:r>
            <a:r>
              <a:rPr lang="en-US" dirty="0" smtClean="0"/>
              <a:t>Accompanying</a:t>
            </a:r>
            <a:r>
              <a:rPr lang="en-US" baseline="0" dirty="0" smtClean="0"/>
              <a:t> the variables derived from these instruments is reams of metadata that describe their collection, processing, </a:t>
            </a:r>
            <a:r>
              <a:rPr lang="en-US" baseline="0" dirty="0" err="1" smtClean="0"/>
              <a:t>tranformation</a:t>
            </a:r>
            <a:r>
              <a:rPr lang="en-US" baseline="0" dirty="0" smtClean="0"/>
              <a:t>, quality metrics and storage (physical specimens are archived – frozen!).</a:t>
            </a:r>
            <a:endParaRPr lang="en-US" dirty="0" smtClean="0"/>
          </a:p>
          <a:p>
            <a:endParaRPr lang="en-US" baseline="0" dirty="0" smtClean="0"/>
          </a:p>
          <a:p>
            <a:r>
              <a:rPr lang="en-US" dirty="0" smtClean="0"/>
              <a:t>This</a:t>
            </a:r>
            <a:r>
              <a:rPr lang="en-US" baseline="0" dirty="0" smtClean="0"/>
              <a:t> text describes changes in the HDL assays whereby a new standardized value was applied to new assays after a certain date during the field period. Assay levels and sensitivities vary by company and lab, so this extra metadata is crucial to understanding the final product, a variable.</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20</a:t>
            </a:fld>
            <a:endParaRPr lang="en-US"/>
          </a:p>
        </p:txBody>
      </p:sp>
    </p:spTree>
    <p:extLst>
      <p:ext uri="{BB962C8B-B14F-4D97-AF65-F5344CB8AC3E}">
        <p14:creationId xmlns:p14="http://schemas.microsoft.com/office/powerpoint/2010/main" val="1092889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how</a:t>
            </a:r>
            <a:r>
              <a:rPr lang="en-US" baseline="0" dirty="0" smtClean="0"/>
              <a:t> the resulting variable is represented in our DDI codebook. You can see the paucity of information here. The traditional survey-based metadata fields (like Question, or </a:t>
            </a:r>
            <a:r>
              <a:rPr lang="en-US" baseline="0" dirty="0" err="1" smtClean="0"/>
              <a:t>InterviewInstruction</a:t>
            </a:r>
            <a:r>
              <a:rPr lang="en-US" baseline="0" dirty="0" smtClean="0"/>
              <a:t>) aren’t relevant, so other metadata fields are necessary to adequately describe the variable and help researchers interpret it.</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21</a:t>
            </a:fld>
            <a:endParaRPr lang="en-US"/>
          </a:p>
        </p:txBody>
      </p:sp>
    </p:spTree>
    <p:extLst>
      <p:ext uri="{BB962C8B-B14F-4D97-AF65-F5344CB8AC3E}">
        <p14:creationId xmlns:p14="http://schemas.microsoft.com/office/powerpoint/2010/main" val="1092889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D59F8A33-0C3D-4610-A18B-EB3D4A1AB464}" type="slidenum">
              <a:rPr lang="en-US" altLang="en-US" smtClean="0"/>
              <a:pPr eaLnBrk="1" hangingPunct="1"/>
              <a:t>22</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Pivoting to examples of measures obtained in the MIDUS project “Affective Neuroscience”. Examining how the brain processes emotion.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Pictures of neuroscience instruments – an MRI tube.</a:t>
            </a:r>
          </a:p>
          <a:p>
            <a:pPr defTabSz="931774">
              <a:defRPr/>
            </a:pPr>
            <a:r>
              <a:rPr lang="en-US" dirty="0"/>
              <a:t>Obtains Structural and Task or Functional MRI data</a:t>
            </a:r>
          </a:p>
          <a:p>
            <a:pPr defTabSz="931774">
              <a:defRPr/>
            </a:pPr>
            <a:r>
              <a:rPr lang="en-US" dirty="0"/>
              <a:t>Structural MRI obtains data on shape and size of brain, the amygdala, hippocampus.</a:t>
            </a:r>
          </a:p>
          <a:p>
            <a:pPr defTabSz="931774">
              <a:defRPr/>
            </a:pPr>
            <a:r>
              <a:rPr lang="en-US" dirty="0"/>
              <a:t>Functional MRI measures change in blood flow, how brain reacts to and processes stimuli.</a:t>
            </a:r>
          </a:p>
          <a:p>
            <a:pPr marL="174708" indent="-174708" defTabSz="931774">
              <a:buFont typeface="Arial" panose="020B0604020202020204" pitchFamily="34" charset="0"/>
              <a:buChar char="•"/>
              <a:defRPr/>
            </a:pPr>
            <a:r>
              <a:rPr lang="en-US" dirty="0"/>
              <a:t>Note the right picture; participant is looking at a screen which projects visual stimuli.</a:t>
            </a: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23</a:t>
            </a:fld>
            <a:endParaRPr lang="en-US"/>
          </a:p>
        </p:txBody>
      </p:sp>
    </p:spTree>
    <p:extLst>
      <p:ext uri="{BB962C8B-B14F-4D97-AF65-F5344CB8AC3E}">
        <p14:creationId xmlns:p14="http://schemas.microsoft.com/office/powerpoint/2010/main" val="1632261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brief</a:t>
            </a:r>
            <a:r>
              <a:rPr lang="en-US" baseline="0" dirty="0" smtClean="0"/>
              <a:t> schematic of the </a:t>
            </a:r>
            <a:r>
              <a:rPr lang="en-US" dirty="0" smtClean="0"/>
              <a:t>Protocol designed to examine affective reaction</a:t>
            </a:r>
            <a:r>
              <a:rPr lang="en-US" baseline="0" dirty="0" smtClean="0"/>
              <a:t> and recovery to positive, negative, and neutral visual images.</a:t>
            </a:r>
          </a:p>
          <a:p>
            <a:r>
              <a:rPr lang="en-US" dirty="0" smtClean="0"/>
              <a:t>It records</a:t>
            </a:r>
            <a:r>
              <a:rPr lang="en-US" baseline="0" dirty="0" smtClean="0"/>
              <a:t> not only brain images and processing, but accuracy and other input data are obtained via a response pad R is keying in with their fingers while in the tube.</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24</a:t>
            </a:fld>
            <a:endParaRPr lang="en-US"/>
          </a:p>
        </p:txBody>
      </p:sp>
    </p:spTree>
    <p:extLst>
      <p:ext uri="{BB962C8B-B14F-4D97-AF65-F5344CB8AC3E}">
        <p14:creationId xmlns:p14="http://schemas.microsoft.com/office/powerpoint/2010/main" val="3384359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neuroscience instruments – more crude than MRI.</a:t>
            </a:r>
          </a:p>
          <a:p>
            <a:r>
              <a:rPr lang="en-US" dirty="0"/>
              <a:t>Startle </a:t>
            </a:r>
            <a:r>
              <a:rPr lang="en-US" dirty="0" err="1"/>
              <a:t>eyeblink</a:t>
            </a:r>
            <a:r>
              <a:rPr lang="en-US" dirty="0"/>
              <a:t> reflex and corrugator </a:t>
            </a:r>
            <a:r>
              <a:rPr lang="en-US" dirty="0" err="1"/>
              <a:t>supercilli</a:t>
            </a:r>
            <a:r>
              <a:rPr lang="en-US" dirty="0"/>
              <a:t> (Electromyography – measures electrical activity of muscles)</a:t>
            </a:r>
            <a:r>
              <a:rPr lang="en-US" dirty="0" smtClean="0"/>
              <a:t> </a:t>
            </a:r>
          </a:p>
          <a:p>
            <a:r>
              <a:rPr lang="en-US" dirty="0"/>
              <a:t>Measures Resting baseline asymmetry  (relative activity of left and right brain) (</a:t>
            </a:r>
            <a:r>
              <a:rPr lang="en-US" dirty="0" err="1"/>
              <a:t>Electroencelphalography</a:t>
            </a:r>
            <a:r>
              <a:rPr lang="en-US" dirty="0"/>
              <a:t> – measures electrical activity of brain)</a:t>
            </a:r>
            <a:r>
              <a:rPr lang="en-US" dirty="0" smtClean="0"/>
              <a:t>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25</a:t>
            </a:fld>
            <a:endParaRPr lang="en-US"/>
          </a:p>
        </p:txBody>
      </p:sp>
    </p:spTree>
    <p:extLst>
      <p:ext uri="{BB962C8B-B14F-4D97-AF65-F5344CB8AC3E}">
        <p14:creationId xmlns:p14="http://schemas.microsoft.com/office/powerpoint/2010/main" val="1049698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Many steps and processes that need to be completed to result in a single variable, with a single value for each individual, representing in this instance a measure of brain asymmetry or lateralization.</a:t>
            </a: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26</a:t>
            </a:fld>
            <a:endParaRPr lang="en-US"/>
          </a:p>
        </p:txBody>
      </p:sp>
    </p:spTree>
    <p:extLst>
      <p:ext uri="{BB962C8B-B14F-4D97-AF65-F5344CB8AC3E}">
        <p14:creationId xmlns:p14="http://schemas.microsoft.com/office/powerpoint/2010/main" val="3328610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Raw data</a:t>
            </a:r>
            <a:r>
              <a:rPr lang="en-US" baseline="0" dirty="0" smtClean="0"/>
              <a:t> points in this example is nearly uninterpretable – needs extensive cleaning and massaging described here. </a:t>
            </a:r>
          </a:p>
          <a:p>
            <a:endParaRPr lang="en-US" baseline="0" dirty="0" smtClean="0"/>
          </a:p>
          <a:p>
            <a:r>
              <a:rPr lang="en-US" baseline="0" dirty="0" smtClean="0"/>
              <a:t>This type of processing not so foreign survey data either – transformations, scaling, recoding all common with self-reported health data too.</a:t>
            </a: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27</a:t>
            </a:fld>
            <a:endParaRPr lang="en-US"/>
          </a:p>
        </p:txBody>
      </p:sp>
    </p:spTree>
    <p:extLst>
      <p:ext uri="{BB962C8B-B14F-4D97-AF65-F5344CB8AC3E}">
        <p14:creationId xmlns:p14="http://schemas.microsoft.com/office/powerpoint/2010/main" val="3328610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Many steps and processes need to be completed to result in a single variable, with a single value for each individual, representing in this instance a measure of brain asymmetry or lateralization, shown here from our DDI codebook. </a:t>
            </a:r>
          </a:p>
          <a:p>
            <a:endParaRPr lang="en-US" dirty="0" smtClean="0"/>
          </a:p>
          <a:p>
            <a:r>
              <a:rPr lang="en-US" dirty="0" smtClean="0"/>
              <a:t>As you can see, MIDUS is still</a:t>
            </a:r>
            <a:r>
              <a:rPr lang="en-US" baseline="0" dirty="0" smtClean="0"/>
              <a:t> at a nascent or fundamental stage in the development of DDI codebook that adequately capture (on their own) non-survey health metadata.</a:t>
            </a:r>
          </a:p>
          <a:p>
            <a:endParaRPr lang="en-US" baseline="0" dirty="0" smtClean="0"/>
          </a:p>
          <a:p>
            <a:r>
              <a:rPr lang="en-US" baseline="0" dirty="0" smtClean="0"/>
              <a:t> </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28</a:t>
            </a:fld>
            <a:endParaRPr lang="en-US"/>
          </a:p>
        </p:txBody>
      </p:sp>
    </p:spTree>
    <p:extLst>
      <p:ext uri="{BB962C8B-B14F-4D97-AF65-F5344CB8AC3E}">
        <p14:creationId xmlns:p14="http://schemas.microsoft.com/office/powerpoint/2010/main" val="1624586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Answer: Yes, we think so. Many health-related measures are more typical of the hard</a:t>
            </a:r>
            <a:r>
              <a:rPr lang="en-US" baseline="0" dirty="0" smtClean="0"/>
              <a:t> physical sciences which use diverse data capture methods or collecting event protocols. This type of processing not so foreign survey data either – transformations, scaling, recoding all common with self-reported health data too.</a:t>
            </a:r>
            <a:endParaRPr lang="en-US" dirty="0" smtClean="0"/>
          </a:p>
          <a:p>
            <a:pPr defTabSz="931774">
              <a:defRPr/>
            </a:pPr>
            <a:r>
              <a:rPr lang="en-US" baseline="0" dirty="0" smtClean="0"/>
              <a:t>Yet, many social science studies are starting to collect rudimentary biomarker data because of its explanatory power. DDI is powerful enough, partly due to it’s extensibility, to capture this </a:t>
            </a:r>
            <a:endParaRPr lang="en-US" dirty="0" smtClean="0"/>
          </a:p>
          <a:p>
            <a:endParaRPr lang="en-US" dirty="0" smtClean="0"/>
          </a:p>
          <a:p>
            <a:r>
              <a:rPr lang="en-US" dirty="0" smtClean="0"/>
              <a:t>Here’s a proof of concept that I</a:t>
            </a:r>
            <a:r>
              <a:rPr lang="en-US" baseline="0" dirty="0" smtClean="0"/>
              <a:t> had done at ICPSR (University of Michigan Archive) that embeds URLs of the stand-alone documentation in the DDI. </a:t>
            </a:r>
          </a:p>
          <a:p>
            <a:r>
              <a:rPr lang="en-US" baseline="0" dirty="0" smtClean="0"/>
              <a:t>CLICK ON LINK</a:t>
            </a:r>
            <a:br>
              <a:rPr lang="en-US" baseline="0" dirty="0" smtClean="0"/>
            </a:br>
            <a:r>
              <a:rPr lang="en-US" baseline="0" dirty="0" smtClean="0"/>
              <a:t>bradler@wisc.edu</a:t>
            </a:r>
          </a:p>
          <a:p>
            <a:r>
              <a:rPr lang="en-US" baseline="0" dirty="0" smtClean="0"/>
              <a:t>244799</a:t>
            </a:r>
          </a:p>
          <a:p>
            <a:endParaRPr lang="en-US" baseline="0" dirty="0" smtClean="0"/>
          </a:p>
          <a:p>
            <a:r>
              <a:rPr lang="en-US" baseline="0" dirty="0" smtClean="0"/>
              <a:t>Not ideal:</a:t>
            </a:r>
          </a:p>
          <a:p>
            <a:pPr marL="232943" indent="-232943">
              <a:buAutoNum type="arabicParenR"/>
            </a:pPr>
            <a:r>
              <a:rPr lang="en-US" baseline="0" dirty="0" smtClean="0"/>
              <a:t>Links can break – updates to the documentation require updates throughout the DDI for references.</a:t>
            </a:r>
          </a:p>
          <a:p>
            <a:pPr marL="232943" indent="-232943">
              <a:buAutoNum type="arabicParenR"/>
            </a:pPr>
            <a:r>
              <a:rPr lang="en-US" baseline="0" dirty="0" smtClean="0"/>
              <a:t>A bit blunt – the stand-alone documents can be quite large. Information pertinent to a specific variable might be buried in this large file. </a:t>
            </a:r>
          </a:p>
          <a:p>
            <a:pPr marL="232943" indent="-232943">
              <a:buAutoNum type="arabicParenR"/>
            </a:pPr>
            <a:r>
              <a:rPr lang="en-US" baseline="0" dirty="0" smtClean="0"/>
              <a:t>Better than nothing; but have only implemented this for the survey data.</a:t>
            </a:r>
            <a:endParaRPr lang="en-US" dirty="0" smtClean="0"/>
          </a:p>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29</a:t>
            </a:fld>
            <a:endParaRPr lang="en-US"/>
          </a:p>
        </p:txBody>
      </p:sp>
    </p:spTree>
    <p:extLst>
      <p:ext uri="{BB962C8B-B14F-4D97-AF65-F5344CB8AC3E}">
        <p14:creationId xmlns:p14="http://schemas.microsoft.com/office/powerpoint/2010/main" val="2871233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3</a:t>
            </a:fld>
            <a:endParaRPr lang="en-US"/>
          </a:p>
        </p:txBody>
      </p:sp>
    </p:spTree>
    <p:extLst>
      <p:ext uri="{BB962C8B-B14F-4D97-AF65-F5344CB8AC3E}">
        <p14:creationId xmlns:p14="http://schemas.microsoft.com/office/powerpoint/2010/main" val="2217569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more nuanced and elegant approach</a:t>
            </a:r>
            <a:r>
              <a:rPr lang="en-US" baseline="0" dirty="0" smtClean="0"/>
              <a:t> is described in a white paper created a few years ago at the Dagstuhl DDI workshop in Germany. </a:t>
            </a:r>
          </a:p>
          <a:p>
            <a:r>
              <a:rPr lang="en-US" baseline="0" dirty="0" smtClean="0"/>
              <a:t>It examined a variety of non-survey data capture contexts and suggested elements within DDI that could capture more information on these. Use real world examples, including MIDUS biomarker and neuroscience data.</a:t>
            </a:r>
          </a:p>
          <a:p>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30</a:t>
            </a:fld>
            <a:endParaRPr lang="en-US"/>
          </a:p>
        </p:txBody>
      </p:sp>
    </p:spTree>
    <p:extLst>
      <p:ext uri="{BB962C8B-B14F-4D97-AF65-F5344CB8AC3E}">
        <p14:creationId xmlns:p14="http://schemas.microsoft.com/office/powerpoint/2010/main" val="661097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Here are some of the elements in DDI we used to describe more complex non-survey data capture contexts.</a:t>
            </a:r>
          </a:p>
          <a:p>
            <a:pPr defTabSz="931774">
              <a:defRPr/>
            </a:pPr>
            <a:endParaRPr lang="en-US" baseline="0" dirty="0" smtClean="0"/>
          </a:p>
          <a:p>
            <a:pPr defTabSz="931774">
              <a:defRPr/>
            </a:pPr>
            <a:r>
              <a:rPr lang="en-US" baseline="0" dirty="0" smtClean="0"/>
              <a:t>These solutions either rely on URIs that reference documentation and materials already available via the web, or they actually encode the documentation in the XML code.</a:t>
            </a:r>
          </a:p>
          <a:p>
            <a:pPr defTabSz="931774">
              <a:defRPr/>
            </a:pPr>
            <a:endParaRPr lang="en-US" baseline="0" dirty="0" smtClean="0"/>
          </a:p>
          <a:p>
            <a:pPr defTabSz="931774">
              <a:defRPr/>
            </a:pPr>
            <a:r>
              <a:rPr lang="en-US" baseline="0" dirty="0" smtClean="0"/>
              <a:t>Many ways to skin a cat in DDI. This cuts both good and bad; </a:t>
            </a:r>
          </a:p>
          <a:p>
            <a:pPr marL="174708" indent="-174708" defTabSz="931774">
              <a:buFont typeface="Arial" panose="020B0604020202020204" pitchFamily="34" charset="0"/>
              <a:buChar char="•"/>
              <a:defRPr/>
            </a:pPr>
            <a:r>
              <a:rPr lang="en-US" baseline="0" dirty="0" smtClean="0"/>
              <a:t>good because DDI is flexible, it’s comprehensive; </a:t>
            </a:r>
          </a:p>
          <a:p>
            <a:pPr marL="174708" indent="-174708" defTabSz="931774">
              <a:buFont typeface="Arial" panose="020B0604020202020204" pitchFamily="34" charset="0"/>
              <a:buChar char="•"/>
              <a:defRPr/>
            </a:pPr>
            <a:r>
              <a:rPr lang="en-US" baseline="0" dirty="0" smtClean="0"/>
              <a:t>bad because it can be complex and confusing, with few established conventions for describing the same thing.</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31</a:t>
            </a:fld>
            <a:endParaRPr lang="en-US"/>
          </a:p>
        </p:txBody>
      </p:sp>
    </p:spTree>
    <p:extLst>
      <p:ext uri="{BB962C8B-B14F-4D97-AF65-F5344CB8AC3E}">
        <p14:creationId xmlns:p14="http://schemas.microsoft.com/office/powerpoint/2010/main" val="3688034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actual XML</a:t>
            </a:r>
            <a:r>
              <a:rPr lang="en-US" baseline="0" dirty="0" smtClean="0"/>
              <a:t> code showing how the documentation for the collection and processing of MIDUS blood assays can be referenced under ProcessingEvent. Note a brief description and a external link.</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32</a:t>
            </a:fld>
            <a:endParaRPr lang="en-US"/>
          </a:p>
        </p:txBody>
      </p:sp>
    </p:spTree>
    <p:extLst>
      <p:ext uri="{BB962C8B-B14F-4D97-AF65-F5344CB8AC3E}">
        <p14:creationId xmlns:p14="http://schemas.microsoft.com/office/powerpoint/2010/main" val="3606823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given</a:t>
            </a:r>
            <a:r>
              <a:rPr lang="en-US" baseline="0" dirty="0" smtClean="0"/>
              <a:t> short shrift to traditional survey measures in this presentation. But t</a:t>
            </a:r>
            <a:r>
              <a:rPr lang="en-US" dirty="0" smtClean="0"/>
              <a:t>his slide shows an example for survey data from</a:t>
            </a:r>
            <a:r>
              <a:rPr lang="en-US" baseline="0" dirty="0" smtClean="0"/>
              <a:t> the whitepaper: </a:t>
            </a:r>
            <a:r>
              <a:rPr lang="en-US" dirty="0" smtClean="0"/>
              <a:t>the DDI markup for</a:t>
            </a:r>
            <a:r>
              <a:rPr lang="en-US" baseline="0" dirty="0" smtClean="0"/>
              <a:t> a constructed variable, the CESD depression scale.</a:t>
            </a:r>
          </a:p>
          <a:p>
            <a:r>
              <a:rPr lang="en-US" baseline="0" dirty="0" smtClean="0"/>
              <a:t>Note that in addition to a description of the scale (even some citation information for its origin), the actual STATA code used to derive the scale is baked into the XML itself. This is great because all the documentation of the scale construction or algorithm can be represented via the actual syntax used to derive scale values: this information can include whether the items were summed, averaged or reverse-coded, how missing values were handled, any imputation procedures, etc.</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33</a:t>
            </a:fld>
            <a:endParaRPr lang="en-US"/>
          </a:p>
        </p:txBody>
      </p:sp>
    </p:spTree>
    <p:extLst>
      <p:ext uri="{BB962C8B-B14F-4D97-AF65-F5344CB8AC3E}">
        <p14:creationId xmlns:p14="http://schemas.microsoft.com/office/powerpoint/2010/main" val="3644213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34</a:t>
            </a:fld>
            <a:endParaRPr lang="en-US"/>
          </a:p>
        </p:txBody>
      </p:sp>
    </p:spTree>
    <p:extLst>
      <p:ext uri="{BB962C8B-B14F-4D97-AF65-F5344CB8AC3E}">
        <p14:creationId xmlns:p14="http://schemas.microsoft.com/office/powerpoint/2010/main" val="2369751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clinical and bio-medical data, it might be argued that DDI should avoid </a:t>
            </a:r>
            <a:r>
              <a:rPr lang="en-US" dirty="0" smtClean="0"/>
              <a:t>re-inventing</a:t>
            </a:r>
            <a:r>
              <a:rPr lang="en-US" baseline="0" dirty="0" smtClean="0"/>
              <a:t> the wheel. There are other metadata standards more germane to describing this type o health data. </a:t>
            </a:r>
          </a:p>
          <a:p>
            <a:endParaRPr lang="en-US" baseline="0" dirty="0" smtClean="0"/>
          </a:p>
          <a:p>
            <a:r>
              <a:rPr lang="en-US" baseline="0" dirty="0" smtClean="0"/>
              <a:t>CDISC: XML-based standard to develop and support global, platform-independent data standards that enable information system interoperability to improve medical research and related areas of healthcare. Apparently, t</a:t>
            </a:r>
            <a:r>
              <a:rPr lang="en-US" dirty="0">
                <a:ea typeface="ＭＳ Ｐゴシック" charset="-128"/>
              </a:rPr>
              <a:t>he DDI model is aligned for CDISC SDTM vocabularies.</a:t>
            </a:r>
            <a:endParaRPr lang="en-US" dirty="0" smtClean="0"/>
          </a:p>
          <a:p>
            <a:r>
              <a:rPr lang="en-US" dirty="0" smtClean="0"/>
              <a:t/>
            </a:r>
            <a:br>
              <a:rPr lang="en-US" dirty="0" smtClean="0"/>
            </a:br>
            <a:r>
              <a:rPr lang="en-US" dirty="0" smtClean="0"/>
              <a:t>OBI: has project to develop a DDI-based</a:t>
            </a:r>
            <a:r>
              <a:rPr lang="en-US" baseline="0" dirty="0" smtClean="0"/>
              <a:t> </a:t>
            </a:r>
            <a:r>
              <a:rPr lang="en-US" dirty="0"/>
              <a:t>ontology for the description of drug discovery investigations – Jay Greenfield (and Sofia </a:t>
            </a:r>
            <a:r>
              <a:rPr lang="en-US" dirty="0" err="1"/>
              <a:t>Kuan</a:t>
            </a:r>
            <a:r>
              <a:rPr lang="en-US" dirty="0"/>
              <a:t>?) is doing some groundbreaking work in this area.</a:t>
            </a:r>
          </a:p>
          <a:p>
            <a:endParaRPr lang="en-US" dirty="0"/>
          </a:p>
          <a:p>
            <a:pPr defTabSz="931774">
              <a:defRPr/>
            </a:pPr>
            <a:r>
              <a:rPr lang="en-US" dirty="0"/>
              <a:t>Does MIDUS try to build bridges to these other standards (maybe contribute to the development of </a:t>
            </a:r>
            <a:r>
              <a:rPr lang="en-US" dirty="0" err="1"/>
              <a:t>thesausi</a:t>
            </a:r>
            <a:r>
              <a:rPr lang="en-US" dirty="0"/>
              <a:t> or ontologies for describing unorthodox or non-traditional data capture?), or does it try to go alone in adequately describing and documenting non-survey instruments? </a:t>
            </a:r>
          </a:p>
          <a:p>
            <a:pPr defTabSz="931774">
              <a:defRPr/>
            </a:pPr>
            <a:r>
              <a:rPr lang="en-US" dirty="0"/>
              <a:t>By serving too many masters does DDI end up making the perfect the enemy of the good? It may have done that with DDI 3, making it too complex to try to document everything.</a:t>
            </a:r>
          </a:p>
        </p:txBody>
      </p:sp>
      <p:sp>
        <p:nvSpPr>
          <p:cNvPr id="4" name="Slide Number Placeholder 3"/>
          <p:cNvSpPr>
            <a:spLocks noGrp="1"/>
          </p:cNvSpPr>
          <p:nvPr>
            <p:ph type="sldNum" sz="quarter" idx="10"/>
          </p:nvPr>
        </p:nvSpPr>
        <p:spPr/>
        <p:txBody>
          <a:bodyPr/>
          <a:lstStyle/>
          <a:p>
            <a:fld id="{070CBAA3-ED76-418D-8815-62F0CA502B5B}" type="slidenum">
              <a:rPr lang="en-US" smtClean="0"/>
              <a:t>35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7267148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generation of DDI will be model-based spec using Unified Modelling Language – should result in a cleaner, more simple and elegant standard.</a:t>
            </a:r>
          </a:p>
          <a:p>
            <a:pPr defTabSz="931774">
              <a:defRPr/>
            </a:pPr>
            <a:r>
              <a:rPr lang="en-US" baseline="0" dirty="0" smtClean="0"/>
              <a:t>The UML seems to use a deductive approach to model building, Reasoning from general to specific.</a:t>
            </a:r>
          </a:p>
          <a:p>
            <a:r>
              <a:rPr lang="en-US" baseline="0" dirty="0" smtClean="0"/>
              <a:t>Critical piece: describing foundational objects that are the core of the model; characteristics that nearly omnipresent in social, behavioral, bio-medical research but that can also form the basis and be extended for more complex constructions.</a:t>
            </a:r>
          </a:p>
          <a:p>
            <a:pPr marL="174708" indent="-174708">
              <a:buFont typeface="Arial" panose="020B0604020202020204" pitchFamily="34" charset="0"/>
              <a:buChar char="•"/>
            </a:pPr>
            <a:r>
              <a:rPr lang="en-US" baseline="0" dirty="0" smtClean="0"/>
              <a:t>Screen shot of what is being called </a:t>
            </a:r>
            <a:r>
              <a:rPr lang="en-US" baseline="0" dirty="0" err="1" smtClean="0"/>
              <a:t>SimpleInstrument</a:t>
            </a:r>
            <a:r>
              <a:rPr lang="en-US" baseline="0" dirty="0" smtClean="0"/>
              <a:t> – charged with describing a simple instrument - principle of parsimony.</a:t>
            </a:r>
          </a:p>
          <a:p>
            <a:pPr marL="640594" lvl="1" indent="-174708" defTabSz="931774">
              <a:buFont typeface="Arial" panose="020B0604020202020204" pitchFamily="34" charset="0"/>
              <a:buChar char="•"/>
              <a:defRPr/>
            </a:pPr>
            <a:r>
              <a:rPr lang="en-US" baseline="0" dirty="0" smtClean="0"/>
              <a:t>Instead of referring to a Question as the main </a:t>
            </a:r>
            <a:r>
              <a:rPr lang="en-US" baseline="0" dirty="0" err="1" smtClean="0"/>
              <a:t>implentation</a:t>
            </a:r>
            <a:r>
              <a:rPr lang="en-US" baseline="0" dirty="0" smtClean="0"/>
              <a:t> of an instrument, we are using the broader term “data capture”. </a:t>
            </a:r>
          </a:p>
          <a:p>
            <a:pPr marL="174708" indent="-174708">
              <a:buFont typeface="Arial" panose="020B0604020202020204" pitchFamily="34" charset="0"/>
              <a:buChar char="•"/>
            </a:pPr>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36</a:t>
            </a:fld>
            <a:endParaRPr lang="en-US"/>
          </a:p>
        </p:txBody>
      </p:sp>
    </p:spTree>
    <p:extLst>
      <p:ext uri="{BB962C8B-B14F-4D97-AF65-F5344CB8AC3E}">
        <p14:creationId xmlns:p14="http://schemas.microsoft.com/office/powerpoint/2010/main" val="39184128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MIDUS has no plans to link to these other standards at the present. We are putting all of our eggs firmly but gently in the DDI basket.</a:t>
            </a:r>
          </a:p>
          <a:p>
            <a:r>
              <a:rPr lang="en-US" baseline="0" dirty="0" smtClean="0"/>
              <a:t>My own plans are to implement some of the ideas that are explored in our white paper and update the MIDUS DDI codebooks accordingly. </a:t>
            </a:r>
          </a:p>
        </p:txBody>
      </p:sp>
      <p:sp>
        <p:nvSpPr>
          <p:cNvPr id="4" name="Slide Number Placeholder 3"/>
          <p:cNvSpPr>
            <a:spLocks noGrp="1"/>
          </p:cNvSpPr>
          <p:nvPr>
            <p:ph type="sldNum" sz="quarter" idx="10"/>
          </p:nvPr>
        </p:nvSpPr>
        <p:spPr/>
        <p:txBody>
          <a:bodyPr/>
          <a:lstStyle/>
          <a:p>
            <a:fld id="{5EBE89EF-5441-4C3B-BCBD-F6E66646ACCB}" type="slidenum">
              <a:rPr lang="en-US" smtClean="0"/>
              <a:t>37</a:t>
            </a:fld>
            <a:endParaRPr lang="en-US"/>
          </a:p>
        </p:txBody>
      </p:sp>
    </p:spTree>
    <p:extLst>
      <p:ext uri="{BB962C8B-B14F-4D97-AF65-F5344CB8AC3E}">
        <p14:creationId xmlns:p14="http://schemas.microsoft.com/office/powerpoint/2010/main" val="20335255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BE89EF-5441-4C3B-BCBD-F6E66646ACCB}" type="slidenum">
              <a:rPr lang="en-US" smtClean="0"/>
              <a:t>38</a:t>
            </a:fld>
            <a:endParaRPr lang="en-US"/>
          </a:p>
        </p:txBody>
      </p:sp>
    </p:spTree>
    <p:extLst>
      <p:ext uri="{BB962C8B-B14F-4D97-AF65-F5344CB8AC3E}">
        <p14:creationId xmlns:p14="http://schemas.microsoft.com/office/powerpoint/2010/main" val="20335255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39</a:t>
            </a:fld>
            <a:endParaRPr lang="en-US"/>
          </a:p>
        </p:txBody>
      </p:sp>
    </p:spTree>
    <p:extLst>
      <p:ext uri="{BB962C8B-B14F-4D97-AF65-F5344CB8AC3E}">
        <p14:creationId xmlns:p14="http://schemas.microsoft.com/office/powerpoint/2010/main" val="1163252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4</a:t>
            </a:fld>
            <a:endParaRPr lang="en-US"/>
          </a:p>
        </p:txBody>
      </p:sp>
    </p:spTree>
    <p:extLst>
      <p:ext uri="{BB962C8B-B14F-4D97-AF65-F5344CB8AC3E}">
        <p14:creationId xmlns:p14="http://schemas.microsoft.com/office/powerpoint/2010/main" val="6543718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CHARM</a:t>
            </a:r>
            <a:r>
              <a:rPr lang="en-US" baseline="0" dirty="0" smtClean="0"/>
              <a:t> is one part of the Epidemiology and Development of Alzheimer’s Disease (EDAD) in Central America</a:t>
            </a:r>
          </a:p>
          <a:p>
            <a:pPr>
              <a:buFont typeface="Arial" pitchFamily="34" charset="0"/>
              <a:buChar char="•"/>
            </a:pPr>
            <a:r>
              <a:rPr lang="en-US" baseline="0" dirty="0" smtClean="0"/>
              <a:t>A </a:t>
            </a:r>
            <a:r>
              <a:rPr lang="en-US" baseline="0" dirty="0" err="1" smtClean="0"/>
              <a:t>biobehavioral</a:t>
            </a:r>
            <a:r>
              <a:rPr lang="en-US" baseline="0" dirty="0" smtClean="0"/>
              <a:t> clinical research collaboration of the University of Kansas with the University of Costa Rica</a:t>
            </a:r>
          </a:p>
          <a:p>
            <a:pPr>
              <a:buFont typeface="Arial" pitchFamily="34" charset="0"/>
              <a:buChar char="•"/>
            </a:pPr>
            <a:r>
              <a:rPr lang="en-US" baseline="0" dirty="0" smtClean="0"/>
              <a:t>R21 TW009665 Sincere thanks – Award has been pivotal in shaping mine and many others in KS about the role of preventative medicine at home and abroad</a:t>
            </a:r>
          </a:p>
          <a:p>
            <a:pPr>
              <a:buFont typeface="Arial" pitchFamily="34" charset="0"/>
              <a:buNone/>
            </a:pPr>
            <a:endParaRPr lang="en-US" baseline="0" dirty="0" smtClean="0"/>
          </a:p>
          <a:p>
            <a:pPr>
              <a:buFont typeface="Arial" pitchFamily="34" charset="0"/>
              <a:buNone/>
            </a:pPr>
            <a:r>
              <a:rPr lang="en-US" baseline="0" dirty="0" smtClean="0"/>
              <a:t>CHARM is what I anticipated would be the eventual grant product of the R21; however, my great lesson to share today is that as we got in country it became painfully apparent that it was the very thing we needed complete first. Thankfully we have been in country laying the foundation for the CHARM with 6 years of interuniversity faculty exchange and graduate training.</a:t>
            </a:r>
          </a:p>
          <a:p>
            <a:pPr>
              <a:buFont typeface="Arial" pitchFamily="34" charset="0"/>
              <a:buNone/>
            </a:pPr>
            <a:endParaRPr lang="en-US" baseline="0" dirty="0" smtClean="0"/>
          </a:p>
          <a:p>
            <a:pPr>
              <a:buFont typeface="Arial" pitchFamily="34" charset="0"/>
              <a:buNone/>
            </a:pPr>
            <a:r>
              <a:rPr lang="en-US" baseline="0" dirty="0" smtClean="0"/>
              <a:t>CHARM is but one piece of a more extensive collaboration to promote the development of health sciences at UCR and to extend the KU biomedical and behavioral research globally.</a:t>
            </a:r>
          </a:p>
          <a:p>
            <a:pPr>
              <a:buFont typeface="Arial" pitchFamily="34" charset="0"/>
              <a:buNone/>
            </a:pPr>
            <a:endParaRPr lang="en-US" baseline="0" dirty="0" smtClean="0"/>
          </a:p>
          <a:p>
            <a:pPr>
              <a:buFont typeface="Arial" pitchFamily="34" charset="0"/>
              <a:buNone/>
            </a:pPr>
            <a:r>
              <a:rPr lang="en-US" baseline="0" dirty="0" smtClean="0"/>
              <a:t>By result we have benefited from over 70k in startup monies at the University of Kansas for health initiative.</a:t>
            </a:r>
          </a:p>
          <a:p>
            <a:pPr>
              <a:buFont typeface="Arial" pitchFamily="34" charset="0"/>
              <a:buNone/>
            </a:pPr>
            <a:endParaRPr lang="en-US" baseline="0" dirty="0" smtClean="0"/>
          </a:p>
          <a:p>
            <a:pPr>
              <a:buFont typeface="Arial" pitchFamily="34" charset="0"/>
              <a:buNone/>
            </a:pPr>
            <a:r>
              <a:rPr lang="en-US" baseline="0" dirty="0" smtClean="0"/>
              <a:t>Embedded in 121 years of formal exchange program</a:t>
            </a:r>
          </a:p>
          <a:p>
            <a:pPr>
              <a:buFont typeface="Arial" pitchFamily="34" charset="0"/>
              <a:buChar char="•"/>
            </a:pPr>
            <a:r>
              <a:rPr lang="en-US" baseline="0" dirty="0" smtClean="0"/>
              <a:t>Strong university connections for advanced training</a:t>
            </a:r>
          </a:p>
          <a:p>
            <a:pPr>
              <a:buFont typeface="Arial" pitchFamily="34" charset="0"/>
              <a:buChar char="•"/>
            </a:pPr>
            <a:r>
              <a:rPr lang="en-US" baseline="0" dirty="0" smtClean="0"/>
              <a:t>Share over 30 academic training programs</a:t>
            </a:r>
          </a:p>
          <a:p>
            <a:pPr>
              <a:buFont typeface="Arial" pitchFamily="34" charset="0"/>
              <a:buChar char="•"/>
            </a:pPr>
            <a:r>
              <a:rPr lang="en-US" baseline="0" dirty="0" smtClean="0"/>
              <a:t>Trained over 1000 exchange students</a:t>
            </a:r>
          </a:p>
          <a:p>
            <a:pPr>
              <a:buFont typeface="Arial" pitchFamily="34" charset="0"/>
              <a:buChar char="•"/>
            </a:pPr>
            <a:r>
              <a:rPr lang="en-US" baseline="0" dirty="0" smtClean="0"/>
              <a:t>A tradition built in mutualism that I am very proud to be a part of</a:t>
            </a:r>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42593F8A-FC59-4DBB-9A0F-84780DAE00E7}"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6176092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CHARM is also</a:t>
            </a:r>
            <a:r>
              <a:rPr lang="en-US" baseline="0" dirty="0" smtClean="0"/>
              <a:t> a direct extension of the assessment I conduct at the KU Alzheimer Disease Center (P30 AG035982). Leader in the US for the study of exercise and metabolism on brain health and the lifestyles that prevent Alzheimer’s disease</a:t>
            </a:r>
          </a:p>
          <a:p>
            <a:endParaRPr lang="en-US" baseline="0" dirty="0" smtClean="0"/>
          </a:p>
          <a:p>
            <a:r>
              <a:rPr lang="en-US" baseline="0" dirty="0" smtClean="0"/>
              <a:t>EDAD interrelated and rafted on a number of thematically related grants</a:t>
            </a:r>
          </a:p>
          <a:p>
            <a:pPr>
              <a:buFont typeface="Arial" pitchFamily="34" charset="0"/>
              <a:buChar char="•"/>
            </a:pPr>
            <a:r>
              <a:rPr lang="en-US" baseline="0" dirty="0" smtClean="0"/>
              <a:t>Alzheimer Prevention Through Exercise Program (APEX; R01AG043962)</a:t>
            </a:r>
          </a:p>
          <a:p>
            <a:pPr>
              <a:buFont typeface="Arial" pitchFamily="34" charset="0"/>
              <a:buChar char="•"/>
            </a:pPr>
            <a:r>
              <a:rPr lang="en-US" baseline="0" dirty="0" smtClean="0"/>
              <a:t>Trial for Exercise, Aging &amp; Memory (TEAM; R01 AG034614)</a:t>
            </a:r>
          </a:p>
          <a:p>
            <a:pPr>
              <a:buFont typeface="Arial" pitchFamily="34" charset="0"/>
              <a:buChar char="•"/>
            </a:pPr>
            <a:r>
              <a:rPr lang="en-US" baseline="0" dirty="0" smtClean="0"/>
              <a:t>Alzheimer Disease Exercise Program Trial (ADEPT; R01 AG033673)</a:t>
            </a:r>
          </a:p>
          <a:p>
            <a:pPr>
              <a:buFont typeface="Arial" pitchFamily="34" charset="0"/>
              <a:buChar char="•"/>
            </a:pPr>
            <a:r>
              <a:rPr lang="en-US" baseline="0" dirty="0" smtClean="0"/>
              <a:t>KU Alzheimer Prevention Program (APP in collaboration with A4)</a:t>
            </a:r>
          </a:p>
          <a:p>
            <a:pPr>
              <a:buFont typeface="Arial" pitchFamily="34" charset="0"/>
              <a:buChar char="•"/>
            </a:pPr>
            <a:r>
              <a:rPr lang="en-US" baseline="0" dirty="0" smtClean="0"/>
              <a:t>Trial of Resistance Training for Increased AD Susceptibility (TORTIAS; KL2 TR000119)</a:t>
            </a:r>
          </a:p>
          <a:p>
            <a:pPr>
              <a:buFont typeface="Arial" pitchFamily="34" charset="0"/>
              <a:buChar char="•"/>
            </a:pPr>
            <a:r>
              <a:rPr lang="en-US" baseline="0" dirty="0" smtClean="0"/>
              <a:t>Clinical </a:t>
            </a:r>
            <a:r>
              <a:rPr lang="en-US" baseline="0" dirty="0" err="1" smtClean="0"/>
              <a:t>Tranlational</a:t>
            </a:r>
            <a:r>
              <a:rPr lang="en-US" baseline="0" dirty="0" smtClean="0"/>
              <a:t> Science Award (FRONTIERS CTSA; UL1 TR000001)</a:t>
            </a:r>
          </a:p>
          <a:p>
            <a:pPr>
              <a:buFont typeface="Arial" pitchFamily="34" charset="0"/>
              <a:buNone/>
            </a:pPr>
            <a:endParaRPr lang="en-US" baseline="0" dirty="0" smtClean="0"/>
          </a:p>
          <a:p>
            <a:pPr>
              <a:buFont typeface="Arial" pitchFamily="34" charset="0"/>
              <a:buNone/>
            </a:pPr>
            <a:r>
              <a:rPr lang="en-US" baseline="0" dirty="0" smtClean="0"/>
              <a:t>Sincerest Thanks to NIA</a:t>
            </a:r>
          </a:p>
          <a:p>
            <a:pPr>
              <a:buFont typeface="Arial" pitchFamily="34" charset="0"/>
              <a:buNone/>
            </a:pPr>
            <a:r>
              <a:rPr lang="en-US" baseline="0" dirty="0" smtClean="0"/>
              <a:t/>
            </a:r>
            <a:br>
              <a:rPr lang="en-US" baseline="0" dirty="0" smtClean="0"/>
            </a:br>
            <a:r>
              <a:rPr lang="en-US" baseline="0" dirty="0" smtClean="0"/>
              <a:t>As Diagnosis gets better and in the absence of disease modifying treatments, prevention is the next logical step in clinical research.</a:t>
            </a:r>
          </a:p>
          <a:p>
            <a:pPr>
              <a:buFont typeface="Arial" pitchFamily="34" charset="0"/>
              <a:buNone/>
            </a:pPr>
            <a:endParaRPr lang="en-US" baseline="0" dirty="0" smtClean="0"/>
          </a:p>
          <a:p>
            <a:pPr>
              <a:buFont typeface="Arial" pitchFamily="34" charset="0"/>
              <a:buNone/>
            </a:pPr>
            <a:r>
              <a:rPr lang="en-US" baseline="0" dirty="0" smtClean="0"/>
              <a:t>Cornerstones of prevention are of course: diet, exercise, adherence and development of sensitive screening with follow up of specific testing</a:t>
            </a:r>
          </a:p>
          <a:p>
            <a:pPr>
              <a:buFont typeface="Arial" pitchFamily="34" charset="0"/>
              <a:buNone/>
            </a:pPr>
            <a:endParaRPr lang="en-US" baseline="0" dirty="0" smtClean="0"/>
          </a:p>
          <a:p>
            <a:pPr>
              <a:buFont typeface="Arial" pitchFamily="34" charset="0"/>
              <a:buNone/>
            </a:pPr>
            <a:r>
              <a:rPr lang="en-US" baseline="0" dirty="0" smtClean="0"/>
              <a:t>Costa Rica Turns out to be an ideal crucible for studying healthy aging and prevention because of the </a:t>
            </a:r>
            <a:r>
              <a:rPr lang="en-US" u="sng" baseline="0" dirty="0" smtClean="0"/>
              <a:t>Hispanic Paradox</a:t>
            </a:r>
            <a:r>
              <a:rPr lang="en-US" u="none" baseline="0" dirty="0" smtClean="0"/>
              <a:t>.</a:t>
            </a:r>
          </a:p>
          <a:p>
            <a:pPr>
              <a:buFont typeface="Arial" pitchFamily="34" charset="0"/>
              <a:buNone/>
            </a:pPr>
            <a:endParaRPr lang="en-US" u="none" baseline="0" dirty="0" smtClean="0"/>
          </a:p>
          <a:p>
            <a:pPr>
              <a:buFont typeface="Arial" pitchFamily="34" charset="0"/>
              <a:buNone/>
            </a:pPr>
            <a:r>
              <a:rPr lang="en-US" b="1" u="none" baseline="0" dirty="0" smtClean="0"/>
              <a:t>Hispanic Paradox: </a:t>
            </a:r>
            <a:r>
              <a:rPr lang="en-US" b="0" u="none" baseline="0" dirty="0" smtClean="0"/>
              <a:t>Rural older adult Costa </a:t>
            </a:r>
            <a:r>
              <a:rPr lang="en-US" b="0" u="none" baseline="0" dirty="0" err="1" smtClean="0"/>
              <a:t>ricans</a:t>
            </a:r>
            <a:r>
              <a:rPr lang="en-US" b="0" u="none" baseline="0" dirty="0" smtClean="0"/>
              <a:t> live longer than we would expect given what we know (predict) about mortality</a:t>
            </a:r>
          </a:p>
          <a:p>
            <a:pPr>
              <a:buFont typeface="Arial" pitchFamily="34" charset="0"/>
              <a:buChar char="•"/>
            </a:pPr>
            <a:r>
              <a:rPr lang="en-US" b="0" u="none" baseline="0" dirty="0" smtClean="0"/>
              <a:t>Popular culture of social participation which facilitates the recruitment of motivated Latin American research participants.</a:t>
            </a:r>
          </a:p>
          <a:p>
            <a:pPr>
              <a:buFont typeface="Arial" pitchFamily="34" charset="0"/>
              <a:buChar char="•"/>
            </a:pPr>
            <a:endParaRPr lang="en-US" b="0" u="none" baseline="0" dirty="0" smtClean="0"/>
          </a:p>
          <a:p>
            <a:pPr>
              <a:buFont typeface="Arial" pitchFamily="34" charset="0"/>
              <a:buNone/>
            </a:pPr>
            <a:r>
              <a:rPr lang="en-US" b="1" u="sng" baseline="0" dirty="0" smtClean="0"/>
              <a:t>EDAD’s Scientific Aim</a:t>
            </a:r>
            <a:endParaRPr lang="en-US" b="0" u="none" baseline="0" dirty="0" smtClean="0"/>
          </a:p>
          <a:p>
            <a:pPr>
              <a:buFont typeface="Arial" pitchFamily="34" charset="0"/>
              <a:buNone/>
            </a:pPr>
            <a:r>
              <a:rPr lang="en-US" b="0" u="none" baseline="0" dirty="0" smtClean="0"/>
              <a:t>Examine a mortality advantage found in Costa Rican epidemiological data that </a:t>
            </a:r>
            <a:r>
              <a:rPr lang="en-US" b="0" u="none" baseline="0" dirty="0" err="1" smtClean="0"/>
              <a:t>indicaes</a:t>
            </a:r>
            <a:r>
              <a:rPr lang="en-US" b="0" u="none" baseline="0" dirty="0" smtClean="0"/>
              <a:t> lifestyle and environmental factors protect lower and low-middle class rural population sectors against age-related </a:t>
            </a:r>
            <a:r>
              <a:rPr lang="en-US" b="0" u="none" baseline="0" dirty="0" err="1" smtClean="0"/>
              <a:t>neurocognitive</a:t>
            </a:r>
            <a:r>
              <a:rPr lang="en-US" b="0" u="none" baseline="0" dirty="0" smtClean="0"/>
              <a:t> and physical decline.</a:t>
            </a:r>
          </a:p>
          <a:p>
            <a:pPr>
              <a:buFont typeface="Arial" pitchFamily="34" charset="0"/>
              <a:buNone/>
            </a:pPr>
            <a:endParaRPr lang="en-US" b="0" u="none" baseline="0" dirty="0" smtClean="0"/>
          </a:p>
          <a:p>
            <a:pPr>
              <a:buFont typeface="Arial" pitchFamily="34" charset="0"/>
              <a:buNone/>
            </a:pPr>
            <a:r>
              <a:rPr lang="en-US" b="1" u="none" baseline="0" dirty="0" smtClean="0"/>
              <a:t>Hypothesis</a:t>
            </a:r>
            <a:endParaRPr lang="en-US" b="0" u="none" baseline="0" dirty="0" smtClean="0"/>
          </a:p>
          <a:p>
            <a:pPr>
              <a:buFont typeface="Arial" pitchFamily="34" charset="0"/>
              <a:buNone/>
            </a:pPr>
            <a:r>
              <a:rPr lang="en-US" b="0" u="none" baseline="0" dirty="0" smtClean="0"/>
              <a:t>Lifestyle factors endemic to specific Costa Rican rural regions afford greater cardiovascular health which is the protective factor in healthy brain aging;</a:t>
            </a:r>
          </a:p>
          <a:p>
            <a:pPr>
              <a:buFont typeface="Arial" pitchFamily="34" charset="0"/>
              <a:buNone/>
            </a:pPr>
            <a:r>
              <a:rPr lang="en-US" b="1" u="none" baseline="0" dirty="0" smtClean="0"/>
              <a:t>R21 Focus On</a:t>
            </a:r>
            <a:r>
              <a:rPr lang="en-US" b="0" u="none" baseline="0" dirty="0" smtClean="0"/>
              <a:t>: Cognitive determinants of physical fitness and functional ability in healthy </a:t>
            </a:r>
            <a:r>
              <a:rPr lang="en-US" b="0" u="none" baseline="0" dirty="0" err="1" smtClean="0"/>
              <a:t>agentic</a:t>
            </a:r>
            <a:r>
              <a:rPr lang="en-US" b="0" u="none" baseline="0" dirty="0" smtClean="0"/>
              <a:t> CR older adults</a:t>
            </a:r>
          </a:p>
          <a:p>
            <a:pPr>
              <a:buFont typeface="Arial" pitchFamily="34" charset="0"/>
              <a:buNone/>
            </a:pPr>
            <a:endParaRPr lang="en-US" b="0" u="none" baseline="0" dirty="0" smtClean="0"/>
          </a:p>
          <a:p>
            <a:pPr>
              <a:buFont typeface="Arial" pitchFamily="34" charset="0"/>
              <a:buNone/>
            </a:pPr>
            <a:r>
              <a:rPr lang="en-US" b="1" u="none" baseline="0" dirty="0" smtClean="0"/>
              <a:t>Lesson One: </a:t>
            </a:r>
            <a:r>
              <a:rPr lang="en-US" b="0" u="none" baseline="0" dirty="0" smtClean="0"/>
              <a:t>Getting this R21 and linking the mission of the Alzheimer’s disease Center to this project has resulted in a halo effect which has translated into more university support all of a sudden I could legitimately give chairs, deans and provosts talking points that I largely crafted and these administrators use them to find money to support what they can easily define as successful.</a:t>
            </a:r>
          </a:p>
          <a:p>
            <a:pPr>
              <a:buFont typeface="Arial" pitchFamily="34" charset="0"/>
              <a:buNone/>
            </a:pPr>
            <a:endParaRPr lang="en-US" b="0" u="none" baseline="0" dirty="0" smtClean="0"/>
          </a:p>
          <a:p>
            <a:pPr>
              <a:buFont typeface="Arial" pitchFamily="34" charset="0"/>
              <a:buNone/>
            </a:pPr>
            <a:r>
              <a:rPr lang="en-US" b="0" u="none" baseline="0" dirty="0" smtClean="0"/>
              <a:t>I should point out the more than 30K of the 70K has come since our June award. </a:t>
            </a:r>
          </a:p>
          <a:p>
            <a:pPr>
              <a:buFont typeface="Arial" pitchFamily="34" charset="0"/>
              <a:buNone/>
            </a:pPr>
            <a:endParaRPr lang="en-US" b="0" u="none" baseline="0" dirty="0" smtClean="0"/>
          </a:p>
          <a:p>
            <a:pPr>
              <a:buFont typeface="Arial" pitchFamily="34" charset="0"/>
              <a:buNone/>
            </a:pPr>
            <a:r>
              <a:rPr lang="en-US" b="0" u="none" baseline="0" dirty="0" smtClean="0"/>
              <a:t>This experience has me acutely aware of brand awareness, vision statements and rehearsed elevator talks. And yes I have developed a certain skill for creating mnemonics that help administrators to remember the name of the program and possibly act as a memory aid for the talking points I gave them earlier.</a:t>
            </a:r>
          </a:p>
          <a:p>
            <a:pPr>
              <a:buFont typeface="Arial" pitchFamily="34" charset="0"/>
              <a:buNone/>
            </a:pPr>
            <a:endParaRPr lang="en-US" b="1" u="none" baseline="0" dirty="0" smtClean="0"/>
          </a:p>
        </p:txBody>
      </p:sp>
      <p:sp>
        <p:nvSpPr>
          <p:cNvPr id="4" name="Slide Number Placeholder 3"/>
          <p:cNvSpPr>
            <a:spLocks noGrp="1"/>
          </p:cNvSpPr>
          <p:nvPr>
            <p:ph type="sldNum" sz="quarter" idx="10"/>
          </p:nvPr>
        </p:nvSpPr>
        <p:spPr/>
        <p:txBody>
          <a:bodyPr/>
          <a:lstStyle/>
          <a:p>
            <a:fld id="{DC4BEFD3-6A74-4549-B364-1FA63D105B72}"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4433332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4BEFD3-6A74-4549-B364-1FA63D105B72}"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7786328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Costa Rica</a:t>
            </a:r>
            <a:r>
              <a:rPr lang="en-US" baseline="0" dirty="0" smtClean="0"/>
              <a:t> turns out to be an ideal crucible for studying healthy aging and prevention because of the</a:t>
            </a:r>
          </a:p>
          <a:p>
            <a:endParaRPr lang="en-US" baseline="0" dirty="0" smtClean="0"/>
          </a:p>
          <a:p>
            <a:r>
              <a:rPr lang="en-US" u="sng" baseline="0" dirty="0" smtClean="0"/>
              <a:t>Hispanic Paradox</a:t>
            </a:r>
            <a:r>
              <a:rPr lang="en-US" u="none" baseline="0" dirty="0" smtClean="0"/>
              <a:t>: Rural Older adult Costa Ricans live longer than we would expect given what we know (predict) about mortality</a:t>
            </a:r>
          </a:p>
          <a:p>
            <a:r>
              <a:rPr lang="en-US" u="none" baseline="0" dirty="0" smtClean="0"/>
              <a:t>	Popular culture of social participation which facilitates the recruitment of motivated Latin American research participants</a:t>
            </a:r>
            <a:endParaRPr lang="en-US" u="sng" dirty="0"/>
          </a:p>
        </p:txBody>
      </p:sp>
      <p:sp>
        <p:nvSpPr>
          <p:cNvPr id="4" name="Slide Number Placeholder 3"/>
          <p:cNvSpPr>
            <a:spLocks noGrp="1"/>
          </p:cNvSpPr>
          <p:nvPr>
            <p:ph type="sldNum" sz="quarter" idx="10"/>
          </p:nvPr>
        </p:nvSpPr>
        <p:spPr/>
        <p:txBody>
          <a:bodyPr/>
          <a:lstStyle/>
          <a:p>
            <a:fld id="{DC4BEFD3-6A74-4549-B364-1FA63D105B72}"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5530572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593F8A-FC59-4DBB-9A0F-84780DAE00E7}"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9920258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diagnosis</a:t>
            </a:r>
            <a:r>
              <a:rPr lang="en-US" baseline="0" dirty="0" smtClean="0"/>
              <a:t> gets better and in the absence of disease modifying treatments, prevention is the next logical step in clinical research</a:t>
            </a:r>
          </a:p>
          <a:p>
            <a:r>
              <a:rPr lang="en-US" baseline="0" dirty="0" smtClean="0"/>
              <a:t>Cornerstones of prevention are of course: diet, exercise and adherence</a:t>
            </a:r>
          </a:p>
        </p:txBody>
      </p:sp>
      <p:sp>
        <p:nvSpPr>
          <p:cNvPr id="4" name="Slide Number Placeholder 3"/>
          <p:cNvSpPr>
            <a:spLocks noGrp="1"/>
          </p:cNvSpPr>
          <p:nvPr>
            <p:ph type="sldNum" sz="quarter" idx="10"/>
          </p:nvPr>
        </p:nvSpPr>
        <p:spPr/>
        <p:txBody>
          <a:bodyPr/>
          <a:lstStyle/>
          <a:p>
            <a:fld id="{DC4BEFD3-6A74-4549-B364-1FA63D105B72}"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41255318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Development of sensitive</a:t>
            </a:r>
            <a:r>
              <a:rPr lang="en-US" baseline="0" dirty="0" smtClean="0"/>
              <a:t> screening with follow up specific testing.</a:t>
            </a:r>
            <a:endParaRPr lang="en-US" dirty="0"/>
          </a:p>
        </p:txBody>
      </p:sp>
      <p:sp>
        <p:nvSpPr>
          <p:cNvPr id="4" name="Slide Number Placeholder 3"/>
          <p:cNvSpPr>
            <a:spLocks noGrp="1"/>
          </p:cNvSpPr>
          <p:nvPr>
            <p:ph type="sldNum" sz="quarter" idx="10"/>
          </p:nvPr>
        </p:nvSpPr>
        <p:spPr/>
        <p:txBody>
          <a:bodyPr/>
          <a:lstStyle/>
          <a:p>
            <a:fld id="{DC4BEFD3-6A74-4549-B364-1FA63D105B72}"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8494752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EDAD’s Scientific</a:t>
            </a:r>
            <a:r>
              <a:rPr lang="en-US" baseline="0" dirty="0" smtClean="0"/>
              <a:t> Aim: Examine mortality advantage found in Costa Rican epidemiological data that indicates lifestyle and environmental factors protect lower and low-middle class rural population sectors against age-related </a:t>
            </a:r>
            <a:r>
              <a:rPr lang="en-US" baseline="0" dirty="0" err="1" smtClean="0"/>
              <a:t>neurocognitive</a:t>
            </a:r>
            <a:r>
              <a:rPr lang="en-US" baseline="0" dirty="0" smtClean="0"/>
              <a:t> and physical decline</a:t>
            </a:r>
          </a:p>
          <a:p>
            <a:endParaRPr lang="en-US" dirty="0"/>
          </a:p>
        </p:txBody>
      </p:sp>
      <p:sp>
        <p:nvSpPr>
          <p:cNvPr id="4" name="Slide Number Placeholder 3"/>
          <p:cNvSpPr>
            <a:spLocks noGrp="1"/>
          </p:cNvSpPr>
          <p:nvPr>
            <p:ph type="sldNum" sz="quarter" idx="10"/>
          </p:nvPr>
        </p:nvSpPr>
        <p:spPr/>
        <p:txBody>
          <a:bodyPr/>
          <a:lstStyle/>
          <a:p>
            <a:fld id="{DC4BEFD3-6A74-4549-B364-1FA63D105B72}"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861826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see a conceptual</a:t>
            </a:r>
            <a:r>
              <a:rPr lang="en-US" baseline="0" dirty="0" smtClean="0"/>
              <a:t> cartoon of the relationship among key partners in the EDAD research program. </a:t>
            </a:r>
          </a:p>
          <a:p>
            <a:endParaRPr lang="en-US" baseline="0" dirty="0" smtClean="0"/>
          </a:p>
          <a:p>
            <a:r>
              <a:rPr lang="en-US" baseline="0" dirty="0" smtClean="0"/>
              <a:t>What I really want to highlight is that over the past 6-years we have really focused on human capital. Training and faculty exchange is a bedrock to the KU-UCR relationship and by result also our research program. In Costa Rica we found local champions, brought them into the KU ADC family. There we train them in clinical assessment, research methods, and acculturate them to a research one institution.</a:t>
            </a:r>
          </a:p>
          <a:p>
            <a:r>
              <a:rPr lang="en-US" baseline="0" dirty="0" smtClean="0"/>
              <a:t>I will point out that both memory programs are founded upon research methods training. In both locations we use advanced statistical models like SEM, IRT and Bayesian Network models. Because our Research is methodologically rigorous and applied in a population based assessment our projects are clinically relevant and empirically compelling</a:t>
            </a:r>
          </a:p>
          <a:p>
            <a:endParaRPr lang="en-US" baseline="0" dirty="0" smtClean="0"/>
          </a:p>
          <a:p>
            <a:r>
              <a:rPr lang="en-US" u="sng" baseline="0" dirty="0" smtClean="0"/>
              <a:t>This relationship is not a one way street</a:t>
            </a:r>
            <a:r>
              <a:rPr lang="en-US" u="none" baseline="0" dirty="0" smtClean="0"/>
              <a:t>:</a:t>
            </a:r>
            <a:endParaRPr lang="en-US" u="sng" baseline="0" dirty="0" smtClean="0"/>
          </a:p>
          <a:p>
            <a:r>
              <a:rPr lang="en-US" baseline="0" dirty="0" smtClean="0"/>
              <a:t>In return I have learned how to do research in low resource countries, and gained a critical perspective on the politics of science, appreciate better who science really serves (the population). I think I have become a more reflective and creative scientist. </a:t>
            </a:r>
          </a:p>
          <a:p>
            <a:r>
              <a:rPr lang="en-US" baseline="0" dirty="0" smtClean="0"/>
              <a:t>My analogue is in the audience of Monica and without her vision and dedication to this project would not be possible.</a:t>
            </a:r>
          </a:p>
          <a:p>
            <a:r>
              <a:rPr lang="en-US" baseline="0" dirty="0" smtClean="0"/>
              <a:t>Physician to physician relationship between Drs. Burns and </a:t>
            </a:r>
            <a:r>
              <a:rPr lang="en-US" baseline="0" dirty="0" err="1" smtClean="0"/>
              <a:t>Coto</a:t>
            </a:r>
            <a:r>
              <a:rPr lang="en-US" baseline="0" dirty="0" smtClean="0"/>
              <a:t>. Drs. Salazar and </a:t>
            </a:r>
            <a:r>
              <a:rPr lang="en-US" baseline="0" dirty="0" err="1" smtClean="0"/>
              <a:t>Coto</a:t>
            </a:r>
            <a:r>
              <a:rPr lang="en-US" baseline="0" dirty="0" smtClean="0"/>
              <a:t> become the in-country advocates we need to succeed in our research.</a:t>
            </a:r>
          </a:p>
          <a:p>
            <a:endParaRPr lang="en-US" baseline="0" dirty="0" smtClean="0"/>
          </a:p>
        </p:txBody>
      </p:sp>
      <p:sp>
        <p:nvSpPr>
          <p:cNvPr id="4" name="Slide Number Placeholder 3"/>
          <p:cNvSpPr>
            <a:spLocks noGrp="1"/>
          </p:cNvSpPr>
          <p:nvPr>
            <p:ph type="sldNum" sz="quarter" idx="10"/>
          </p:nvPr>
        </p:nvSpPr>
        <p:spPr/>
        <p:txBody>
          <a:bodyPr/>
          <a:lstStyle/>
          <a:p>
            <a:fld id="{42593F8A-FC59-4DBB-9A0F-84780DAE00E7}"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1992327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593F8A-FC59-4DBB-9A0F-84780DAE00E7}"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965914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MIDUS acronym.</a:t>
            </a:r>
          </a:p>
          <a:p>
            <a:r>
              <a:rPr lang="en-US" dirty="0" smtClean="0"/>
              <a:t>MIDUS (Midlife in the U.S.) is a national longitudinal study of health and well-being that </a:t>
            </a:r>
          </a:p>
          <a:p>
            <a:r>
              <a:rPr lang="en-US" dirty="0" smtClean="0"/>
              <a:t>examines how different factors (behavioral, social, psychological, biological, neurological)combine </a:t>
            </a:r>
          </a:p>
          <a:p>
            <a:r>
              <a:rPr lang="en-US" dirty="0" smtClean="0"/>
              <a:t>to influence health and well-being as people age from early adulthood </a:t>
            </a:r>
          </a:p>
          <a:p>
            <a:r>
              <a:rPr lang="en-US" dirty="0" smtClean="0"/>
              <a:t>into midlife and old age. It was conceived by a multidisciplinary team of </a:t>
            </a:r>
          </a:p>
          <a:p>
            <a:r>
              <a:rPr lang="en-US" dirty="0" smtClean="0"/>
              <a:t>scholars interested in understanding aging as an integrative process.</a:t>
            </a:r>
          </a:p>
          <a:p>
            <a:endParaRPr lang="en-US" dirty="0" smtClean="0"/>
          </a:p>
          <a:p>
            <a:pPr defTabSz="914350">
              <a:defRPr/>
            </a:pPr>
            <a:r>
              <a:rPr lang="en-US" dirty="0" smtClean="0"/>
              <a:t>MIDUS</a:t>
            </a:r>
            <a:r>
              <a:rPr lang="en-US" baseline="0" dirty="0" smtClean="0"/>
              <a:t> began at Harvard in 1995 with funding from the MacArthur Foundation. </a:t>
            </a:r>
            <a:r>
              <a:rPr lang="en-US" dirty="0" smtClean="0"/>
              <a:t>In 2004 MIDUS received funds from National Institute on Aging to conduct a followup study of the original respondents, transforming it into a longitudinal study with a 9-10 year interval between waves. Madison</a:t>
            </a:r>
            <a:r>
              <a:rPr lang="en-US" baseline="0" dirty="0" smtClean="0"/>
              <a:t> became its home. </a:t>
            </a:r>
          </a:p>
          <a:p>
            <a:pPr>
              <a:defRPr/>
            </a:pPr>
            <a:r>
              <a:rPr lang="en-US" dirty="0" smtClean="0"/>
              <a:t>At that</a:t>
            </a:r>
            <a:r>
              <a:rPr lang="en-US" baseline="0" dirty="0" smtClean="0"/>
              <a:t> same time, MIDUS expanded to include multiple cohorts; an African-American sample in Milwaukee and a Japanese version of MIDUS in Tokyo.</a:t>
            </a:r>
          </a:p>
          <a:p>
            <a:pPr defTabSz="914350">
              <a:defRPr/>
            </a:pPr>
            <a:r>
              <a:rPr lang="en-US" baseline="0" dirty="0" smtClean="0"/>
              <a:t>The study has expanded even more since then to include a new national sample designed to refresh the original cohort and examine the impact of the economic Recession on Americans’ health and well-being. We’ve Refreshed the Milwaukee sample as well.</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5EBE89EF-5441-4C3B-BCBD-F6E66646ACCB}" type="slidenum">
              <a:rPr lang="en-US" smtClean="0"/>
              <a:t>5</a:t>
            </a:fld>
            <a:endParaRPr lang="en-US"/>
          </a:p>
        </p:txBody>
      </p:sp>
    </p:spTree>
    <p:extLst>
      <p:ext uri="{BB962C8B-B14F-4D97-AF65-F5344CB8AC3E}">
        <p14:creationId xmlns:p14="http://schemas.microsoft.com/office/powerpoint/2010/main" val="20335255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We found new challenges</a:t>
            </a:r>
            <a:r>
              <a:rPr lang="en-US" baseline="0" dirty="0" smtClean="0"/>
              <a:t> when we went to do field testing. Namely our rural CR older adults found tablet technology too alien and that in the field our data collection teams were having reliability issues with the wireless technology. </a:t>
            </a:r>
          </a:p>
          <a:p>
            <a:endParaRPr lang="en-US" baseline="0" dirty="0" smtClean="0"/>
          </a:p>
          <a:p>
            <a:r>
              <a:rPr lang="en-US" baseline="0" dirty="0" smtClean="0"/>
              <a:t>We were forced to return to paper and pencil testing for everything</a:t>
            </a:r>
          </a:p>
          <a:p>
            <a:endParaRPr lang="en-US" baseline="0" dirty="0" smtClean="0"/>
          </a:p>
          <a:p>
            <a:r>
              <a:rPr lang="en-US" baseline="0" dirty="0" smtClean="0"/>
              <a:t>Went against every fiber of my body – I designed and our most excellent biostatistics department implemented, KU is the first ADC in the country that is completely paperless. Going back to paper seemed like a step back to the stone age.</a:t>
            </a:r>
          </a:p>
          <a:p>
            <a:endParaRPr lang="en-US" baseline="0" dirty="0" smtClean="0"/>
          </a:p>
          <a:p>
            <a:r>
              <a:rPr lang="en-US" baseline="0" dirty="0" smtClean="0"/>
              <a:t>I decided that I needed a paradigm shift. We were not going to collect using wireless but we would collect using DDI.</a:t>
            </a:r>
          </a:p>
          <a:p>
            <a:endParaRPr lang="en-US" baseline="0" dirty="0" smtClean="0"/>
          </a:p>
          <a:p>
            <a:r>
              <a:rPr lang="en-US" baseline="0" dirty="0" smtClean="0"/>
              <a:t>DDI is a set of research methods and standards that streamline research design collection, archiving of data and are intended to enhance collaboration. </a:t>
            </a:r>
          </a:p>
          <a:p>
            <a:endParaRPr lang="en-US" baseline="0" dirty="0" smtClean="0"/>
          </a:p>
          <a:p>
            <a:r>
              <a:rPr lang="en-US" baseline="0" dirty="0" smtClean="0"/>
              <a:t>We contracted with a small research support company called </a:t>
            </a:r>
            <a:r>
              <a:rPr lang="en-US" baseline="0" dirty="0" err="1" smtClean="0"/>
              <a:t>Colectica</a:t>
            </a:r>
            <a:r>
              <a:rPr lang="en-US" baseline="0" dirty="0" smtClean="0"/>
              <a:t> and established a public private partnership that had the most mature front end of the DDI lifecycle and helped develop with them the XML standards to accommodate the ADC, NACC, NAL, and the psychology department entire </a:t>
            </a:r>
            <a:r>
              <a:rPr lang="en-US" baseline="0" dirty="0" err="1" smtClean="0"/>
              <a:t>biopsychosocial</a:t>
            </a:r>
            <a:r>
              <a:rPr lang="en-US" baseline="0" dirty="0" smtClean="0"/>
              <a:t> library of tests.</a:t>
            </a:r>
          </a:p>
          <a:p>
            <a:endParaRPr lang="en-US" baseline="0" dirty="0" smtClean="0"/>
          </a:p>
          <a:p>
            <a:r>
              <a:rPr lang="en-US" baseline="0" dirty="0" smtClean="0"/>
              <a:t>Using those </a:t>
            </a:r>
            <a:r>
              <a:rPr lang="en-US" baseline="0" dirty="0" err="1" smtClean="0"/>
              <a:t>sthandards</a:t>
            </a:r>
            <a:r>
              <a:rPr lang="en-US" baseline="0" dirty="0" smtClean="0"/>
              <a:t> we populated a library in Spanish and English and are able to implement over 450 instruments in approximately 800 variations in electronic and paper formats and marry the data on the back end to our existing AD research projects simply because the </a:t>
            </a:r>
            <a:r>
              <a:rPr lang="en-US" baseline="0" dirty="0" err="1" smtClean="0"/>
              <a:t>paradata</a:t>
            </a:r>
            <a:r>
              <a:rPr lang="en-US" baseline="0" dirty="0" smtClean="0"/>
              <a:t>/metadata is in place before we went to the field.</a:t>
            </a:r>
          </a:p>
          <a:p>
            <a:endParaRPr lang="en-US" baseline="0" dirty="0" smtClean="0"/>
          </a:p>
        </p:txBody>
      </p:sp>
      <p:sp>
        <p:nvSpPr>
          <p:cNvPr id="4" name="Slide Number Placeholder 3"/>
          <p:cNvSpPr>
            <a:spLocks noGrp="1"/>
          </p:cNvSpPr>
          <p:nvPr>
            <p:ph type="sldNum" sz="quarter" idx="10"/>
          </p:nvPr>
        </p:nvSpPr>
        <p:spPr/>
        <p:txBody>
          <a:bodyPr/>
          <a:lstStyle/>
          <a:p>
            <a:fld id="{DC4BEFD3-6A74-4549-B364-1FA63D105B72}"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6885524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TEASER FOR TOMORROWS</a:t>
            </a:r>
            <a:r>
              <a:rPr lang="en-US" baseline="0" dirty="0" smtClean="0"/>
              <a:t> TALK</a:t>
            </a:r>
            <a:endParaRPr lang="en-US" dirty="0"/>
          </a:p>
        </p:txBody>
      </p:sp>
      <p:sp>
        <p:nvSpPr>
          <p:cNvPr id="4" name="Slide Number Placeholder 3"/>
          <p:cNvSpPr>
            <a:spLocks noGrp="1"/>
          </p:cNvSpPr>
          <p:nvPr>
            <p:ph type="sldNum" sz="quarter" idx="10"/>
          </p:nvPr>
        </p:nvSpPr>
        <p:spPr/>
        <p:txBody>
          <a:bodyPr/>
          <a:lstStyle/>
          <a:p>
            <a:fld id="{DC4BEFD3-6A74-4549-B364-1FA63D105B72}"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14116607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69</a:t>
            </a:fld>
            <a:endParaRPr lang="en-US"/>
          </a:p>
        </p:txBody>
      </p:sp>
    </p:spTree>
    <p:extLst>
      <p:ext uri="{BB962C8B-B14F-4D97-AF65-F5344CB8AC3E}">
        <p14:creationId xmlns:p14="http://schemas.microsoft.com/office/powerpoint/2010/main" val="30803384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Standardization </a:t>
            </a:r>
          </a:p>
          <a:p>
            <a:pPr marL="640594" lvl="1" indent="-174708">
              <a:buFont typeface="Arial" panose="020B0604020202020204" pitchFamily="34" charset="0"/>
              <a:buChar char="•"/>
            </a:pPr>
            <a:r>
              <a:rPr lang="en-US" dirty="0" smtClean="0"/>
              <a:t>-</a:t>
            </a:r>
            <a:r>
              <a:rPr lang="en-US" baseline="0" dirty="0" smtClean="0"/>
              <a:t> </a:t>
            </a:r>
            <a:r>
              <a:rPr lang="en-US" dirty="0" smtClean="0"/>
              <a:t>Can be hard to get researchers</a:t>
            </a:r>
            <a:r>
              <a:rPr lang="en-US" baseline="0" dirty="0" smtClean="0"/>
              <a:t> to agree on much.</a:t>
            </a:r>
          </a:p>
          <a:p>
            <a:pPr marL="640594" lvl="1" indent="-174708">
              <a:buFont typeface="Arial" panose="020B0604020202020204" pitchFamily="34" charset="0"/>
              <a:buChar char="•"/>
            </a:pPr>
            <a:r>
              <a:rPr lang="en-US" baseline="0" dirty="0" smtClean="0"/>
              <a:t>- Ontologies helpful: thesaurus with </a:t>
            </a:r>
            <a:r>
              <a:rPr lang="en-US" baseline="0" dirty="0" err="1" smtClean="0"/>
              <a:t>synonyms</a:t>
            </a:r>
            <a:r>
              <a:rPr lang="en-US" dirty="0" err="1" smtClean="0"/>
              <a:t>Encourage</a:t>
            </a:r>
            <a:r>
              <a:rPr lang="en-US" baseline="0" dirty="0" smtClean="0"/>
              <a:t> adoption by health researchers.</a:t>
            </a:r>
          </a:p>
          <a:p>
            <a:pPr marL="640594" lvl="1" indent="-174708">
              <a:buFont typeface="Arial" panose="020B0604020202020204" pitchFamily="34" charset="0"/>
              <a:buChar char="•"/>
            </a:pPr>
            <a:r>
              <a:rPr lang="en-US" baseline="0" dirty="0" smtClean="0"/>
              <a:t>- Expertise is needed to develop ontologies (how to we talk about non-survey measures) and standards for non-questionnaire data capture.</a:t>
            </a:r>
          </a:p>
          <a:p>
            <a:pPr marL="174708" indent="-174708">
              <a:buFont typeface="Arial" panose="020B0604020202020204" pitchFamily="34" charset="0"/>
              <a:buChar char="•"/>
            </a:pPr>
            <a:r>
              <a:rPr lang="en-US" baseline="0" dirty="0" smtClean="0"/>
              <a:t>Where there isn’t agreement, how to harmonize and document it?</a:t>
            </a:r>
          </a:p>
          <a:p>
            <a:pPr marL="174708" indent="-174708">
              <a:buFont typeface="Arial" panose="020B0604020202020204" pitchFamily="34" charset="0"/>
              <a:buChar char="•"/>
            </a:pPr>
            <a:r>
              <a:rPr lang="en-US" baseline="0" dirty="0" smtClean="0"/>
              <a:t>Good data management </a:t>
            </a:r>
          </a:p>
          <a:p>
            <a:pPr marL="640594" lvl="1" indent="-174708">
              <a:buFont typeface="Arial" panose="020B0604020202020204" pitchFamily="34" charset="0"/>
              <a:buChar char="•"/>
            </a:pPr>
            <a:r>
              <a:rPr lang="en-US" dirty="0" smtClean="0"/>
              <a:t>Life course approach, metadata not an afterthought.</a:t>
            </a:r>
          </a:p>
          <a:p>
            <a:pPr marL="640594" lvl="1" indent="-174708">
              <a:buFont typeface="Arial" panose="020B0604020202020204" pitchFamily="34" charset="0"/>
              <a:buChar char="•"/>
            </a:pPr>
            <a:r>
              <a:rPr lang="en-US" dirty="0" smtClean="0"/>
              <a:t>How do we use DDI to support proper citation, replication,</a:t>
            </a:r>
            <a:r>
              <a:rPr lang="en-US" baseline="0" dirty="0" smtClean="0"/>
              <a:t> sharing? Larger issues of intellectual property, security, attribution.</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70</a:t>
            </a:fld>
            <a:endParaRPr lang="en-US"/>
          </a:p>
        </p:txBody>
      </p:sp>
    </p:spTree>
    <p:extLst>
      <p:ext uri="{BB962C8B-B14F-4D97-AF65-F5344CB8AC3E}">
        <p14:creationId xmlns:p14="http://schemas.microsoft.com/office/powerpoint/2010/main" val="14600117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MIDUS MRI data not publicly available.</a:t>
            </a:r>
          </a:p>
          <a:p>
            <a:pPr marL="174708" indent="-174708">
              <a:buFont typeface="Arial" panose="020B0604020202020204" pitchFamily="34" charset="0"/>
              <a:buChar char="•"/>
            </a:pPr>
            <a:r>
              <a:rPr lang="en-US" dirty="0" smtClean="0"/>
              <a:t>Raw data enormous; require special software to access, analyze.</a:t>
            </a:r>
          </a:p>
          <a:p>
            <a:pPr marL="174708" indent="-174708">
              <a:buFont typeface="Arial" panose="020B0604020202020204" pitchFamily="34" charset="0"/>
              <a:buChar char="•"/>
            </a:pPr>
            <a:endParaRPr lang="en-US" dirty="0" smtClean="0"/>
          </a:p>
          <a:p>
            <a:r>
              <a:rPr lang="en-US" dirty="0" smtClean="0"/>
              <a:t>Cross-cultural </a:t>
            </a:r>
            <a:r>
              <a:rPr lang="en-US" baseline="0" dirty="0" smtClean="0"/>
              <a:t>(David)</a:t>
            </a:r>
          </a:p>
          <a:p>
            <a:endParaRPr lang="en-US" baseline="0" dirty="0" smtClean="0"/>
          </a:p>
          <a:p>
            <a:r>
              <a:rPr lang="en-US" baseline="0" dirty="0" smtClean="0"/>
              <a:t>Funding!</a:t>
            </a:r>
          </a:p>
          <a:p>
            <a:pPr marL="174708" indent="-174708">
              <a:buFont typeface="Arial" panose="020B0604020202020204" pitchFamily="34" charset="0"/>
              <a:buChar char="•"/>
            </a:pPr>
            <a:r>
              <a:rPr lang="en-US" baseline="0" dirty="0" smtClean="0"/>
              <a:t>There is an initial cost to adopting DDI, but it quickly realizes some efficiencies and becomes economical.</a:t>
            </a:r>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71</a:t>
            </a:fld>
            <a:endParaRPr lang="en-US"/>
          </a:p>
        </p:txBody>
      </p:sp>
    </p:spTree>
    <p:extLst>
      <p:ext uri="{BB962C8B-B14F-4D97-AF65-F5344CB8AC3E}">
        <p14:creationId xmlns:p14="http://schemas.microsoft.com/office/powerpoint/2010/main" val="1460011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So MIDUS has expanded its samples and become considerably more complex. Each of these bars also represent a dataset.</a:t>
            </a:r>
          </a:p>
          <a:p>
            <a:pPr defTabSz="931774">
              <a:defRPr/>
            </a:pPr>
            <a:endParaRPr lang="en-US" baseline="0" dirty="0" smtClean="0"/>
          </a:p>
          <a:p>
            <a:pPr defTabSz="931774">
              <a:defRPr/>
            </a:pPr>
            <a:r>
              <a:rPr lang="en-US" dirty="0" smtClean="0"/>
              <a:t>This slide</a:t>
            </a:r>
            <a:r>
              <a:rPr lang="en-US" baseline="0" dirty="0" smtClean="0"/>
              <a:t> shows the timelines for data collection for the 5 distinct cohorts (numbered in red) proceeding longitudinally and indefinitely into the future (every 9-10 years if the funding gods will it). </a:t>
            </a:r>
          </a:p>
          <a:p>
            <a:pPr defTabSz="931774">
              <a:defRPr/>
            </a:pPr>
            <a:r>
              <a:rPr lang="en-US" baseline="0" dirty="0" smtClean="0"/>
              <a:t>(Currently in the field for M3 and the Refresher data collection.)</a:t>
            </a:r>
          </a:p>
          <a:p>
            <a:pPr defTabSz="931774">
              <a:defRPr/>
            </a:pPr>
            <a:endParaRPr lang="en-US" baseline="0" dirty="0" smtClean="0"/>
          </a:p>
          <a:p>
            <a:pPr defTabSz="931774">
              <a:defRPr/>
            </a:pPr>
            <a:r>
              <a:rPr lang="en-US" baseline="0" dirty="0" smtClean="0"/>
              <a:t>MIDUS has also expanded its content – the slide details of different data collection projects in each wave and that’s what I want to explain a bit more. </a:t>
            </a:r>
          </a:p>
        </p:txBody>
      </p:sp>
      <p:sp>
        <p:nvSpPr>
          <p:cNvPr id="4" name="Slide Number Placeholder 3"/>
          <p:cNvSpPr>
            <a:spLocks noGrp="1"/>
          </p:cNvSpPr>
          <p:nvPr>
            <p:ph type="sldNum" sz="quarter" idx="10"/>
          </p:nvPr>
        </p:nvSpPr>
        <p:spPr/>
        <p:txBody>
          <a:bodyPr/>
          <a:lstStyle/>
          <a:p>
            <a:fld id="{5EBE89EF-5441-4C3B-BCBD-F6E66646ACCB}" type="slidenum">
              <a:rPr lang="en-US" smtClean="0"/>
              <a:t>6</a:t>
            </a:fld>
            <a:endParaRPr lang="en-US"/>
          </a:p>
        </p:txBody>
      </p:sp>
    </p:spTree>
    <p:extLst>
      <p:ext uri="{BB962C8B-B14F-4D97-AF65-F5344CB8AC3E}">
        <p14:creationId xmlns:p14="http://schemas.microsoft.com/office/powerpoint/2010/main" val="3411871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This slide shows the guiding conceptual framework of MIDUS in approaching the study of aging as an complex integrated process. Aging is not adequately described or understood by one approach, field of study or research method. Our methods must reflect this complexity and that requires a multi-disciplinary approach.</a:t>
            </a: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70CBAA3-ED76-418D-8815-62F0CA502B5B}" type="slidenum">
              <a:rPr lang="en-US" smtClean="0"/>
              <a:t>7</a:t>
            </a:fld>
            <a:endParaRPr lang="en-US"/>
          </a:p>
        </p:txBody>
      </p:sp>
    </p:spTree>
    <p:extLst>
      <p:ext uri="{BB962C8B-B14F-4D97-AF65-F5344CB8AC3E}">
        <p14:creationId xmlns:p14="http://schemas.microsoft.com/office/powerpoint/2010/main" val="1657864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To accomplish</a:t>
            </a:r>
            <a:r>
              <a:rPr lang="en-US" baseline="0" dirty="0" smtClean="0"/>
              <a:t> this, MIDUS includes multiple research protocols designed to obtain different types of data from our participants. This entails separate data collection sites and results in separate datasets; a situation which greatly benefits from a standard documentation system. </a:t>
            </a:r>
          </a:p>
          <a:p>
            <a:pPr defTabSz="931774">
              <a:defRPr/>
            </a:pPr>
            <a:r>
              <a:rPr lang="en-US" baseline="0" dirty="0" smtClean="0"/>
              <a:t>Our funding supports a project-based study, meaning that there is a central Administrative Core that can manage and administer multiple relatively autonomous projects. </a:t>
            </a:r>
          </a:p>
          <a:p>
            <a:pPr defTabSz="931774">
              <a:defRPr/>
            </a:pPr>
            <a:r>
              <a:rPr lang="en-US" dirty="0" smtClean="0"/>
              <a:t>MIDUS</a:t>
            </a:r>
            <a:r>
              <a:rPr lang="en-US" baseline="0" dirty="0" smtClean="0"/>
              <a:t> is organized around survey project at UW-Madison. All respondents participate in survey (Phone &amp; SAQ): includes measures of socio-demographics, psycho-social constructs, mental and physical health.</a:t>
            </a:r>
          </a:p>
          <a:p>
            <a:pPr defTabSz="931774">
              <a:defRPr/>
            </a:pPr>
            <a:r>
              <a:rPr lang="en-US" baseline="0" dirty="0" smtClean="0"/>
              <a:t>Participants then become eligible for participation in satellite projects.</a:t>
            </a:r>
          </a:p>
          <a:p>
            <a:pPr lvl="0"/>
            <a:r>
              <a:rPr lang="en-US" dirty="0"/>
              <a:t>Project 2 (Penn State) – an 8-day diary study of stressful experiences, 4 days of salivary cortisol collected.</a:t>
            </a:r>
          </a:p>
          <a:p>
            <a:pPr lvl="0"/>
            <a:r>
              <a:rPr lang="en-US" dirty="0"/>
              <a:t>Project 3 (Brandeis) – unique phone-based cognitive assessment.</a:t>
            </a:r>
          </a:p>
          <a:p>
            <a:pPr lvl="0"/>
            <a:r>
              <a:rPr lang="en-US" dirty="0"/>
              <a:t>Project 4 (UCLA, UW-Madison, Georgetown) – </a:t>
            </a:r>
            <a:r>
              <a:rPr lang="en-US" dirty="0" err="1"/>
              <a:t>Rs</a:t>
            </a:r>
            <a:r>
              <a:rPr lang="en-US" dirty="0"/>
              <a:t> travel to 3 clinical research units for a 2-day visit; entails a physical exam, tissue samples, experimental protocols, self-report data (medical history, medication use), sleep assessment, perform bone scans.</a:t>
            </a:r>
          </a:p>
          <a:p>
            <a:pPr lvl="0"/>
            <a:r>
              <a:rPr lang="en-US" dirty="0"/>
              <a:t>Project 5 (UW-Madison) – Takes place at a neuroscience lab, obtain measures of brain imaging and functioning. </a:t>
            </a:r>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EBE89EF-5441-4C3B-BCBD-F6E66646ACCB}" type="slidenum">
              <a:rPr lang="en-US" smtClean="0"/>
              <a:t>8</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743556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baseline="0" dirty="0" smtClean="0"/>
              <a:t>An increasing complex study design due to:</a:t>
            </a:r>
          </a:p>
          <a:p>
            <a:pPr marL="174708" indent="-174708" defTabSz="914350">
              <a:buFont typeface="Arial" panose="020B0604020202020204" pitchFamily="34" charset="0"/>
              <a:buChar char="•"/>
              <a:defRPr/>
            </a:pPr>
            <a:r>
              <a:rPr lang="en-US" baseline="0" dirty="0" smtClean="0"/>
              <a:t>Multi-disciplinary approach</a:t>
            </a:r>
          </a:p>
          <a:p>
            <a:pPr marL="174708" indent="-174708" defTabSz="914350">
              <a:buFont typeface="Arial" panose="020B0604020202020204" pitchFamily="34" charset="0"/>
              <a:buChar char="•"/>
              <a:defRPr/>
            </a:pPr>
            <a:r>
              <a:rPr lang="en-US" baseline="0" dirty="0" smtClean="0"/>
              <a:t>Multiple wave, cohorts</a:t>
            </a:r>
          </a:p>
          <a:p>
            <a:pPr defTabSz="914350">
              <a:defRPr/>
            </a:pPr>
            <a:r>
              <a:rPr lang="en-US" baseline="0" dirty="0" smtClean="0"/>
              <a:t>…Resulting in a large amount of data (34,000 variables on over 11,000 participants). </a:t>
            </a:r>
          </a:p>
          <a:p>
            <a:pPr defTabSz="914350">
              <a:defRPr/>
            </a:pPr>
            <a:r>
              <a:rPr lang="en-US" baseline="0" dirty="0" smtClean="0"/>
              <a:t>Will continue to grow?</a:t>
            </a:r>
          </a:p>
          <a:p>
            <a:endParaRPr lang="en-US" baseline="0" dirty="0" smtClean="0"/>
          </a:p>
          <a:p>
            <a:pPr>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BE89EF-5441-4C3B-BCBD-F6E66646ACCB}" type="slidenum">
              <a:rPr lang="en-US" smtClean="0"/>
              <a:t>9</a:t>
            </a:fld>
            <a:endParaRPr lang="en-US"/>
          </a:p>
        </p:txBody>
      </p:sp>
    </p:spTree>
    <p:extLst>
      <p:ext uri="{BB962C8B-B14F-4D97-AF65-F5344CB8AC3E}">
        <p14:creationId xmlns:p14="http://schemas.microsoft.com/office/powerpoint/2010/main" val="85650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7010400" y="6569075"/>
            <a:ext cx="2133600" cy="365125"/>
          </a:xfrm>
        </p:spPr>
        <p:txBody>
          <a:bodyPr/>
          <a:lstStyle/>
          <a:p>
            <a:r>
              <a:rPr lang="en-US" smtClean="0"/>
              <a:t>March 31, 2014</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3A1355-069B-4102-802F-9CC30B78F641}" type="slidenum">
              <a:rPr lang="en-US" smtClean="0"/>
              <a:t>‹#›</a:t>
            </a:fld>
            <a:endParaRPr lang="en-US"/>
          </a:p>
        </p:txBody>
      </p:sp>
    </p:spTree>
    <p:extLst>
      <p:ext uri="{BB962C8B-B14F-4D97-AF65-F5344CB8AC3E}">
        <p14:creationId xmlns:p14="http://schemas.microsoft.com/office/powerpoint/2010/main" val="6038002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31, 2014</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3A1355-069B-4102-802F-9CC30B78F641}" type="slidenum">
              <a:rPr lang="en-US" smtClean="0"/>
              <a:t>‹#›</a:t>
            </a:fld>
            <a:endParaRPr lang="en-US"/>
          </a:p>
        </p:txBody>
      </p:sp>
    </p:spTree>
    <p:extLst>
      <p:ext uri="{BB962C8B-B14F-4D97-AF65-F5344CB8AC3E}">
        <p14:creationId xmlns:p14="http://schemas.microsoft.com/office/powerpoint/2010/main" val="2898907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31, 2014</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3A1355-069B-4102-802F-9CC30B78F641}" type="slidenum">
              <a:rPr lang="en-US" smtClean="0"/>
              <a:t>‹#›</a:t>
            </a:fld>
            <a:endParaRPr lang="en-US"/>
          </a:p>
        </p:txBody>
      </p:sp>
    </p:spTree>
    <p:extLst>
      <p:ext uri="{BB962C8B-B14F-4D97-AF65-F5344CB8AC3E}">
        <p14:creationId xmlns:p14="http://schemas.microsoft.com/office/powerpoint/2010/main" val="1740596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7D2E51-59D4-4184-90B2-78E0C6F824FC}" type="datetimeFigureOut">
              <a:rPr lang="en-US" smtClean="0">
                <a:solidFill>
                  <a:prstClr val="black">
                    <a:tint val="75000"/>
                  </a:prstClr>
                </a:solidFill>
              </a:rPr>
              <a:pPr/>
              <a:t>3/26/2014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3099D3-1F2A-40A5-A4B0-E7A044C9FA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953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7D2E51-59D4-4184-90B2-78E0C6F824FC}" type="datetimeFigureOut">
              <a:rPr lang="en-US" smtClean="0">
                <a:solidFill>
                  <a:prstClr val="black">
                    <a:tint val="75000"/>
                  </a:prstClr>
                </a:solidFill>
              </a:rPr>
              <a:pPr/>
              <a:t>3/26/2014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3099D3-1F2A-40A5-A4B0-E7A044C9FA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623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7D2E51-59D4-4184-90B2-78E0C6F824FC}" type="datetimeFigureOut">
              <a:rPr lang="en-US" smtClean="0">
                <a:solidFill>
                  <a:prstClr val="black">
                    <a:tint val="75000"/>
                  </a:prstClr>
                </a:solidFill>
              </a:rPr>
              <a:pPr/>
              <a:t>3/26/2014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3099D3-1F2A-40A5-A4B0-E7A044C9FA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974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7D2E51-59D4-4184-90B2-78E0C6F824FC}" type="datetimeFigureOut">
              <a:rPr lang="en-US" smtClean="0">
                <a:solidFill>
                  <a:prstClr val="black">
                    <a:tint val="75000"/>
                  </a:prstClr>
                </a:solidFill>
              </a:rPr>
              <a:pPr/>
              <a:t>3/26/2014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3099D3-1F2A-40A5-A4B0-E7A044C9FA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82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7D2E51-59D4-4184-90B2-78E0C6F824FC}" type="datetimeFigureOut">
              <a:rPr lang="en-US" smtClean="0">
                <a:solidFill>
                  <a:prstClr val="black">
                    <a:tint val="75000"/>
                  </a:prstClr>
                </a:solidFill>
              </a:rPr>
              <a:pPr/>
              <a:t>3/26/2014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3099D3-1F2A-40A5-A4B0-E7A044C9FA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025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7D2E51-59D4-4184-90B2-78E0C6F824FC}" type="datetimeFigureOut">
              <a:rPr lang="en-US" smtClean="0">
                <a:solidFill>
                  <a:prstClr val="black">
                    <a:tint val="75000"/>
                  </a:prstClr>
                </a:solidFill>
              </a:rPr>
              <a:pPr/>
              <a:t>3/26/2014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3099D3-1F2A-40A5-A4B0-E7A044C9FA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180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D2E51-59D4-4184-90B2-78E0C6F824FC}" type="datetimeFigureOut">
              <a:rPr lang="en-US" smtClean="0">
                <a:solidFill>
                  <a:prstClr val="black">
                    <a:tint val="75000"/>
                  </a:prstClr>
                </a:solidFill>
              </a:rPr>
              <a:pPr/>
              <a:t>3/26/2014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3099D3-1F2A-40A5-A4B0-E7A044C9FA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529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D2E51-59D4-4184-90B2-78E0C6F824FC}" type="datetimeFigureOut">
              <a:rPr lang="en-US" smtClean="0">
                <a:solidFill>
                  <a:prstClr val="black">
                    <a:tint val="75000"/>
                  </a:prstClr>
                </a:solidFill>
              </a:rPr>
              <a:pPr/>
              <a:t>3/26/2014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3099D3-1F2A-40A5-A4B0-E7A044C9FA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26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60000"/>
                    <a:lumOff val="4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31, 2014</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3A1355-069B-4102-802F-9CC30B78F641}" type="slidenum">
              <a:rPr lang="en-US" smtClean="0"/>
              <a:t>‹#›</a:t>
            </a:fld>
            <a:endParaRPr lang="en-US"/>
          </a:p>
        </p:txBody>
      </p:sp>
    </p:spTree>
    <p:extLst>
      <p:ext uri="{BB962C8B-B14F-4D97-AF65-F5344CB8AC3E}">
        <p14:creationId xmlns:p14="http://schemas.microsoft.com/office/powerpoint/2010/main" val="13091323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D2E51-59D4-4184-90B2-78E0C6F824FC}" type="datetimeFigureOut">
              <a:rPr lang="en-US" smtClean="0">
                <a:solidFill>
                  <a:prstClr val="black">
                    <a:tint val="75000"/>
                  </a:prstClr>
                </a:solidFill>
              </a:rPr>
              <a:pPr/>
              <a:t>3/26/2014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3099D3-1F2A-40A5-A4B0-E7A044C9FA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812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7D2E51-59D4-4184-90B2-78E0C6F824FC}" type="datetimeFigureOut">
              <a:rPr lang="en-US" smtClean="0">
                <a:solidFill>
                  <a:prstClr val="black">
                    <a:tint val="75000"/>
                  </a:prstClr>
                </a:solidFill>
              </a:rPr>
              <a:pPr/>
              <a:t>3/26/2014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3099D3-1F2A-40A5-A4B0-E7A044C9FA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31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7D2E51-59D4-4184-90B2-78E0C6F824FC}" type="datetimeFigureOut">
              <a:rPr lang="en-US" smtClean="0">
                <a:solidFill>
                  <a:prstClr val="black">
                    <a:tint val="75000"/>
                  </a:prstClr>
                </a:solidFill>
              </a:rPr>
              <a:pPr/>
              <a:t>3/26/2014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3099D3-1F2A-40A5-A4B0-E7A044C9FA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6927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March 31, 2014</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3A1355-069B-4102-802F-9CC30B78F641}" type="slidenum">
              <a:rPr lang="en-US" smtClean="0"/>
              <a:t>‹#›</a:t>
            </a:fld>
            <a:endParaRPr lang="en-US"/>
          </a:p>
        </p:txBody>
      </p:sp>
    </p:spTree>
    <p:extLst>
      <p:ext uri="{BB962C8B-B14F-4D97-AF65-F5344CB8AC3E}">
        <p14:creationId xmlns:p14="http://schemas.microsoft.com/office/powerpoint/2010/main" val="3084973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60000"/>
                    <a:lumOff val="40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March 31, 2014</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3A1355-069B-4102-802F-9CC30B78F641}" type="slidenum">
              <a:rPr lang="en-US" smtClean="0"/>
              <a:t>‹#›</a:t>
            </a:fld>
            <a:endParaRPr lang="en-US"/>
          </a:p>
        </p:txBody>
      </p:sp>
    </p:spTree>
    <p:extLst>
      <p:ext uri="{BB962C8B-B14F-4D97-AF65-F5344CB8AC3E}">
        <p14:creationId xmlns:p14="http://schemas.microsoft.com/office/powerpoint/2010/main" val="983498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60000"/>
                    <a:lumOff val="4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March 31, 2014</a:t>
            </a: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3A1355-069B-4102-802F-9CC30B78F641}" type="slidenum">
              <a:rPr lang="en-US" smtClean="0"/>
              <a:t>‹#›</a:t>
            </a:fld>
            <a:endParaRPr lang="en-US"/>
          </a:p>
        </p:txBody>
      </p:sp>
    </p:spTree>
    <p:extLst>
      <p:ext uri="{BB962C8B-B14F-4D97-AF65-F5344CB8AC3E}">
        <p14:creationId xmlns:p14="http://schemas.microsoft.com/office/powerpoint/2010/main" val="99414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March 31, 2014</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3A1355-069B-4102-802F-9CC30B78F641}" type="slidenum">
              <a:rPr lang="en-US" smtClean="0"/>
              <a:t>‹#›</a:t>
            </a:fld>
            <a:endParaRPr lang="en-US"/>
          </a:p>
        </p:txBody>
      </p:sp>
    </p:spTree>
    <p:extLst>
      <p:ext uri="{BB962C8B-B14F-4D97-AF65-F5344CB8AC3E}">
        <p14:creationId xmlns:p14="http://schemas.microsoft.com/office/powerpoint/2010/main" val="171824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31, 2014</a:t>
            </a: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3A1355-069B-4102-802F-9CC30B78F641}" type="slidenum">
              <a:rPr lang="en-US" smtClean="0"/>
              <a:t>‹#›</a:t>
            </a:fld>
            <a:endParaRPr lang="en-US"/>
          </a:p>
        </p:txBody>
      </p:sp>
    </p:spTree>
    <p:extLst>
      <p:ext uri="{BB962C8B-B14F-4D97-AF65-F5344CB8AC3E}">
        <p14:creationId xmlns:p14="http://schemas.microsoft.com/office/powerpoint/2010/main" val="3042369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March 31, 2014</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3A1355-069B-4102-802F-9CC30B78F641}" type="slidenum">
              <a:rPr lang="en-US" smtClean="0"/>
              <a:t>‹#›</a:t>
            </a:fld>
            <a:endParaRPr lang="en-US"/>
          </a:p>
        </p:txBody>
      </p:sp>
    </p:spTree>
    <p:extLst>
      <p:ext uri="{BB962C8B-B14F-4D97-AF65-F5344CB8AC3E}">
        <p14:creationId xmlns:p14="http://schemas.microsoft.com/office/powerpoint/2010/main" val="2751959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March 31, 2014</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3A1355-069B-4102-802F-9CC30B78F641}" type="slidenum">
              <a:rPr lang="en-US" smtClean="0"/>
              <a:t>‹#›</a:t>
            </a:fld>
            <a:endParaRPr lang="en-US"/>
          </a:p>
        </p:txBody>
      </p:sp>
    </p:spTree>
    <p:extLst>
      <p:ext uri="{BB962C8B-B14F-4D97-AF65-F5344CB8AC3E}">
        <p14:creationId xmlns:p14="http://schemas.microsoft.com/office/powerpoint/2010/main" val="34241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010400" y="6492875"/>
            <a:ext cx="2133600" cy="365125"/>
          </a:xfrm>
          <a:prstGeom prst="rect">
            <a:avLst/>
          </a:prstGeom>
        </p:spPr>
        <p:txBody>
          <a:bodyPr vert="horz" lIns="91440" tIns="45720" rIns="91440" bIns="45720" rtlCol="0" anchor="ctr"/>
          <a:lstStyle>
            <a:lvl1pPr algn="l">
              <a:defRPr sz="1200" b="0">
                <a:solidFill>
                  <a:schemeClr val="tx1">
                    <a:tint val="75000"/>
                  </a:schemeClr>
                </a:solidFill>
              </a:defRPr>
            </a:lvl1pPr>
          </a:lstStyle>
          <a:p>
            <a:r>
              <a:rPr lang="en-US" smtClean="0"/>
              <a:t>March 31, 2014</a:t>
            </a:r>
            <a:endParaRPr lang="en-US" dirty="0"/>
          </a:p>
        </p:txBody>
      </p:sp>
      <p:pic>
        <p:nvPicPr>
          <p:cNvPr id="7" name="Picture 2" descr="http://www.rdl.sfu.ca/NADDI/imagesnaddi/NADDIcolor03750.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9497" y="6400800"/>
            <a:ext cx="3581400" cy="491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440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D7D2E51-59D4-4184-90B2-78E0C6F824FC}" type="datetimeFigureOut">
              <a:rPr lang="en-US" smtClean="0">
                <a:solidFill>
                  <a:prstClr val="black">
                    <a:tint val="75000"/>
                  </a:prstClr>
                </a:solidFill>
              </a:rPr>
              <a:pPr/>
              <a:t>3/26/2014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3099D3-1F2A-40A5-A4B0-E7A044C9FA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220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midus.colectica.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icpsr.umich.ed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midus.colectica.org/Item/midus.wisc.edu/a0ff43d7-e994-4881-88a1-1982fa5e0c94"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hyperlink" Target="http://midus.colectica.org/Item/midus.wisc.edu/ca4c3f6b-eaa6-46ce-b5f7-29f2560de864" TargetMode="External"/><Relationship Id="rId4" Type="http://schemas.openxmlformats.org/officeDocument/2006/relationships/hyperlink" Target="http://midus.colectica.org/Item/midus.wisc.edu/a0ff43d7-e994-4881-88a1-1982fa5e0c94"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taging.icpsr.umich.edu/icpsrweb/MIDUS2/"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ddialliance.org/resources/publications/working/BestPractices/LongitudinalData/DocumentingAWiderVarietyOfData-Final.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disc.org/standards-and-implementation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bioportal.bioontology.org/ontologies/OBI"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2674" y="1284982"/>
            <a:ext cx="8081059" cy="1323439"/>
          </a:xfrm>
          <a:prstGeom prst="rect">
            <a:avLst/>
          </a:prstGeom>
          <a:ln>
            <a:noFill/>
          </a:ln>
        </p:spPr>
        <p:txBody>
          <a:bodyPr wrap="none">
            <a:spAutoFit/>
          </a:bodyPr>
          <a:lstStyle/>
          <a:p>
            <a:pPr algn="ctr"/>
            <a:r>
              <a:rPr lang="en-US" sz="4000" b="1" i="1" dirty="0" smtClean="0">
                <a:solidFill>
                  <a:schemeClr val="accent1"/>
                </a:solidFill>
              </a:rPr>
              <a:t>Seminar:</a:t>
            </a:r>
          </a:p>
          <a:p>
            <a:pPr algn="ctr"/>
            <a:r>
              <a:rPr lang="en-US" sz="4000" b="1" i="1" dirty="0">
                <a:solidFill>
                  <a:schemeClr val="accent1"/>
                </a:solidFill>
              </a:rPr>
              <a:t>O</a:t>
            </a:r>
            <a:r>
              <a:rPr lang="en-US" sz="4000" b="1" i="1" dirty="0" smtClean="0">
                <a:solidFill>
                  <a:schemeClr val="accent1"/>
                </a:solidFill>
              </a:rPr>
              <a:t>n Health Research Uses of DDI</a:t>
            </a:r>
            <a:endParaRPr lang="en-US" sz="4000" b="1" i="1" dirty="0">
              <a:solidFill>
                <a:schemeClr val="accent1"/>
              </a:solidFill>
            </a:endParaRPr>
          </a:p>
        </p:txBody>
      </p:sp>
      <p:sp>
        <p:nvSpPr>
          <p:cNvPr id="2" name="Date Placeholder 1"/>
          <p:cNvSpPr>
            <a:spLocks noGrp="1"/>
          </p:cNvSpPr>
          <p:nvPr>
            <p:ph type="dt" sz="half" idx="10"/>
          </p:nvPr>
        </p:nvSpPr>
        <p:spPr/>
        <p:txBody>
          <a:bodyPr/>
          <a:lstStyle/>
          <a:p>
            <a:r>
              <a:rPr lang="en-US" smtClean="0"/>
              <a:t>March 31, 2014</a:t>
            </a:r>
            <a:endParaRPr lang="en-US"/>
          </a:p>
        </p:txBody>
      </p:sp>
      <p:pic>
        <p:nvPicPr>
          <p:cNvPr id="7" name="Picture 2" descr="http://www.rdl.sfu.ca/NADDI/imagesnaddi/NADDIcolor03750.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9459" y="228600"/>
            <a:ext cx="7778741"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15" y="2743200"/>
            <a:ext cx="8283575" cy="337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66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Guiding Principles of DDI use</a:t>
            </a:r>
            <a:endParaRPr lang="en-US" b="1" dirty="0"/>
          </a:p>
        </p:txBody>
      </p:sp>
      <p:sp>
        <p:nvSpPr>
          <p:cNvPr id="3" name="Content Placeholder 2"/>
          <p:cNvSpPr>
            <a:spLocks noGrp="1"/>
          </p:cNvSpPr>
          <p:nvPr>
            <p:ph idx="1"/>
          </p:nvPr>
        </p:nvSpPr>
        <p:spPr/>
        <p:txBody>
          <a:bodyPr>
            <a:normAutofit/>
          </a:bodyPr>
          <a:lstStyle/>
          <a:p>
            <a:r>
              <a:rPr lang="en-US" dirty="0" smtClean="0"/>
              <a:t>Integrative, boundary-crossing studies</a:t>
            </a:r>
          </a:p>
          <a:p>
            <a:pPr lvl="1"/>
            <a:r>
              <a:rPr lang="en-US" dirty="0" smtClean="0"/>
              <a:t>Facilitate </a:t>
            </a:r>
            <a:r>
              <a:rPr lang="en-US" dirty="0"/>
              <a:t>multi-disciplinary research</a:t>
            </a:r>
            <a:endParaRPr lang="en-US" dirty="0" smtClean="0"/>
          </a:p>
          <a:p>
            <a:r>
              <a:rPr lang="en-US" dirty="0" smtClean="0"/>
              <a:t>Data sharing</a:t>
            </a:r>
          </a:p>
          <a:p>
            <a:pPr lvl="1"/>
            <a:r>
              <a:rPr lang="en-US" dirty="0" smtClean="0"/>
              <a:t>Central to DDI: discoverability, use, </a:t>
            </a:r>
            <a:r>
              <a:rPr lang="en-US" dirty="0" err="1" smtClean="0"/>
              <a:t>replicability</a:t>
            </a:r>
            <a:r>
              <a:rPr lang="en-US" dirty="0" smtClean="0"/>
              <a:t>, management of data</a:t>
            </a:r>
          </a:p>
          <a:p>
            <a:pPr lvl="2"/>
            <a:r>
              <a:rPr lang="en-US" dirty="0" smtClean="0"/>
              <a:t>Stakeholders: researchers</a:t>
            </a:r>
          </a:p>
          <a:p>
            <a:pPr lvl="2"/>
            <a:r>
              <a:rPr lang="en-US" dirty="0" smtClean="0"/>
              <a:t>Practical uses of DDI</a:t>
            </a:r>
          </a:p>
          <a:p>
            <a:r>
              <a:rPr lang="en-US" dirty="0" smtClean="0"/>
              <a:t>DDI non-questionnaire data capture</a:t>
            </a:r>
          </a:p>
          <a:p>
            <a:pPr marL="0" indent="0">
              <a:buNone/>
            </a:pPr>
            <a:endParaRPr lang="en-US" dirty="0"/>
          </a:p>
        </p:txBody>
      </p:sp>
      <p:sp>
        <p:nvSpPr>
          <p:cNvPr id="4" name="Date Placeholder 3"/>
          <p:cNvSpPr>
            <a:spLocks noGrp="1"/>
          </p:cNvSpPr>
          <p:nvPr>
            <p:ph type="dt" sz="half" idx="10"/>
          </p:nvPr>
        </p:nvSpPr>
        <p:spPr/>
        <p:txBody>
          <a:bodyPr/>
          <a:lstStyle/>
          <a:p>
            <a:r>
              <a:rPr lang="en-US" smtClean="0"/>
              <a:t>March 31, 2014</a:t>
            </a:r>
            <a:endParaRPr lang="en-US"/>
          </a:p>
        </p:txBody>
      </p:sp>
    </p:spTree>
    <p:extLst>
      <p:ext uri="{BB962C8B-B14F-4D97-AF65-F5344CB8AC3E}">
        <p14:creationId xmlns:p14="http://schemas.microsoft.com/office/powerpoint/2010/main" val="673799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257300" y="4267200"/>
            <a:ext cx="6781800" cy="1143000"/>
          </a:xfrm>
        </p:spPr>
        <p:txBody>
          <a:bodyPr>
            <a:noAutofit/>
          </a:bodyPr>
          <a:lstStyle/>
          <a:p>
            <a:pPr marL="0" indent="0">
              <a:buNone/>
            </a:pPr>
            <a:r>
              <a:rPr lang="en-US" sz="5400" b="1" dirty="0" smtClean="0">
                <a:hlinkClick r:id="rId3"/>
              </a:rPr>
              <a:t>midus.colectica.org</a:t>
            </a:r>
            <a:endParaRPr lang="en-US" sz="5400" b="1" dirty="0" smtClean="0">
              <a:hlinkClick r:id=""/>
            </a:endParaRPr>
          </a:p>
        </p:txBody>
      </p:sp>
      <p:sp>
        <p:nvSpPr>
          <p:cNvPr id="2" name="Title 1"/>
          <p:cNvSpPr>
            <a:spLocks noGrp="1"/>
          </p:cNvSpPr>
          <p:nvPr>
            <p:ph type="title"/>
          </p:nvPr>
        </p:nvSpPr>
        <p:spPr/>
        <p:txBody>
          <a:bodyPr>
            <a:normAutofit/>
          </a:bodyPr>
          <a:lstStyle/>
          <a:p>
            <a:r>
              <a:rPr lang="en-US" b="1" dirty="0" smtClean="0"/>
              <a:t>Status of Current DDI Efforts</a:t>
            </a:r>
            <a:endParaRPr lang="en-US" b="1" dirty="0"/>
          </a:p>
        </p:txBody>
      </p:sp>
      <p:sp>
        <p:nvSpPr>
          <p:cNvPr id="3" name="Rectangle 2"/>
          <p:cNvSpPr/>
          <p:nvPr/>
        </p:nvSpPr>
        <p:spPr>
          <a:xfrm>
            <a:off x="685800" y="3585120"/>
            <a:ext cx="7924800" cy="707886"/>
          </a:xfrm>
          <a:prstGeom prst="rect">
            <a:avLst/>
          </a:prstGeom>
        </p:spPr>
        <p:txBody>
          <a:bodyPr wrap="square">
            <a:spAutoFit/>
          </a:bodyPr>
          <a:lstStyle/>
          <a:p>
            <a:r>
              <a:rPr lang="en-US" sz="4000" b="1" dirty="0" smtClean="0"/>
              <a:t>MIDUS </a:t>
            </a:r>
            <a:r>
              <a:rPr lang="en-US" sz="4000" b="1" dirty="0"/>
              <a:t>Metadata </a:t>
            </a:r>
            <a:r>
              <a:rPr lang="en-US" sz="4000" b="1" dirty="0" smtClean="0"/>
              <a:t>Repository:</a:t>
            </a:r>
            <a:endParaRPr lang="en-US" sz="4000" b="1" dirty="0"/>
          </a:p>
        </p:txBody>
      </p:sp>
      <p:sp>
        <p:nvSpPr>
          <p:cNvPr id="5" name="Rectangle 3"/>
          <p:cNvSpPr txBox="1">
            <a:spLocks noChangeArrowheads="1"/>
          </p:cNvSpPr>
          <p:nvPr/>
        </p:nvSpPr>
        <p:spPr>
          <a:xfrm>
            <a:off x="838200" y="2282280"/>
            <a:ext cx="7620000" cy="13028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5400" b="1" dirty="0" smtClean="0">
                <a:hlinkClick r:id="rId4"/>
              </a:rPr>
              <a:t>www.icpsr.umich.edu</a:t>
            </a:r>
            <a:endParaRPr lang="en-US" sz="5400" b="1" dirty="0" smtClean="0">
              <a:hlinkClick r:id=""/>
            </a:endParaRPr>
          </a:p>
        </p:txBody>
      </p:sp>
      <p:sp>
        <p:nvSpPr>
          <p:cNvPr id="6" name="Rectangle 5"/>
          <p:cNvSpPr/>
          <p:nvPr/>
        </p:nvSpPr>
        <p:spPr>
          <a:xfrm>
            <a:off x="685800" y="1447800"/>
            <a:ext cx="7924800" cy="1077218"/>
          </a:xfrm>
          <a:prstGeom prst="rect">
            <a:avLst/>
          </a:prstGeom>
        </p:spPr>
        <p:txBody>
          <a:bodyPr wrap="square">
            <a:spAutoFit/>
          </a:bodyPr>
          <a:lstStyle/>
          <a:p>
            <a:pPr algn="ctr"/>
            <a:r>
              <a:rPr lang="en-US" sz="3200" b="1" dirty="0"/>
              <a:t>Interuniversity Consortium for </a:t>
            </a:r>
            <a:endParaRPr lang="en-US" sz="3200" b="1" dirty="0" smtClean="0"/>
          </a:p>
          <a:p>
            <a:pPr algn="ctr"/>
            <a:r>
              <a:rPr lang="en-US" sz="3200" b="1" dirty="0" smtClean="0"/>
              <a:t>Political </a:t>
            </a:r>
            <a:r>
              <a:rPr lang="en-US" sz="3200" b="1" dirty="0"/>
              <a:t>and Social Research</a:t>
            </a:r>
          </a:p>
        </p:txBody>
      </p:sp>
    </p:spTree>
    <p:extLst>
      <p:ext uri="{BB962C8B-B14F-4D97-AF65-F5344CB8AC3E}">
        <p14:creationId xmlns:p14="http://schemas.microsoft.com/office/powerpoint/2010/main" val="1207386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r>
              <a:rPr lang="en-US" b="1" dirty="0" smtClean="0"/>
              <a:t>Describing MIDUS</a:t>
            </a:r>
            <a:r>
              <a:rPr lang="en-US" sz="2700" b="1" dirty="0" smtClean="0"/>
              <a:t>(non-survey)</a:t>
            </a:r>
            <a:br>
              <a:rPr lang="en-US" sz="2700" b="1" dirty="0" smtClean="0"/>
            </a:br>
            <a:r>
              <a:rPr lang="en-US" b="1" dirty="0" smtClean="0"/>
              <a:t>Health </a:t>
            </a:r>
            <a:r>
              <a:rPr lang="en-US" b="1" dirty="0" err="1" smtClean="0"/>
              <a:t>Meaures</a:t>
            </a:r>
            <a:endParaRPr lang="en-US" b="1" dirty="0"/>
          </a:p>
        </p:txBody>
      </p:sp>
      <p:pic>
        <p:nvPicPr>
          <p:cNvPr id="7" name="Picture 2" descr="midus_content_proj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3000" y="1371600"/>
            <a:ext cx="6934200" cy="5191956"/>
          </a:xfrm>
          <a:prstGeom prst="rect">
            <a:avLst/>
          </a:prstGeom>
          <a:noFill/>
        </p:spPr>
      </p:pic>
    </p:spTree>
    <p:extLst>
      <p:ext uri="{BB962C8B-B14F-4D97-AF65-F5344CB8AC3E}">
        <p14:creationId xmlns:p14="http://schemas.microsoft.com/office/powerpoint/2010/main" val="3195271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85800" y="1371600"/>
            <a:ext cx="7772400" cy="4114800"/>
          </a:xfrm>
          <a:prstGeom prst="rect">
            <a:avLst/>
          </a:prstGeom>
          <a:noFill/>
          <a:ln w="9525">
            <a:noFill/>
            <a:miter lim="800000"/>
            <a:headEnd/>
            <a:tailEnd/>
          </a:ln>
        </p:spPr>
        <p:txBody>
          <a:bodyPr/>
          <a:lstStyle/>
          <a:p>
            <a:pPr marL="457200" indent="-457200" eaLnBrk="0" hangingPunct="0">
              <a:lnSpc>
                <a:spcPct val="80000"/>
              </a:lnSpc>
              <a:spcBef>
                <a:spcPct val="20000"/>
              </a:spcBef>
              <a:buFontTx/>
              <a:buAutoNum type="arabicPeriod"/>
              <a:defRPr/>
            </a:pPr>
            <a:r>
              <a:rPr lang="en-US" sz="2000" b="1" dirty="0">
                <a:latin typeface="Arial" pitchFamily="34" charset="0"/>
              </a:rPr>
              <a:t>Biomarkers reflecting the functioning of the hypothalamic-pituitary-adrenal (HPA) axis, the autonomic nervous system, the immune system, cardiovascular system, musculoskeletal system, antioxidants, and metabolic processes. </a:t>
            </a:r>
          </a:p>
          <a:p>
            <a:pPr marL="457200" indent="-457200" eaLnBrk="0" hangingPunct="0">
              <a:lnSpc>
                <a:spcPct val="80000"/>
              </a:lnSpc>
              <a:spcBef>
                <a:spcPct val="20000"/>
              </a:spcBef>
              <a:buFontTx/>
              <a:buAutoNum type="arabicPeriod"/>
              <a:defRPr/>
            </a:pPr>
            <a:endParaRPr lang="en-US" sz="2000" b="1" kern="0" dirty="0"/>
          </a:p>
          <a:p>
            <a:pPr marL="457200" indent="-457200" eaLnBrk="0" hangingPunct="0">
              <a:lnSpc>
                <a:spcPct val="80000"/>
              </a:lnSpc>
              <a:spcBef>
                <a:spcPct val="20000"/>
              </a:spcBef>
              <a:buFontTx/>
              <a:buAutoNum type="arabicPeriod"/>
              <a:defRPr/>
            </a:pPr>
            <a:r>
              <a:rPr lang="en-US" sz="2000" b="1" dirty="0">
                <a:latin typeface="Arial" pitchFamily="34" charset="0"/>
              </a:rPr>
              <a:t>Biological specimens (fasting blood draw, 12-hour urine, </a:t>
            </a:r>
            <a:r>
              <a:rPr lang="en-US" sz="2000" b="1" dirty="0" smtClean="0">
                <a:latin typeface="Arial" pitchFamily="34" charset="0"/>
              </a:rPr>
              <a:t>saliva – in Biomarker and Daily Stress projects).</a:t>
            </a:r>
            <a:endParaRPr lang="en-US" sz="2000" b="1" dirty="0">
              <a:latin typeface="Arial" pitchFamily="34" charset="0"/>
            </a:endParaRPr>
          </a:p>
          <a:p>
            <a:pPr marL="457200" indent="-457200" eaLnBrk="0" hangingPunct="0">
              <a:lnSpc>
                <a:spcPct val="80000"/>
              </a:lnSpc>
              <a:spcBef>
                <a:spcPct val="20000"/>
              </a:spcBef>
              <a:buFontTx/>
              <a:buAutoNum type="arabicPeriod"/>
              <a:defRPr/>
            </a:pPr>
            <a:endParaRPr lang="en-US" sz="2000" b="1" dirty="0">
              <a:latin typeface="Arial" pitchFamily="34" charset="0"/>
            </a:endParaRPr>
          </a:p>
          <a:p>
            <a:pPr marL="457200" indent="-457200" eaLnBrk="0" hangingPunct="0">
              <a:lnSpc>
                <a:spcPct val="80000"/>
              </a:lnSpc>
              <a:spcBef>
                <a:spcPct val="20000"/>
              </a:spcBef>
              <a:buFontTx/>
              <a:buAutoNum type="arabicPeriod"/>
              <a:defRPr/>
            </a:pPr>
            <a:r>
              <a:rPr lang="en-US" sz="2000" b="1" dirty="0">
                <a:latin typeface="Arial" pitchFamily="34" charset="0"/>
              </a:rPr>
              <a:t>Assessments by trained clinicians and staff of vital signs, morphology, functional capacities, bone densitometry, medication usage, a physical exam, heart-rate variability, beat to beat blood pressure, respiration, and salivary cortisol.</a:t>
            </a:r>
          </a:p>
          <a:p>
            <a:pPr marL="457200" indent="-457200" eaLnBrk="0" hangingPunct="0">
              <a:lnSpc>
                <a:spcPct val="80000"/>
              </a:lnSpc>
              <a:spcBef>
                <a:spcPct val="20000"/>
              </a:spcBef>
              <a:buFontTx/>
              <a:buAutoNum type="arabicPeriod"/>
              <a:defRPr/>
            </a:pPr>
            <a:endParaRPr lang="en-US" sz="2000" b="1" kern="0" dirty="0"/>
          </a:p>
          <a:p>
            <a:pPr marL="457200" indent="-457200" eaLnBrk="0" hangingPunct="0">
              <a:lnSpc>
                <a:spcPct val="80000"/>
              </a:lnSpc>
              <a:spcBef>
                <a:spcPct val="20000"/>
              </a:spcBef>
              <a:buFontTx/>
              <a:buAutoNum type="arabicPeriod"/>
              <a:defRPr/>
            </a:pPr>
            <a:r>
              <a:rPr lang="en-US" sz="2000" b="1" dirty="0">
                <a:latin typeface="Arial" pitchFamily="34" charset="0"/>
              </a:rPr>
              <a:t>Self-reported sleep assessments and objective sleep assessments using an Actiwatch® activity monitor</a:t>
            </a:r>
            <a:r>
              <a:rPr lang="en-US" sz="2000" b="1" dirty="0" smtClean="0">
                <a:latin typeface="Arial" pitchFamily="34" charset="0"/>
              </a:rPr>
              <a:t>.</a:t>
            </a:r>
          </a:p>
          <a:p>
            <a:pPr marL="457200" indent="-457200" eaLnBrk="0" hangingPunct="0">
              <a:lnSpc>
                <a:spcPct val="80000"/>
              </a:lnSpc>
              <a:spcBef>
                <a:spcPct val="20000"/>
              </a:spcBef>
              <a:buFontTx/>
              <a:buAutoNum type="arabicPeriod"/>
              <a:defRPr/>
            </a:pPr>
            <a:endParaRPr lang="en-US" sz="2000" b="1" dirty="0">
              <a:latin typeface="Arial" pitchFamily="34" charset="0"/>
            </a:endParaRPr>
          </a:p>
        </p:txBody>
      </p:sp>
      <p:sp>
        <p:nvSpPr>
          <p:cNvPr id="2" name="Title 1"/>
          <p:cNvSpPr>
            <a:spLocks noGrp="1"/>
          </p:cNvSpPr>
          <p:nvPr>
            <p:ph type="title"/>
          </p:nvPr>
        </p:nvSpPr>
        <p:spPr>
          <a:xfrm>
            <a:off x="457200" y="76200"/>
            <a:ext cx="8229600" cy="1143000"/>
          </a:xfrm>
        </p:spPr>
        <p:txBody>
          <a:bodyPr>
            <a:normAutofit fontScale="90000"/>
          </a:bodyPr>
          <a:lstStyle/>
          <a:p>
            <a:r>
              <a:rPr lang="en-US" b="1" dirty="0" smtClean="0"/>
              <a:t>MIDUS</a:t>
            </a:r>
            <a:r>
              <a:rPr lang="en-US" sz="2400" b="1" dirty="0" smtClean="0"/>
              <a:t>(non-survey) </a:t>
            </a:r>
            <a:r>
              <a:rPr lang="en-US" b="1" dirty="0" smtClean="0"/>
              <a:t>Health Measures</a:t>
            </a:r>
            <a:br>
              <a:rPr lang="en-US" b="1" dirty="0" smtClean="0"/>
            </a:br>
            <a:r>
              <a:rPr lang="en-US" sz="3600" b="1" dirty="0" smtClean="0"/>
              <a:t>Biomarkers</a:t>
            </a:r>
            <a:endParaRPr lang="en-US" b="1" dirty="0"/>
          </a:p>
        </p:txBody>
      </p:sp>
    </p:spTree>
    <p:extLst>
      <p:ext uri="{BB962C8B-B14F-4D97-AF65-F5344CB8AC3E}">
        <p14:creationId xmlns:p14="http://schemas.microsoft.com/office/powerpoint/2010/main" val="3308780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March 31, 2014</a:t>
            </a:r>
            <a:endParaRPr lang="en-US"/>
          </a:p>
        </p:txBody>
      </p:sp>
      <p:sp>
        <p:nvSpPr>
          <p:cNvPr id="6" name="Title 1"/>
          <p:cNvSpPr txBox="1">
            <a:spLocks/>
          </p:cNvSpPr>
          <p:nvPr/>
        </p:nvSpPr>
        <p:spPr>
          <a:xfrm>
            <a:off x="435864" y="2286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1"/>
                </a:solidFill>
              </a:rPr>
              <a:t>Example: Clinical Exam</a:t>
            </a:r>
            <a:endParaRPr lang="en-US" b="1" dirty="0">
              <a:solidFill>
                <a:schemeClr val="accent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06475"/>
            <a:ext cx="6400800" cy="531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720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31, 2014</a:t>
            </a:r>
            <a:endParaRPr lang="en-US"/>
          </a:p>
        </p:txBody>
      </p:sp>
      <p:sp>
        <p:nvSpPr>
          <p:cNvPr id="8" name="Title 1"/>
          <p:cNvSpPr txBox="1">
            <a:spLocks/>
          </p:cNvSpPr>
          <p:nvPr/>
        </p:nvSpPr>
        <p:spPr>
          <a:xfrm>
            <a:off x="435864" y="2286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1"/>
                </a:solidFill>
              </a:rPr>
              <a:t>Example: Tissue Samples</a:t>
            </a:r>
            <a:endParaRPr lang="en-US" b="1" dirty="0">
              <a:solidFill>
                <a:schemeClr val="accent1"/>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393825"/>
            <a:ext cx="4054475" cy="406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376488"/>
            <a:ext cx="1828800"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651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March 31, 2014</a:t>
            </a:r>
            <a:endParaRPr lang="en-US"/>
          </a:p>
        </p:txBody>
      </p:sp>
      <p:sp>
        <p:nvSpPr>
          <p:cNvPr id="6" name="Title 1"/>
          <p:cNvSpPr txBox="1">
            <a:spLocks/>
          </p:cNvSpPr>
          <p:nvPr/>
        </p:nvSpPr>
        <p:spPr>
          <a:xfrm>
            <a:off x="435864" y="440436"/>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lumMod val="60000"/>
                    <a:lumOff val="40000"/>
                  </a:schemeClr>
                </a:solidFill>
              </a:rPr>
              <a:t>Example: Gait Analysis</a:t>
            </a:r>
            <a:endParaRPr lang="en-US" b="1" dirty="0">
              <a:solidFill>
                <a:schemeClr val="tx2">
                  <a:lumMod val="60000"/>
                  <a:lumOff val="40000"/>
                </a:schemeClr>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510" y="3048000"/>
            <a:ext cx="594360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510" y="1820681"/>
            <a:ext cx="2560637"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8447" y="2157231"/>
            <a:ext cx="3268663"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164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31, 2014</a:t>
            </a:r>
            <a:endParaRPr lang="en-US"/>
          </a:p>
        </p:txBody>
      </p:sp>
      <p:sp>
        <p:nvSpPr>
          <p:cNvPr id="4" name="Title 1"/>
          <p:cNvSpPr txBox="1">
            <a:spLocks/>
          </p:cNvSpPr>
          <p:nvPr/>
        </p:nvSpPr>
        <p:spPr>
          <a:xfrm>
            <a:off x="435864" y="228600"/>
            <a:ext cx="8229600" cy="11430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1"/>
                </a:solidFill>
              </a:rPr>
              <a:t>Example: </a:t>
            </a:r>
            <a:r>
              <a:rPr lang="en-US" b="1" dirty="0" err="1" smtClean="0">
                <a:solidFill>
                  <a:schemeClr val="accent1"/>
                </a:solidFill>
              </a:rPr>
              <a:t>Psychophys</a:t>
            </a:r>
            <a:r>
              <a:rPr lang="en-US" b="1" dirty="0" smtClean="0">
                <a:solidFill>
                  <a:schemeClr val="accent1"/>
                </a:solidFill>
              </a:rPr>
              <a:t> Protocol</a:t>
            </a:r>
            <a:endParaRPr lang="en-US" b="1" dirty="0">
              <a:solidFill>
                <a:schemeClr val="accent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0490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452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31, 2014</a:t>
            </a:r>
            <a:endParaRPr lang="en-US"/>
          </a:p>
        </p:txBody>
      </p:sp>
      <p:sp>
        <p:nvSpPr>
          <p:cNvPr id="4" name="Title 1"/>
          <p:cNvSpPr txBox="1">
            <a:spLocks/>
          </p:cNvSpPr>
          <p:nvPr/>
        </p:nvSpPr>
        <p:spPr>
          <a:xfrm>
            <a:off x="435864" y="2286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1"/>
                </a:solidFill>
              </a:rPr>
              <a:t>Example: Sleep Assessment</a:t>
            </a:r>
            <a:endParaRPr lang="en-US" b="1" dirty="0">
              <a:solidFill>
                <a:schemeClr val="accent1"/>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950" y="1393825"/>
            <a:ext cx="23241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122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31, 2014</a:t>
            </a:r>
            <a:endParaRPr lang="en-US"/>
          </a:p>
        </p:txBody>
      </p:sp>
      <p:sp>
        <p:nvSpPr>
          <p:cNvPr id="5" name="Title 1"/>
          <p:cNvSpPr txBox="1">
            <a:spLocks/>
          </p:cNvSpPr>
          <p:nvPr/>
        </p:nvSpPr>
        <p:spPr>
          <a:xfrm>
            <a:off x="435864" y="2286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1"/>
                </a:solidFill>
              </a:rPr>
              <a:t>Example: Bone Density</a:t>
            </a:r>
            <a:endParaRPr lang="en-US" b="1" dirty="0">
              <a:solidFill>
                <a:schemeClr val="accent1"/>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20863"/>
            <a:ext cx="6164263" cy="351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1834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2673" y="1513582"/>
            <a:ext cx="8081059" cy="1323439"/>
          </a:xfrm>
          <a:prstGeom prst="rect">
            <a:avLst/>
          </a:prstGeom>
        </p:spPr>
        <p:txBody>
          <a:bodyPr wrap="none">
            <a:spAutoFit/>
          </a:bodyPr>
          <a:lstStyle/>
          <a:p>
            <a:pPr algn="ctr"/>
            <a:r>
              <a:rPr lang="en-US" sz="4000" b="1" i="1" dirty="0" smtClean="0">
                <a:solidFill>
                  <a:schemeClr val="accent1"/>
                </a:solidFill>
              </a:rPr>
              <a:t>Seminar:</a:t>
            </a:r>
          </a:p>
          <a:p>
            <a:pPr algn="ctr"/>
            <a:r>
              <a:rPr lang="en-US" sz="4000" b="1" i="1" dirty="0">
                <a:solidFill>
                  <a:schemeClr val="accent1"/>
                </a:solidFill>
              </a:rPr>
              <a:t>O</a:t>
            </a:r>
            <a:r>
              <a:rPr lang="en-US" sz="4000" b="1" i="1" dirty="0" smtClean="0">
                <a:solidFill>
                  <a:schemeClr val="accent1"/>
                </a:solidFill>
              </a:rPr>
              <a:t>n Health Research Uses of DDI</a:t>
            </a:r>
            <a:endParaRPr lang="en-US" sz="4000" b="1" i="1" dirty="0">
              <a:solidFill>
                <a:schemeClr val="accent1"/>
              </a:solidFill>
            </a:endParaRPr>
          </a:p>
        </p:txBody>
      </p:sp>
      <p:sp>
        <p:nvSpPr>
          <p:cNvPr id="2" name="TextBox 1"/>
          <p:cNvSpPr txBox="1"/>
          <p:nvPr/>
        </p:nvSpPr>
        <p:spPr>
          <a:xfrm>
            <a:off x="1371600" y="3196424"/>
            <a:ext cx="7053213" cy="2369880"/>
          </a:xfrm>
          <a:prstGeom prst="rect">
            <a:avLst/>
          </a:prstGeom>
          <a:noFill/>
        </p:spPr>
        <p:txBody>
          <a:bodyPr wrap="none" rtlCol="0">
            <a:spAutoFit/>
          </a:bodyPr>
          <a:lstStyle/>
          <a:p>
            <a:r>
              <a:rPr lang="en-US" sz="3200" b="1" dirty="0" smtClean="0"/>
              <a:t>Barry T. Radler, PhD</a:t>
            </a:r>
          </a:p>
          <a:p>
            <a:pPr lvl="1"/>
            <a:r>
              <a:rPr lang="en-US" sz="2400" dirty="0"/>
              <a:t>- </a:t>
            </a:r>
            <a:r>
              <a:rPr lang="en-US" sz="2400" b="1" dirty="0"/>
              <a:t>MIDUS</a:t>
            </a:r>
          </a:p>
          <a:p>
            <a:pPr lvl="1"/>
            <a:r>
              <a:rPr lang="en-US" dirty="0" smtClean="0"/>
              <a:t>(University of Wisconsin Institute on Aging)</a:t>
            </a:r>
          </a:p>
          <a:p>
            <a:r>
              <a:rPr lang="en-US" sz="3200" b="1" dirty="0" smtClean="0"/>
              <a:t>David K. Johnson, PhD</a:t>
            </a:r>
          </a:p>
          <a:p>
            <a:pPr lvl="1"/>
            <a:r>
              <a:rPr lang="en-US" sz="2400" b="1" dirty="0"/>
              <a:t>- CHARM</a:t>
            </a:r>
          </a:p>
          <a:p>
            <a:pPr lvl="1"/>
            <a:r>
              <a:rPr lang="en-US" dirty="0" smtClean="0"/>
              <a:t>(Kansas University Department of Psychology &amp; Gerontology Center)</a:t>
            </a:r>
            <a:endParaRPr lang="en-US" dirty="0"/>
          </a:p>
        </p:txBody>
      </p:sp>
      <p:sp>
        <p:nvSpPr>
          <p:cNvPr id="5" name="Date Placeholder 4"/>
          <p:cNvSpPr>
            <a:spLocks noGrp="1"/>
          </p:cNvSpPr>
          <p:nvPr>
            <p:ph type="dt" sz="half" idx="10"/>
          </p:nvPr>
        </p:nvSpPr>
        <p:spPr/>
        <p:txBody>
          <a:bodyPr/>
          <a:lstStyle/>
          <a:p>
            <a:r>
              <a:rPr lang="en-US" smtClean="0"/>
              <a:t>March 31, 2014</a:t>
            </a:r>
            <a:endParaRPr lang="en-US"/>
          </a:p>
        </p:txBody>
      </p:sp>
      <p:pic>
        <p:nvPicPr>
          <p:cNvPr id="7" name="Picture 2" descr="http://www.rdl.sfu.ca/NADDI/imagesnaddi/NADDIcolor03750.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9459" y="228600"/>
            <a:ext cx="7778741"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103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31, 2014</a:t>
            </a:r>
            <a:endParaRPr lang="en-US"/>
          </a:p>
        </p:txBody>
      </p:sp>
      <p:sp>
        <p:nvSpPr>
          <p:cNvPr id="4" name="Title 1"/>
          <p:cNvSpPr txBox="1">
            <a:spLocks/>
          </p:cNvSpPr>
          <p:nvPr/>
        </p:nvSpPr>
        <p:spPr>
          <a:xfrm>
            <a:off x="435864" y="381000"/>
            <a:ext cx="8229600" cy="11430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1"/>
                </a:solidFill>
              </a:rPr>
              <a:t>Example: Biomarker</a:t>
            </a:r>
          </a:p>
          <a:p>
            <a:r>
              <a:rPr lang="en-US" b="1" dirty="0" smtClean="0">
                <a:solidFill>
                  <a:schemeClr val="accent1"/>
                </a:solidFill>
              </a:rPr>
              <a:t>Processing &amp; Transformations</a:t>
            </a:r>
            <a:endParaRPr lang="en-US" b="1" dirty="0">
              <a:solidFill>
                <a:schemeClr val="accent1"/>
              </a:solidFill>
            </a:endParaRPr>
          </a:p>
        </p:txBody>
      </p:sp>
      <p:sp>
        <p:nvSpPr>
          <p:cNvPr id="6" name="Content Placeholder 2"/>
          <p:cNvSpPr txBox="1">
            <a:spLocks/>
          </p:cNvSpPr>
          <p:nvPr/>
        </p:nvSpPr>
        <p:spPr>
          <a:xfrm>
            <a:off x="457200" y="1752600"/>
            <a:ext cx="8229600" cy="4953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smtClean="0"/>
              <a:t>HDL-cholesterol adjustments</a:t>
            </a:r>
          </a:p>
          <a:p>
            <a:r>
              <a:rPr lang="en-US" sz="2000" dirty="0" smtClean="0"/>
              <a:t>Serum </a:t>
            </a:r>
            <a:r>
              <a:rPr lang="en-US" sz="2000" dirty="0"/>
              <a:t>is first mixed with synthetic </a:t>
            </a:r>
            <a:r>
              <a:rPr lang="en-US" sz="2000" dirty="0" err="1"/>
              <a:t>polyanions</a:t>
            </a:r>
            <a:r>
              <a:rPr lang="en-US" sz="2000" dirty="0"/>
              <a:t>, which adsorb to the surfaces of the other </a:t>
            </a:r>
            <a:r>
              <a:rPr lang="en-US" sz="2000" dirty="0" smtClean="0"/>
              <a:t>lipoproteins </a:t>
            </a:r>
            <a:r>
              <a:rPr lang="en-US" sz="2000" dirty="0"/>
              <a:t>(LDL, VLDL, and chylomicrons); they are thereby transformed into detergent-resistant forms, </a:t>
            </a:r>
            <a:r>
              <a:rPr lang="en-US" sz="2000" dirty="0" smtClean="0"/>
              <a:t>whereas </a:t>
            </a:r>
            <a:r>
              <a:rPr lang="en-US" sz="2000" dirty="0"/>
              <a:t>HDL is not. After solubilizing the HDL with detergent, it is measured as </a:t>
            </a:r>
            <a:r>
              <a:rPr lang="en-US" sz="2000" dirty="0" smtClean="0"/>
              <a:t>described </a:t>
            </a:r>
            <a:r>
              <a:rPr lang="en-US" sz="2000" dirty="0"/>
              <a:t>above for total </a:t>
            </a:r>
            <a:r>
              <a:rPr lang="en-US" sz="2000" dirty="0" smtClean="0"/>
              <a:t>cholesterol</a:t>
            </a:r>
            <a:r>
              <a:rPr lang="en-US" sz="2000" dirty="0"/>
              <a:t>. The HDL assay was re-standardized by Roche Diagnostics on August 6, 2007. The results of </a:t>
            </a:r>
            <a:r>
              <a:rPr lang="en-US" sz="2000" dirty="0" smtClean="0"/>
              <a:t>assays </a:t>
            </a:r>
            <a:r>
              <a:rPr lang="en-US" sz="2000" dirty="0"/>
              <a:t>done after that date are adjusted, as follows, to bring the new values in line with the existing data: </a:t>
            </a:r>
            <a:endParaRPr lang="en-US" sz="2000" dirty="0" smtClean="0"/>
          </a:p>
          <a:p>
            <a:pPr marL="0" indent="0">
              <a:buNone/>
            </a:pPr>
            <a:r>
              <a:rPr lang="en-US" sz="2000" dirty="0" smtClean="0"/>
              <a:t>	Adjusted </a:t>
            </a:r>
            <a:r>
              <a:rPr lang="en-US" sz="2000" dirty="0"/>
              <a:t>value = 1.1423(new value) - 0.9028 </a:t>
            </a:r>
          </a:p>
          <a:p>
            <a:endParaRPr lang="en-US" altLang="en-US" sz="2000" dirty="0" smtClean="0"/>
          </a:p>
          <a:p>
            <a:endParaRPr lang="en-US" altLang="en-US" sz="2000" dirty="0" smtClean="0"/>
          </a:p>
        </p:txBody>
      </p:sp>
    </p:spTree>
    <p:extLst>
      <p:ext uri="{BB962C8B-B14F-4D97-AF65-F5344CB8AC3E}">
        <p14:creationId xmlns:p14="http://schemas.microsoft.com/office/powerpoint/2010/main" val="453737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31, 2014</a:t>
            </a:r>
            <a:endParaRPr lang="en-US"/>
          </a:p>
        </p:txBody>
      </p:sp>
      <p:sp>
        <p:nvSpPr>
          <p:cNvPr id="3" name="Rectangle 2">
            <a:hlinkClick r:id="rId3"/>
          </p:cNvPr>
          <p:cNvSpPr/>
          <p:nvPr/>
        </p:nvSpPr>
        <p:spPr>
          <a:xfrm>
            <a:off x="2088402" y="1515762"/>
            <a:ext cx="5186332" cy="584774"/>
          </a:xfrm>
          <a:prstGeom prst="rect">
            <a:avLst/>
          </a:prstGeom>
        </p:spPr>
        <p:txBody>
          <a:bodyPr wrap="square">
            <a:spAutoFit/>
          </a:bodyPr>
          <a:lstStyle/>
          <a:p>
            <a:r>
              <a:rPr lang="en-US" sz="3200" b="1" dirty="0" smtClean="0">
                <a:hlinkClick r:id="rId3"/>
              </a:rPr>
              <a:t>M2 Biomarker Codebook</a:t>
            </a:r>
            <a:endParaRPr lang="en-US" sz="3200" b="1" dirty="0"/>
          </a:p>
        </p:txBody>
      </p:sp>
      <p:sp>
        <p:nvSpPr>
          <p:cNvPr id="4" name="Title 1"/>
          <p:cNvSpPr txBox="1">
            <a:spLocks/>
          </p:cNvSpPr>
          <p:nvPr/>
        </p:nvSpPr>
        <p:spPr>
          <a:xfrm>
            <a:off x="435864" y="381000"/>
            <a:ext cx="8229600" cy="11430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1"/>
                </a:solidFill>
              </a:rPr>
              <a:t>Example: Biomarker</a:t>
            </a:r>
          </a:p>
          <a:p>
            <a:r>
              <a:rPr lang="en-US" b="1" dirty="0" smtClean="0">
                <a:solidFill>
                  <a:schemeClr val="accent1"/>
                </a:solidFill>
              </a:rPr>
              <a:t>Processing &amp; Transformations</a:t>
            </a:r>
            <a:endParaRPr lang="en-US" b="1" dirty="0">
              <a:solidFill>
                <a:schemeClr val="accent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6781" y="2209800"/>
            <a:ext cx="8029575"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270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685800" y="1600200"/>
            <a:ext cx="7772400" cy="4114800"/>
          </a:xfrm>
        </p:spPr>
        <p:txBody>
          <a:bodyPr/>
          <a:lstStyle/>
          <a:p>
            <a:pPr marL="457200" indent="-457200">
              <a:lnSpc>
                <a:spcPct val="80000"/>
              </a:lnSpc>
              <a:buClr>
                <a:schemeClr val="folHlink"/>
              </a:buClr>
              <a:buSzPct val="150000"/>
              <a:buFontTx/>
              <a:buNone/>
            </a:pPr>
            <a:r>
              <a:rPr lang="en-US" altLang="en-US" sz="2400" b="1" dirty="0" smtClean="0"/>
              <a:t>Examine the central circuitry associated with individual differences in :</a:t>
            </a:r>
          </a:p>
          <a:p>
            <a:pPr marL="457200" indent="-457200">
              <a:lnSpc>
                <a:spcPct val="80000"/>
              </a:lnSpc>
              <a:buClr>
                <a:schemeClr val="folHlink"/>
              </a:buClr>
              <a:buSzPct val="150000"/>
              <a:buFontTx/>
              <a:buNone/>
            </a:pPr>
            <a:endParaRPr lang="en-US" altLang="en-US" sz="2400" b="1" dirty="0" smtClean="0"/>
          </a:p>
          <a:p>
            <a:pPr marL="457200" indent="-457200">
              <a:lnSpc>
                <a:spcPct val="80000"/>
              </a:lnSpc>
              <a:buFontTx/>
              <a:buAutoNum type="arabicPeriod"/>
            </a:pPr>
            <a:r>
              <a:rPr lang="en-US" altLang="en-US" sz="2000" b="1" dirty="0" smtClean="0"/>
              <a:t>Both emotional reactivity and emotional recovery using psychophysiological measures such as corrugator electromyography and </a:t>
            </a:r>
            <a:r>
              <a:rPr lang="en-US" altLang="en-US" sz="2000" b="1" dirty="0" err="1" smtClean="0"/>
              <a:t>eyeblink</a:t>
            </a:r>
            <a:r>
              <a:rPr lang="en-US" altLang="en-US" sz="2000" b="1" dirty="0" smtClean="0"/>
              <a:t> startle magnitude.</a:t>
            </a:r>
          </a:p>
          <a:p>
            <a:pPr marL="457200" indent="-457200">
              <a:lnSpc>
                <a:spcPct val="80000"/>
              </a:lnSpc>
              <a:buClr>
                <a:schemeClr val="folHlink"/>
              </a:buClr>
              <a:buFontTx/>
              <a:buAutoNum type="arabicPeriod"/>
            </a:pPr>
            <a:endParaRPr lang="en-US" altLang="en-US" sz="2000" b="1" dirty="0" smtClean="0"/>
          </a:p>
          <a:p>
            <a:pPr marL="457200" indent="-457200">
              <a:lnSpc>
                <a:spcPct val="80000"/>
              </a:lnSpc>
              <a:buFontTx/>
              <a:buAutoNum type="arabicPeriod"/>
            </a:pPr>
            <a:r>
              <a:rPr lang="en-US" altLang="en-US" sz="2000" b="1" dirty="0" smtClean="0"/>
              <a:t>Brain morphology, in particular amygdala and hippocampal volume, using structural magnetic resonance imaging (MRI)</a:t>
            </a:r>
          </a:p>
          <a:p>
            <a:pPr marL="457200" indent="-457200">
              <a:lnSpc>
                <a:spcPct val="80000"/>
              </a:lnSpc>
              <a:buClr>
                <a:schemeClr val="folHlink"/>
              </a:buClr>
              <a:buFontTx/>
              <a:buAutoNum type="arabicPeriod"/>
            </a:pPr>
            <a:endParaRPr lang="en-US" altLang="en-US" sz="2000" b="1" dirty="0" smtClean="0"/>
          </a:p>
          <a:p>
            <a:pPr marL="457200" indent="-457200">
              <a:lnSpc>
                <a:spcPct val="80000"/>
              </a:lnSpc>
              <a:buFontTx/>
              <a:buAutoNum type="arabicPeriod"/>
            </a:pPr>
            <a:r>
              <a:rPr lang="en-US" altLang="en-US" sz="2000" b="1" dirty="0" smtClean="0"/>
              <a:t>Activity within the neural circuitry of emotion regulation using both electroencephalography and fMRI</a:t>
            </a:r>
          </a:p>
          <a:p>
            <a:pPr marL="457200" indent="-457200">
              <a:lnSpc>
                <a:spcPct val="80000"/>
              </a:lnSpc>
              <a:buClr>
                <a:schemeClr val="folHlink"/>
              </a:buClr>
              <a:buFontTx/>
              <a:buAutoNum type="arabicPeriod"/>
            </a:pPr>
            <a:endParaRPr lang="en-US" altLang="en-US" sz="2000" b="1" dirty="0" smtClean="0"/>
          </a:p>
        </p:txBody>
      </p:sp>
      <p:sp>
        <p:nvSpPr>
          <p:cNvPr id="6" name="Title 1"/>
          <p:cNvSpPr>
            <a:spLocks noGrp="1"/>
          </p:cNvSpPr>
          <p:nvPr>
            <p:ph type="title"/>
          </p:nvPr>
        </p:nvSpPr>
        <p:spPr>
          <a:xfrm>
            <a:off x="457200" y="152400"/>
            <a:ext cx="8229600" cy="1143000"/>
          </a:xfrm>
        </p:spPr>
        <p:txBody>
          <a:bodyPr>
            <a:normAutofit fontScale="90000"/>
          </a:bodyPr>
          <a:lstStyle/>
          <a:p>
            <a:r>
              <a:rPr lang="en-US" b="1" dirty="0" smtClean="0"/>
              <a:t>MIDUS</a:t>
            </a:r>
            <a:r>
              <a:rPr lang="en-US" sz="2400" b="1" dirty="0" smtClean="0"/>
              <a:t>(non-survey) </a:t>
            </a:r>
            <a:r>
              <a:rPr lang="en-US" b="1" dirty="0" smtClean="0"/>
              <a:t>Health Measures</a:t>
            </a:r>
            <a:br>
              <a:rPr lang="en-US" b="1" dirty="0" smtClean="0"/>
            </a:br>
            <a:r>
              <a:rPr lang="en-US" b="1" dirty="0" smtClean="0"/>
              <a:t>Affective Neuroscience</a:t>
            </a:r>
            <a:endParaRPr lang="en-US" b="1" dirty="0"/>
          </a:p>
        </p:txBody>
      </p:sp>
    </p:spTree>
    <p:extLst>
      <p:ext uri="{BB962C8B-B14F-4D97-AF65-F5344CB8AC3E}">
        <p14:creationId xmlns:p14="http://schemas.microsoft.com/office/powerpoint/2010/main" val="4152517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http://nickdoeshockey.files.wordpress.com/2013/03/mri-scan-room.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http://nickdoeshockey.files.wordpress.com/2013/03/mri-scan-room.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r>
              <a:rPr lang="en-US" smtClean="0"/>
              <a:t>March 31, 2014</a:t>
            </a:r>
            <a:endParaRPr lang="en-US"/>
          </a:p>
        </p:txBody>
      </p:sp>
      <p:sp>
        <p:nvSpPr>
          <p:cNvPr id="7" name="Title 1"/>
          <p:cNvSpPr txBox="1">
            <a:spLocks/>
          </p:cNvSpPr>
          <p:nvPr/>
        </p:nvSpPr>
        <p:spPr>
          <a:xfrm>
            <a:off x="435864" y="440436"/>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1"/>
                </a:solidFill>
              </a:rPr>
              <a:t>Example: functional MRI</a:t>
            </a:r>
            <a:endParaRPr lang="en-US" b="1" dirty="0">
              <a:solidFill>
                <a:schemeClr val="accent1"/>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557" y="1946148"/>
            <a:ext cx="4022725"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0575" y="1940705"/>
            <a:ext cx="4419600"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267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31, 2014</a:t>
            </a:r>
            <a:endParaRPr lang="en-US"/>
          </a:p>
        </p:txBody>
      </p:sp>
      <p:grpSp>
        <p:nvGrpSpPr>
          <p:cNvPr id="41" name="Group 40"/>
          <p:cNvGrpSpPr/>
          <p:nvPr/>
        </p:nvGrpSpPr>
        <p:grpSpPr>
          <a:xfrm>
            <a:off x="381000" y="1371600"/>
            <a:ext cx="8382000" cy="5021583"/>
            <a:chOff x="-76200" y="228602"/>
            <a:chExt cx="9313058" cy="6687432"/>
          </a:xfrm>
        </p:grpSpPr>
        <p:sp>
          <p:nvSpPr>
            <p:cNvPr id="42" name="Line 2"/>
            <p:cNvSpPr>
              <a:spLocks noChangeShapeType="1"/>
            </p:cNvSpPr>
            <p:nvPr/>
          </p:nvSpPr>
          <p:spPr bwMode="auto">
            <a:xfrm>
              <a:off x="609600" y="2057400"/>
              <a:ext cx="4730750" cy="2549525"/>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3" name="Rectangle 3"/>
            <p:cNvSpPr>
              <a:spLocks noChangeAspect="1" noChangeArrowheads="1"/>
            </p:cNvSpPr>
            <p:nvPr/>
          </p:nvSpPr>
          <p:spPr bwMode="auto">
            <a:xfrm>
              <a:off x="304800" y="381000"/>
              <a:ext cx="1865313" cy="1427163"/>
            </a:xfrm>
            <a:prstGeom prst="rect">
              <a:avLst/>
            </a:prstGeom>
            <a:blipFill dpi="0" rotWithShape="1">
              <a:blip r:embed="rId3"/>
              <a:srcRect/>
              <a:stretch>
                <a:fillRect/>
              </a:stretch>
            </a:blipFill>
            <a:ln w="9525">
              <a:miter lim="800000"/>
              <a:headEnd/>
              <a:tailEnd/>
            </a:ln>
            <a:effectLst/>
            <a:scene3d>
              <a:camera prst="legacyObliqueTopRight">
                <a:rot lat="0" lon="20399999" rev="0"/>
              </a:camera>
              <a:lightRig rig="legacyFlat3" dir="b"/>
            </a:scene3d>
            <a:sp3d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en-US">
                <a:cs typeface="+mn-cs"/>
              </a:endParaRPr>
            </a:p>
          </p:txBody>
        </p:sp>
        <p:sp>
          <p:nvSpPr>
            <p:cNvPr id="44" name="Line 4"/>
            <p:cNvSpPr>
              <a:spLocks noChangeShapeType="1"/>
            </p:cNvSpPr>
            <p:nvPr/>
          </p:nvSpPr>
          <p:spPr bwMode="auto">
            <a:xfrm flipH="1">
              <a:off x="427038" y="2043113"/>
              <a:ext cx="182562" cy="90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 name="Line 5"/>
            <p:cNvSpPr>
              <a:spLocks noChangeShapeType="1"/>
            </p:cNvSpPr>
            <p:nvPr/>
          </p:nvSpPr>
          <p:spPr bwMode="auto">
            <a:xfrm flipH="1">
              <a:off x="1676400" y="2743200"/>
              <a:ext cx="182563" cy="90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6" name="Text Box 6"/>
            <p:cNvSpPr txBox="1">
              <a:spLocks noChangeArrowheads="1"/>
            </p:cNvSpPr>
            <p:nvPr/>
          </p:nvSpPr>
          <p:spPr bwMode="auto">
            <a:xfrm>
              <a:off x="0" y="21336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a:cs typeface="+mn-cs"/>
                </a:rPr>
                <a:t>1 s</a:t>
              </a:r>
            </a:p>
          </p:txBody>
        </p:sp>
        <p:sp>
          <p:nvSpPr>
            <p:cNvPr id="47" name="Text Box 7"/>
            <p:cNvSpPr txBox="1">
              <a:spLocks noChangeArrowheads="1"/>
            </p:cNvSpPr>
            <p:nvPr/>
          </p:nvSpPr>
          <p:spPr bwMode="auto">
            <a:xfrm>
              <a:off x="609600" y="25146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a:cs typeface="+mn-cs"/>
                </a:rPr>
                <a:t>4 s</a:t>
              </a:r>
            </a:p>
          </p:txBody>
        </p:sp>
        <p:sp>
          <p:nvSpPr>
            <p:cNvPr id="48" name="Text Box 8"/>
            <p:cNvSpPr txBox="1">
              <a:spLocks noChangeArrowheads="1"/>
            </p:cNvSpPr>
            <p:nvPr/>
          </p:nvSpPr>
          <p:spPr bwMode="auto">
            <a:xfrm>
              <a:off x="1237457" y="4191000"/>
              <a:ext cx="3029744" cy="840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dirty="0">
                  <a:cs typeface="+mn-cs"/>
                </a:rPr>
                <a:t> ITI </a:t>
              </a:r>
              <a:r>
                <a:rPr lang="en-US" sz="1400" dirty="0" smtClean="0">
                  <a:cs typeface="+mn-cs"/>
                </a:rPr>
                <a:t>average of 7.5 s</a:t>
              </a:r>
            </a:p>
            <a:p>
              <a:pPr>
                <a:spcBef>
                  <a:spcPct val="50000"/>
                </a:spcBef>
                <a:defRPr/>
              </a:pPr>
              <a:r>
                <a:rPr lang="en-US" sz="1400" dirty="0" smtClean="0">
                  <a:cs typeface="+mn-cs"/>
                </a:rPr>
                <a:t>ITI range from 3.5-27.5 s</a:t>
              </a:r>
              <a:endParaRPr lang="en-US" sz="1400" dirty="0">
                <a:cs typeface="+mn-cs"/>
              </a:endParaRPr>
            </a:p>
          </p:txBody>
        </p:sp>
        <p:sp>
          <p:nvSpPr>
            <p:cNvPr id="49" name="Line 9"/>
            <p:cNvSpPr>
              <a:spLocks noChangeShapeType="1"/>
            </p:cNvSpPr>
            <p:nvPr/>
          </p:nvSpPr>
          <p:spPr bwMode="auto">
            <a:xfrm>
              <a:off x="5257800" y="4572000"/>
              <a:ext cx="3659188" cy="211455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0" name="Line 10"/>
            <p:cNvSpPr>
              <a:spLocks noChangeShapeType="1"/>
            </p:cNvSpPr>
            <p:nvPr/>
          </p:nvSpPr>
          <p:spPr bwMode="auto">
            <a:xfrm flipH="1">
              <a:off x="5486400" y="4800600"/>
              <a:ext cx="182563" cy="90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1" name="Line 11"/>
            <p:cNvSpPr>
              <a:spLocks noChangeShapeType="1"/>
            </p:cNvSpPr>
            <p:nvPr/>
          </p:nvSpPr>
          <p:spPr bwMode="auto">
            <a:xfrm flipH="1">
              <a:off x="6751638" y="5548313"/>
              <a:ext cx="182562" cy="90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2" name="Text Box 12"/>
            <p:cNvSpPr txBox="1">
              <a:spLocks noChangeArrowheads="1"/>
            </p:cNvSpPr>
            <p:nvPr/>
          </p:nvSpPr>
          <p:spPr bwMode="auto">
            <a:xfrm>
              <a:off x="0" y="5153560"/>
              <a:ext cx="7204918" cy="1762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u="sng" dirty="0">
                  <a:cs typeface="+mn-cs"/>
                </a:rPr>
                <a:t>Face </a:t>
              </a:r>
              <a:r>
                <a:rPr lang="ja-JP" altLang="en-US" sz="1600" u="sng" dirty="0">
                  <a:cs typeface="+mn-cs"/>
                </a:rPr>
                <a:t>“</a:t>
              </a:r>
              <a:r>
                <a:rPr lang="en-US" sz="1600" u="sng" dirty="0">
                  <a:cs typeface="+mn-cs"/>
                </a:rPr>
                <a:t>probes</a:t>
              </a:r>
              <a:r>
                <a:rPr lang="ja-JP" altLang="en-US" sz="1600" u="sng" dirty="0">
                  <a:cs typeface="+mn-cs"/>
                </a:rPr>
                <a:t>”</a:t>
              </a:r>
              <a:r>
                <a:rPr lang="en-US" sz="1600" u="sng" dirty="0">
                  <a:cs typeface="+mn-cs"/>
                </a:rPr>
                <a:t> 2 s after IAPS picture offset</a:t>
              </a:r>
              <a:r>
                <a:rPr lang="en-US" sz="1600" dirty="0">
                  <a:cs typeface="+mn-cs"/>
                </a:rPr>
                <a:t>:  </a:t>
              </a:r>
            </a:p>
            <a:p>
              <a:pPr marL="285750" indent="-285750">
                <a:buFont typeface="Arial"/>
                <a:buChar char="•"/>
                <a:defRPr/>
              </a:pPr>
              <a:r>
                <a:rPr lang="en-US" sz="1600" dirty="0" smtClean="0">
                  <a:cs typeface="+mn-cs"/>
                </a:rPr>
                <a:t>45 neutral, multiethnic, male and female faces</a:t>
              </a:r>
            </a:p>
            <a:p>
              <a:pPr marL="285750" indent="-285750">
                <a:buFont typeface="Arial"/>
                <a:buChar char="•"/>
                <a:defRPr/>
              </a:pPr>
              <a:r>
                <a:rPr lang="en-US" sz="1600" dirty="0" smtClean="0">
                  <a:cs typeface="+mn-cs"/>
                </a:rPr>
                <a:t>Each face is presented twice and </a:t>
              </a:r>
              <a:r>
                <a:rPr lang="en-US" sz="1600" dirty="0" smtClean="0"/>
                <a:t>paired </a:t>
              </a:r>
              <a:r>
                <a:rPr lang="en-US" sz="1600" dirty="0"/>
                <a:t>with </a:t>
              </a:r>
            </a:p>
            <a:p>
              <a:pPr>
                <a:defRPr/>
              </a:pPr>
              <a:r>
                <a:rPr lang="en-US" sz="1600" dirty="0"/>
                <a:t> </a:t>
              </a:r>
              <a:r>
                <a:rPr lang="en-US" sz="1600" dirty="0" smtClean="0"/>
                <a:t>    the </a:t>
              </a:r>
              <a:r>
                <a:rPr lang="en-US" sz="1600" dirty="0"/>
                <a:t>same valence type of picture. </a:t>
              </a:r>
              <a:r>
                <a:rPr lang="en-US" sz="1600" dirty="0" smtClean="0">
                  <a:cs typeface="+mn-cs"/>
                </a:rPr>
                <a:t> </a:t>
              </a:r>
            </a:p>
            <a:p>
              <a:pPr marL="285750" indent="-285750">
                <a:buFont typeface="Arial"/>
                <a:buChar char="•"/>
                <a:defRPr/>
              </a:pPr>
              <a:r>
                <a:rPr lang="en-US" sz="1600" dirty="0" smtClean="0">
                  <a:cs typeface="+mn-cs"/>
                </a:rPr>
                <a:t>Participants identify the gender of the face via a </a:t>
              </a:r>
              <a:r>
                <a:rPr lang="en-US" sz="1600" dirty="0" err="1" smtClean="0">
                  <a:cs typeface="+mn-cs"/>
                </a:rPr>
                <a:t>responsepad</a:t>
              </a:r>
              <a:r>
                <a:rPr lang="en-US" sz="1600" dirty="0" smtClean="0">
                  <a:cs typeface="+mn-cs"/>
                </a:rPr>
                <a:t>.</a:t>
              </a:r>
              <a:endParaRPr lang="en-US" sz="1600" dirty="0">
                <a:cs typeface="+mn-cs"/>
              </a:endParaRPr>
            </a:p>
          </p:txBody>
        </p:sp>
        <p:sp>
          <p:nvSpPr>
            <p:cNvPr id="54" name="Text Box 14"/>
            <p:cNvSpPr txBox="1">
              <a:spLocks noChangeArrowheads="1"/>
            </p:cNvSpPr>
            <p:nvPr/>
          </p:nvSpPr>
          <p:spPr bwMode="auto">
            <a:xfrm>
              <a:off x="4281400" y="228602"/>
              <a:ext cx="4955458" cy="77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600" u="sng" dirty="0">
                  <a:cs typeface="+mn-cs"/>
                </a:rPr>
                <a:t>IAPS pictures:</a:t>
              </a:r>
              <a:r>
                <a:rPr lang="en-US" sz="1600" dirty="0">
                  <a:cs typeface="+mn-cs"/>
                </a:rPr>
                <a:t> </a:t>
              </a:r>
              <a:r>
                <a:rPr lang="en-US" sz="1600" dirty="0" smtClean="0">
                  <a:cs typeface="+mn-cs"/>
                </a:rPr>
                <a:t>30 </a:t>
              </a:r>
              <a:r>
                <a:rPr lang="en-US" sz="1600" dirty="0">
                  <a:cs typeface="+mn-cs"/>
                </a:rPr>
                <a:t>positive, </a:t>
              </a:r>
              <a:r>
                <a:rPr lang="en-US" sz="1600" dirty="0" smtClean="0">
                  <a:cs typeface="+mn-cs"/>
                </a:rPr>
                <a:t>30 negative, </a:t>
              </a:r>
              <a:r>
                <a:rPr lang="en-US" sz="1600" dirty="0">
                  <a:cs typeface="+mn-cs"/>
                </a:rPr>
                <a:t>and </a:t>
              </a:r>
              <a:r>
                <a:rPr lang="en-US" sz="1600" dirty="0" smtClean="0">
                  <a:cs typeface="+mn-cs"/>
                </a:rPr>
                <a:t>30 </a:t>
              </a:r>
              <a:r>
                <a:rPr lang="en-US" sz="1600" dirty="0">
                  <a:cs typeface="+mn-cs"/>
                </a:rPr>
                <a:t>neutral </a:t>
              </a:r>
              <a:r>
                <a:rPr lang="en-US" sz="1600" dirty="0" smtClean="0"/>
                <a:t>picture </a:t>
              </a:r>
              <a:r>
                <a:rPr lang="en-US" sz="1600" dirty="0" smtClean="0">
                  <a:cs typeface="+mn-cs"/>
                </a:rPr>
                <a:t>trials.</a:t>
              </a:r>
              <a:endParaRPr lang="en-US" sz="1600" dirty="0">
                <a:cs typeface="+mn-cs"/>
              </a:endParaRPr>
            </a:p>
          </p:txBody>
        </p:sp>
        <p:sp>
          <p:nvSpPr>
            <p:cNvPr id="55" name="Line 15"/>
            <p:cNvSpPr>
              <a:spLocks noChangeShapeType="1"/>
            </p:cNvSpPr>
            <p:nvPr/>
          </p:nvSpPr>
          <p:spPr bwMode="auto">
            <a:xfrm>
              <a:off x="0" y="1731963"/>
              <a:ext cx="1014413" cy="54610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6" name="Line 16"/>
            <p:cNvSpPr>
              <a:spLocks noChangeShapeType="1"/>
            </p:cNvSpPr>
            <p:nvPr/>
          </p:nvSpPr>
          <p:spPr bwMode="auto">
            <a:xfrm flipH="1">
              <a:off x="0" y="1828800"/>
              <a:ext cx="182563" cy="90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7" name="AutoShape 17"/>
            <p:cNvSpPr>
              <a:spLocks/>
            </p:cNvSpPr>
            <p:nvPr/>
          </p:nvSpPr>
          <p:spPr bwMode="auto">
            <a:xfrm rot="7082466">
              <a:off x="914400" y="1905000"/>
              <a:ext cx="152400" cy="1371600"/>
            </a:xfrm>
            <a:prstGeom prst="rightBrace">
              <a:avLst>
                <a:gd name="adj1" fmla="val 7500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 name="AutoShape 18"/>
            <p:cNvSpPr>
              <a:spLocks/>
            </p:cNvSpPr>
            <p:nvPr/>
          </p:nvSpPr>
          <p:spPr bwMode="auto">
            <a:xfrm rot="7082466">
              <a:off x="114300" y="1866900"/>
              <a:ext cx="76200" cy="457200"/>
            </a:xfrm>
            <a:prstGeom prst="rightBrace">
              <a:avLst>
                <a:gd name="adj1" fmla="val 5000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9" name="AutoShape 19"/>
            <p:cNvSpPr>
              <a:spLocks/>
            </p:cNvSpPr>
            <p:nvPr/>
          </p:nvSpPr>
          <p:spPr bwMode="auto">
            <a:xfrm rot="7082466">
              <a:off x="3870325" y="3063875"/>
              <a:ext cx="161925" cy="2263775"/>
            </a:xfrm>
            <a:prstGeom prst="rightBrace">
              <a:avLst>
                <a:gd name="adj1" fmla="val 11650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0" name="Line 20"/>
            <p:cNvSpPr>
              <a:spLocks noChangeShapeType="1"/>
            </p:cNvSpPr>
            <p:nvPr/>
          </p:nvSpPr>
          <p:spPr bwMode="auto">
            <a:xfrm flipH="1">
              <a:off x="5105400" y="4572000"/>
              <a:ext cx="182563" cy="90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1" name="Text Box 21"/>
            <p:cNvSpPr txBox="1">
              <a:spLocks noChangeArrowheads="1"/>
            </p:cNvSpPr>
            <p:nvPr/>
          </p:nvSpPr>
          <p:spPr bwMode="auto">
            <a:xfrm>
              <a:off x="1752600" y="31242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dirty="0">
                  <a:cs typeface="+mn-cs"/>
                </a:rPr>
                <a:t>2 s</a:t>
              </a:r>
            </a:p>
          </p:txBody>
        </p:sp>
        <p:sp>
          <p:nvSpPr>
            <p:cNvPr id="62" name="AutoShape 22"/>
            <p:cNvSpPr>
              <a:spLocks/>
            </p:cNvSpPr>
            <p:nvPr/>
          </p:nvSpPr>
          <p:spPr bwMode="auto">
            <a:xfrm rot="7082466">
              <a:off x="2095500" y="2628900"/>
              <a:ext cx="76200" cy="1219200"/>
            </a:xfrm>
            <a:prstGeom prst="rightBrace">
              <a:avLst>
                <a:gd name="adj1" fmla="val 133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3" name="Line 23"/>
            <p:cNvSpPr>
              <a:spLocks noChangeShapeType="1"/>
            </p:cNvSpPr>
            <p:nvPr/>
          </p:nvSpPr>
          <p:spPr bwMode="auto">
            <a:xfrm flipH="1">
              <a:off x="2819400" y="3352800"/>
              <a:ext cx="182563" cy="90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4" name="Line 24"/>
            <p:cNvSpPr>
              <a:spLocks noChangeShapeType="1"/>
            </p:cNvSpPr>
            <p:nvPr/>
          </p:nvSpPr>
          <p:spPr bwMode="auto">
            <a:xfrm flipH="1">
              <a:off x="2971800" y="3429000"/>
              <a:ext cx="182563" cy="90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5" name="Text Box 25"/>
            <p:cNvSpPr txBox="1">
              <a:spLocks noChangeArrowheads="1"/>
            </p:cNvSpPr>
            <p:nvPr/>
          </p:nvSpPr>
          <p:spPr bwMode="auto">
            <a:xfrm>
              <a:off x="2362200" y="35814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a:cs typeface="+mn-cs"/>
                </a:rPr>
                <a:t>0.5 s</a:t>
              </a:r>
            </a:p>
          </p:txBody>
        </p:sp>
        <p:sp>
          <p:nvSpPr>
            <p:cNvPr id="66" name="AutoShape 26"/>
            <p:cNvSpPr>
              <a:spLocks/>
            </p:cNvSpPr>
            <p:nvPr/>
          </p:nvSpPr>
          <p:spPr bwMode="auto">
            <a:xfrm rot="7082466">
              <a:off x="2743200" y="3505200"/>
              <a:ext cx="76200" cy="228600"/>
            </a:xfrm>
            <a:prstGeom prst="rightBrace">
              <a:avLst>
                <a:gd name="adj1" fmla="val 2500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 name="Rectangle 27" descr="3350(neg)"/>
            <p:cNvSpPr>
              <a:spLocks noChangeAspect="1" noChangeArrowheads="1"/>
            </p:cNvSpPr>
            <p:nvPr/>
          </p:nvSpPr>
          <p:spPr bwMode="auto">
            <a:xfrm>
              <a:off x="1335088" y="935038"/>
              <a:ext cx="1865312" cy="142716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9525">
              <a:miter lim="800000"/>
              <a:headEnd/>
              <a:tailEnd/>
            </a:ln>
            <a:effectLst/>
            <a:scene3d>
              <a:camera prst="legacyObliqueTopRight">
                <a:rot lat="0" lon="20399999" rev="0"/>
              </a:camera>
              <a:lightRig rig="legacyFlat3" dir="b"/>
            </a:scene3d>
            <a:sp3d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en-US">
                <a:cs typeface="+mn-cs"/>
              </a:endParaRPr>
            </a:p>
          </p:txBody>
        </p:sp>
        <p:sp>
          <p:nvSpPr>
            <p:cNvPr id="68" name="Rectangle 28"/>
            <p:cNvSpPr>
              <a:spLocks noChangeAspect="1" noChangeArrowheads="1"/>
            </p:cNvSpPr>
            <p:nvPr/>
          </p:nvSpPr>
          <p:spPr bwMode="auto">
            <a:xfrm>
              <a:off x="2514600" y="1544638"/>
              <a:ext cx="1865313" cy="1427162"/>
            </a:xfrm>
            <a:prstGeom prst="rect">
              <a:avLst/>
            </a:prstGeom>
            <a:solidFill>
              <a:srgbClr val="000000"/>
            </a:solidFill>
            <a:ln w="9525">
              <a:miter lim="800000"/>
              <a:headEnd/>
              <a:tailEnd/>
            </a:ln>
            <a:effectLst/>
            <a:scene3d>
              <a:camera prst="legacyObliqueTopRight">
                <a:rot lat="0" lon="20399999" rev="0"/>
              </a:camera>
              <a:lightRig rig="legacyFlat3" dir="b"/>
            </a:scene3d>
            <a:sp3d prstMaterial="legacyMatte">
              <a:bevelT w="13500" h="13500" prst="angle"/>
              <a:bevelB w="13500" h="13500" prst="angle"/>
              <a:extrusionClr>
                <a:schemeClr val="tx2"/>
              </a:extrusionClr>
            </a:sp3d>
            <a:extLst/>
          </p:spPr>
          <p:txBody>
            <a:bodyPr wrap="none" anchor="ctr">
              <a:flatTx/>
            </a:bodyPr>
            <a:lstStyle/>
            <a:p>
              <a:pPr>
                <a:defRPr/>
              </a:pPr>
              <a:endParaRPr lang="en-US">
                <a:cs typeface="+mn-cs"/>
              </a:endParaRPr>
            </a:p>
          </p:txBody>
        </p:sp>
        <p:sp>
          <p:nvSpPr>
            <p:cNvPr id="69" name="Rectangle 29" descr="example_male_Surrey_face_tilt"/>
            <p:cNvSpPr>
              <a:spLocks noChangeAspect="1" noChangeArrowheads="1"/>
            </p:cNvSpPr>
            <p:nvPr/>
          </p:nvSpPr>
          <p:spPr bwMode="auto">
            <a:xfrm>
              <a:off x="3087688" y="1905000"/>
              <a:ext cx="1865312" cy="1427163"/>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9525">
              <a:miter lim="800000"/>
              <a:headEnd/>
              <a:tailEnd/>
            </a:ln>
            <a:effectLst/>
            <a:scene3d>
              <a:camera prst="legacyObliqueTopRight">
                <a:rot lat="0" lon="20399999" rev="0"/>
              </a:camera>
              <a:lightRig rig="legacyFlat3" dir="b"/>
            </a:scene3d>
            <a:sp3d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en-US">
                <a:cs typeface="+mn-cs"/>
              </a:endParaRPr>
            </a:p>
          </p:txBody>
        </p:sp>
        <p:sp>
          <p:nvSpPr>
            <p:cNvPr id="70" name="AutoShape 31"/>
            <p:cNvSpPr>
              <a:spLocks/>
            </p:cNvSpPr>
            <p:nvPr/>
          </p:nvSpPr>
          <p:spPr bwMode="auto">
            <a:xfrm rot="7082466">
              <a:off x="5143500" y="4610100"/>
              <a:ext cx="76200" cy="457200"/>
            </a:xfrm>
            <a:prstGeom prst="rightBrace">
              <a:avLst>
                <a:gd name="adj1" fmla="val 5000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1" name="Text Box 32"/>
            <p:cNvSpPr txBox="1">
              <a:spLocks noChangeArrowheads="1"/>
            </p:cNvSpPr>
            <p:nvPr/>
          </p:nvSpPr>
          <p:spPr bwMode="auto">
            <a:xfrm>
              <a:off x="4800600" y="4876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a:cs typeface="+mn-cs"/>
                </a:rPr>
                <a:t>1 s</a:t>
              </a:r>
            </a:p>
          </p:txBody>
        </p:sp>
        <p:sp>
          <p:nvSpPr>
            <p:cNvPr id="72" name="Text Box 33"/>
            <p:cNvSpPr txBox="1">
              <a:spLocks noChangeArrowheads="1"/>
            </p:cNvSpPr>
            <p:nvPr/>
          </p:nvSpPr>
          <p:spPr bwMode="auto">
            <a:xfrm>
              <a:off x="5638800" y="53340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a:cs typeface="+mn-cs"/>
                </a:rPr>
                <a:t>4 s</a:t>
              </a:r>
            </a:p>
          </p:txBody>
        </p:sp>
        <p:sp>
          <p:nvSpPr>
            <p:cNvPr id="73" name="AutoShape 34"/>
            <p:cNvSpPr>
              <a:spLocks/>
            </p:cNvSpPr>
            <p:nvPr/>
          </p:nvSpPr>
          <p:spPr bwMode="auto">
            <a:xfrm rot="7258185">
              <a:off x="5919788" y="4660900"/>
              <a:ext cx="228600" cy="1447800"/>
            </a:xfrm>
            <a:prstGeom prst="rightBrace">
              <a:avLst>
                <a:gd name="adj1" fmla="val 52778"/>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74" name="Picture 73" descr="10.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31202" y="2133600"/>
              <a:ext cx="797183" cy="973635"/>
            </a:xfrm>
            <a:prstGeom prst="rect">
              <a:avLst/>
            </a:prstGeom>
            <a:scene3d>
              <a:camera prst="orthographicFront">
                <a:rot lat="0" lon="0" rev="300000"/>
              </a:camera>
              <a:lightRig rig="threePt" dir="t"/>
            </a:scene3d>
          </p:spPr>
        </p:pic>
        <p:sp>
          <p:nvSpPr>
            <p:cNvPr id="75" name="Rectangle 30"/>
            <p:cNvSpPr>
              <a:spLocks noChangeAspect="1" noChangeArrowheads="1"/>
            </p:cNvSpPr>
            <p:nvPr/>
          </p:nvSpPr>
          <p:spPr bwMode="auto">
            <a:xfrm>
              <a:off x="4495800" y="2535237"/>
              <a:ext cx="1865313" cy="1427163"/>
            </a:xfrm>
            <a:prstGeom prst="rect">
              <a:avLst/>
            </a:prstGeom>
            <a:solidFill>
              <a:srgbClr val="000000"/>
            </a:solidFill>
            <a:ln w="9525">
              <a:miter lim="800000"/>
              <a:headEnd/>
              <a:tailEnd/>
            </a:ln>
            <a:effectLst/>
            <a:scene3d>
              <a:camera prst="legacyObliqueTopRight">
                <a:rot lat="0" lon="20399999" rev="0"/>
              </a:camera>
              <a:lightRig rig="legacyFlat3" dir="b"/>
            </a:scene3d>
            <a:sp3d prstMaterial="legacyMatte">
              <a:bevelT w="13500" h="13500" prst="angle"/>
              <a:bevelB w="13500" h="13500" prst="angle"/>
              <a:extrusionClr>
                <a:schemeClr val="tx2"/>
              </a:extrusionClr>
            </a:sp3d>
            <a:extLst/>
          </p:spPr>
          <p:txBody>
            <a:bodyPr wrap="none" anchor="ctr">
              <a:flatTx/>
            </a:bodyPr>
            <a:lstStyle/>
            <a:p>
              <a:pPr>
                <a:defRPr/>
              </a:pPr>
              <a:endParaRPr lang="en-US">
                <a:cs typeface="+mn-cs"/>
              </a:endParaRPr>
            </a:p>
          </p:txBody>
        </p:sp>
        <p:sp>
          <p:nvSpPr>
            <p:cNvPr id="76" name="Rectangle 75"/>
            <p:cNvSpPr>
              <a:spLocks noChangeAspect="1" noChangeArrowheads="1"/>
            </p:cNvSpPr>
            <p:nvPr/>
          </p:nvSpPr>
          <p:spPr bwMode="auto">
            <a:xfrm>
              <a:off x="5449888" y="3200400"/>
              <a:ext cx="1865312" cy="1427163"/>
            </a:xfrm>
            <a:prstGeom prst="rect">
              <a:avLst/>
            </a:prstGeom>
            <a:blipFill dpi="0" rotWithShape="1">
              <a:blip r:embed="rId3"/>
              <a:srcRect/>
              <a:stretch>
                <a:fillRect/>
              </a:stretch>
            </a:blipFill>
            <a:ln w="9525">
              <a:miter lim="800000"/>
              <a:headEnd/>
              <a:tailEnd/>
            </a:ln>
            <a:effectLst/>
            <a:scene3d>
              <a:camera prst="legacyObliqueTopRight">
                <a:rot lat="0" lon="20399999" rev="0"/>
              </a:camera>
              <a:lightRig rig="legacyFlat3" dir="b"/>
            </a:scene3d>
            <a:sp3d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en-US">
                <a:cs typeface="+mn-cs"/>
              </a:endParaRPr>
            </a:p>
          </p:txBody>
        </p:sp>
        <p:sp>
          <p:nvSpPr>
            <p:cNvPr id="77" name="Rectangle 76" descr="8210(pos)"/>
            <p:cNvSpPr>
              <a:spLocks noChangeAspect="1" noChangeArrowheads="1"/>
            </p:cNvSpPr>
            <p:nvPr/>
          </p:nvSpPr>
          <p:spPr bwMode="auto">
            <a:xfrm>
              <a:off x="6669088" y="4059237"/>
              <a:ext cx="1865312" cy="1427163"/>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w="9525">
              <a:miter lim="800000"/>
              <a:headEnd/>
              <a:tailEnd/>
            </a:ln>
            <a:effectLst/>
            <a:scene3d>
              <a:camera prst="legacyObliqueTopRight">
                <a:rot lat="0" lon="20399999" rev="0"/>
              </a:camera>
              <a:lightRig rig="legacyFlat3" dir="b"/>
            </a:scene3d>
            <a:sp3d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en-US">
                <a:cs typeface="+mn-cs"/>
              </a:endParaRPr>
            </a:p>
          </p:txBody>
        </p:sp>
      </p:grpSp>
      <p:sp>
        <p:nvSpPr>
          <p:cNvPr id="78" name="Title 1"/>
          <p:cNvSpPr txBox="1">
            <a:spLocks/>
          </p:cNvSpPr>
          <p:nvPr/>
        </p:nvSpPr>
        <p:spPr>
          <a:xfrm>
            <a:off x="435864" y="440436"/>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1"/>
                </a:solidFill>
              </a:rPr>
              <a:t>Example: functional MRI</a:t>
            </a:r>
            <a:endParaRPr lang="en-US" b="1" dirty="0">
              <a:solidFill>
                <a:schemeClr val="accent1"/>
              </a:solidFill>
            </a:endParaRPr>
          </a:p>
        </p:txBody>
      </p:sp>
    </p:spTree>
    <p:extLst>
      <p:ext uri="{BB962C8B-B14F-4D97-AF65-F5344CB8AC3E}">
        <p14:creationId xmlns:p14="http://schemas.microsoft.com/office/powerpoint/2010/main" val="2297441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March 31, 2014</a:t>
            </a:r>
            <a:endParaRPr lang="en-US"/>
          </a:p>
        </p:txBody>
      </p:sp>
      <p:sp>
        <p:nvSpPr>
          <p:cNvPr id="4" name="Title 1"/>
          <p:cNvSpPr txBox="1">
            <a:spLocks/>
          </p:cNvSpPr>
          <p:nvPr/>
        </p:nvSpPr>
        <p:spPr>
          <a:xfrm>
            <a:off x="435864" y="440436"/>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1"/>
                </a:solidFill>
              </a:rPr>
              <a:t>Example: EMG, EEG</a:t>
            </a:r>
            <a:endParaRPr lang="en-US" b="1" dirty="0">
              <a:solidFill>
                <a:schemeClr val="accent1"/>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78" y="2133600"/>
            <a:ext cx="419893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925" y="1981200"/>
            <a:ext cx="359727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216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57200" y="1752600"/>
            <a:ext cx="8229600" cy="4953000"/>
          </a:xfrm>
        </p:spPr>
        <p:txBody>
          <a:bodyPr>
            <a:normAutofit/>
          </a:bodyPr>
          <a:lstStyle/>
          <a:p>
            <a:pPr marL="0" indent="0">
              <a:buNone/>
            </a:pPr>
            <a:r>
              <a:rPr lang="en-US" altLang="en-US" sz="2800" b="1" dirty="0" smtClean="0"/>
              <a:t>EEG recording</a:t>
            </a:r>
          </a:p>
          <a:p>
            <a:pPr marL="571500" lvl="1" indent="-171450">
              <a:buFont typeface="Arial" panose="020B0604020202020204" pitchFamily="34" charset="0"/>
              <a:buChar char="•"/>
            </a:pPr>
            <a:r>
              <a:rPr lang="en-US" altLang="en-US" sz="2000" b="1" dirty="0" smtClean="0"/>
              <a:t>EEG activity was recorded using a 128-channel geodesic net of Ag/</a:t>
            </a:r>
            <a:r>
              <a:rPr lang="en-US" altLang="en-US" sz="2000" b="1" dirty="0" err="1" smtClean="0"/>
              <a:t>AgCl</a:t>
            </a:r>
            <a:r>
              <a:rPr lang="en-US" altLang="en-US" sz="2000" b="1" dirty="0" smtClean="0"/>
              <a:t> electrodes encased in saline-dampened sponges (Electrical Geodesics, </a:t>
            </a:r>
            <a:r>
              <a:rPr lang="en-US" altLang="en-US" sz="2000" b="1" dirty="0" err="1" smtClean="0"/>
              <a:t>Inc</a:t>
            </a:r>
            <a:r>
              <a:rPr lang="en-US" altLang="en-US" sz="2000" b="1" dirty="0" smtClean="0"/>
              <a:t> [EGI], Eugene, OR). Electrode impedances were reduced to less than 100 K</a:t>
            </a:r>
            <a:r>
              <a:rPr lang="el-GR" altLang="en-US" sz="2000" b="1" dirty="0" smtClean="0"/>
              <a:t>Ω, </a:t>
            </a:r>
            <a:r>
              <a:rPr lang="en-US" altLang="en-US" sz="2000" b="1" dirty="0" smtClean="0"/>
              <a:t>and analog EEG signals were amplified and sampled at a rate of 500 Hz (band-pass filtered from 0.1-100 Hz) with 16-bit precision using an online vertex (</a:t>
            </a:r>
            <a:r>
              <a:rPr lang="en-US" altLang="en-US" sz="2000" b="1" dirty="0" err="1" smtClean="0"/>
              <a:t>Cz</a:t>
            </a:r>
            <a:r>
              <a:rPr lang="en-US" altLang="en-US" sz="2000" b="1" dirty="0" smtClean="0"/>
              <a:t>) reference. </a:t>
            </a:r>
          </a:p>
          <a:p>
            <a:endParaRPr lang="en-US" altLang="en-US" sz="2000" dirty="0" smtClean="0"/>
          </a:p>
        </p:txBody>
      </p:sp>
      <p:sp>
        <p:nvSpPr>
          <p:cNvPr id="5" name="Title 1"/>
          <p:cNvSpPr>
            <a:spLocks noGrp="1"/>
          </p:cNvSpPr>
          <p:nvPr>
            <p:ph type="title"/>
          </p:nvPr>
        </p:nvSpPr>
        <p:spPr>
          <a:xfrm>
            <a:off x="609600" y="0"/>
            <a:ext cx="8382000" cy="1752600"/>
          </a:xfrm>
        </p:spPr>
        <p:txBody>
          <a:bodyPr>
            <a:normAutofit/>
          </a:bodyPr>
          <a:lstStyle/>
          <a:p>
            <a:pPr>
              <a:defRPr/>
            </a:pPr>
            <a:r>
              <a:rPr lang="en-US" b="1" dirty="0" smtClean="0">
                <a:solidFill>
                  <a:schemeClr val="accent1"/>
                </a:solidFill>
              </a:rPr>
              <a:t>Example: EEG </a:t>
            </a:r>
            <a:br>
              <a:rPr lang="en-US" b="1" dirty="0" smtClean="0">
                <a:solidFill>
                  <a:schemeClr val="accent1"/>
                </a:solidFill>
              </a:rPr>
            </a:br>
            <a:r>
              <a:rPr lang="en-US" b="1" dirty="0" smtClean="0">
                <a:solidFill>
                  <a:schemeClr val="accent1"/>
                </a:solidFill>
              </a:rPr>
              <a:t>Processing &amp; Transformations</a:t>
            </a:r>
          </a:p>
        </p:txBody>
      </p:sp>
    </p:spTree>
    <p:extLst>
      <p:ext uri="{BB962C8B-B14F-4D97-AF65-F5344CB8AC3E}">
        <p14:creationId xmlns:p14="http://schemas.microsoft.com/office/powerpoint/2010/main" val="136740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57200" y="1752600"/>
            <a:ext cx="8229600" cy="4953000"/>
          </a:xfrm>
        </p:spPr>
        <p:txBody>
          <a:bodyPr>
            <a:normAutofit/>
          </a:bodyPr>
          <a:lstStyle/>
          <a:p>
            <a:pPr marL="0" indent="0">
              <a:buNone/>
            </a:pPr>
            <a:r>
              <a:rPr lang="en-US" altLang="en-US" sz="2800" b="1" dirty="0" smtClean="0"/>
              <a:t>EEG data cleaning</a:t>
            </a:r>
          </a:p>
          <a:p>
            <a:r>
              <a:rPr lang="en-US" sz="2000" dirty="0" smtClean="0"/>
              <a:t>After </a:t>
            </a:r>
            <a:r>
              <a:rPr lang="en-US" sz="2000" dirty="0"/>
              <a:t>60 Hz notch filtering and 0.5 Hz high-pass filtering to remove slow frequency </a:t>
            </a:r>
            <a:r>
              <a:rPr lang="en-US" sz="2000" dirty="0" smtClean="0"/>
              <a:t>drift</a:t>
            </a:r>
            <a:r>
              <a:rPr lang="en-US" sz="2000" dirty="0"/>
              <a:t>, bad channels were identified and removed. Bad sections of data were also removed. Using </a:t>
            </a:r>
            <a:r>
              <a:rPr lang="en-US" sz="2000" dirty="0" smtClean="0"/>
              <a:t>EEGLAB6</a:t>
            </a:r>
            <a:r>
              <a:rPr lang="en-US" sz="2000" dirty="0"/>
              <a:t>, the EEG data was then submitted to a PCA/ICA forcing the identification of 20 components. </a:t>
            </a:r>
            <a:r>
              <a:rPr lang="en-US" sz="2000" dirty="0" smtClean="0"/>
              <a:t>Components </a:t>
            </a:r>
            <a:r>
              <a:rPr lang="en-US" sz="2000" dirty="0"/>
              <a:t>containing obvious eye blinks, eye movements, and other artifacts were then removed </a:t>
            </a:r>
            <a:r>
              <a:rPr lang="en-US" sz="2000" dirty="0" smtClean="0"/>
              <a:t>from </a:t>
            </a:r>
            <a:r>
              <a:rPr lang="en-US" sz="2000" dirty="0"/>
              <a:t>the data. Bad channels were then replaced using a spherical spline interpolation. Epochs of 2 </a:t>
            </a:r>
            <a:r>
              <a:rPr lang="en-US" sz="2000" dirty="0" smtClean="0"/>
              <a:t>second </a:t>
            </a:r>
            <a:r>
              <a:rPr lang="en-US" sz="2000" dirty="0"/>
              <a:t>length were then created. The EEGLAB automated artifact identification routine was then run </a:t>
            </a:r>
            <a:r>
              <a:rPr lang="en-US" sz="2000" dirty="0" smtClean="0"/>
              <a:t>on </a:t>
            </a:r>
            <a:r>
              <a:rPr lang="en-US" sz="2000" dirty="0"/>
              <a:t>these </a:t>
            </a:r>
            <a:r>
              <a:rPr lang="en-US" sz="2000" dirty="0" err="1"/>
              <a:t>epoched</a:t>
            </a:r>
            <a:r>
              <a:rPr lang="en-US" sz="2000" dirty="0"/>
              <a:t> data files, identifying epochs containing deviations of ±100 microvolts, which were </a:t>
            </a:r>
            <a:r>
              <a:rPr lang="en-US" sz="2000" dirty="0" smtClean="0"/>
              <a:t>then </a:t>
            </a:r>
            <a:r>
              <a:rPr lang="en-US" sz="2000" dirty="0"/>
              <a:t>subsequently removed. </a:t>
            </a:r>
          </a:p>
          <a:p>
            <a:endParaRPr lang="en-US" altLang="en-US" sz="2000" dirty="0"/>
          </a:p>
          <a:p>
            <a:endParaRPr lang="en-US" altLang="en-US" sz="2000" dirty="0" smtClean="0"/>
          </a:p>
        </p:txBody>
      </p:sp>
      <p:sp>
        <p:nvSpPr>
          <p:cNvPr id="5" name="Title 1"/>
          <p:cNvSpPr>
            <a:spLocks noGrp="1"/>
          </p:cNvSpPr>
          <p:nvPr>
            <p:ph type="title"/>
          </p:nvPr>
        </p:nvSpPr>
        <p:spPr>
          <a:xfrm>
            <a:off x="609600" y="0"/>
            <a:ext cx="8382000" cy="1752600"/>
          </a:xfrm>
        </p:spPr>
        <p:txBody>
          <a:bodyPr>
            <a:normAutofit/>
          </a:bodyPr>
          <a:lstStyle/>
          <a:p>
            <a:pPr>
              <a:defRPr/>
            </a:pPr>
            <a:r>
              <a:rPr lang="en-US" b="1" dirty="0" smtClean="0">
                <a:solidFill>
                  <a:schemeClr val="accent1"/>
                </a:solidFill>
              </a:rPr>
              <a:t>Example: EEG </a:t>
            </a:r>
            <a:br>
              <a:rPr lang="en-US" b="1" dirty="0" smtClean="0">
                <a:solidFill>
                  <a:schemeClr val="accent1"/>
                </a:solidFill>
              </a:rPr>
            </a:br>
            <a:r>
              <a:rPr lang="en-US" b="1" dirty="0" smtClean="0">
                <a:solidFill>
                  <a:schemeClr val="accent1"/>
                </a:solidFill>
              </a:rPr>
              <a:t>Processing &amp; Transformations</a:t>
            </a:r>
          </a:p>
        </p:txBody>
      </p:sp>
    </p:spTree>
    <p:extLst>
      <p:ext uri="{BB962C8B-B14F-4D97-AF65-F5344CB8AC3E}">
        <p14:creationId xmlns:p14="http://schemas.microsoft.com/office/powerpoint/2010/main" val="917302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31, 2014</a:t>
            </a:r>
            <a:endParaRPr lang="en-US"/>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5333" y="2286000"/>
            <a:ext cx="8079877"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609600" y="0"/>
            <a:ext cx="8382000" cy="1752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smtClean="0">
                <a:solidFill>
                  <a:schemeClr val="accent1"/>
                </a:solidFill>
              </a:rPr>
              <a:t>Example: EEG </a:t>
            </a:r>
            <a:br>
              <a:rPr lang="en-US" b="1" dirty="0" smtClean="0">
                <a:solidFill>
                  <a:schemeClr val="accent1"/>
                </a:solidFill>
              </a:rPr>
            </a:br>
            <a:r>
              <a:rPr lang="en-US" b="1" dirty="0" smtClean="0">
                <a:solidFill>
                  <a:schemeClr val="accent1"/>
                </a:solidFill>
              </a:rPr>
              <a:t>Processing &amp; Transformations</a:t>
            </a:r>
          </a:p>
        </p:txBody>
      </p:sp>
      <p:sp>
        <p:nvSpPr>
          <p:cNvPr id="5" name="Rectangle 4">
            <a:hlinkClick r:id="rId4"/>
          </p:cNvPr>
          <p:cNvSpPr/>
          <p:nvPr/>
        </p:nvSpPr>
        <p:spPr>
          <a:xfrm>
            <a:off x="1692256" y="1460212"/>
            <a:ext cx="5806029" cy="584775"/>
          </a:xfrm>
          <a:prstGeom prst="rect">
            <a:avLst/>
          </a:prstGeom>
        </p:spPr>
        <p:txBody>
          <a:bodyPr wrap="square">
            <a:spAutoFit/>
          </a:bodyPr>
          <a:lstStyle/>
          <a:p>
            <a:r>
              <a:rPr lang="en-US" sz="3200" b="1" dirty="0" smtClean="0">
                <a:hlinkClick r:id="rId5"/>
              </a:rPr>
              <a:t>M2 Neuroscience Codebook</a:t>
            </a:r>
            <a:endParaRPr lang="en-US" sz="3200" b="1" dirty="0"/>
          </a:p>
        </p:txBody>
      </p:sp>
    </p:spTree>
    <p:extLst>
      <p:ext uri="{BB962C8B-B14F-4D97-AF65-F5344CB8AC3E}">
        <p14:creationId xmlns:p14="http://schemas.microsoft.com/office/powerpoint/2010/main" val="9228620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31, 2014</a:t>
            </a:r>
            <a:endParaRPr lang="en-US"/>
          </a:p>
        </p:txBody>
      </p:sp>
      <p:sp>
        <p:nvSpPr>
          <p:cNvPr id="3" name="TextBox 2"/>
          <p:cNvSpPr txBox="1"/>
          <p:nvPr/>
        </p:nvSpPr>
        <p:spPr>
          <a:xfrm>
            <a:off x="713839" y="382250"/>
            <a:ext cx="7744361" cy="2123658"/>
          </a:xfrm>
          <a:prstGeom prst="rect">
            <a:avLst/>
          </a:prstGeom>
          <a:noFill/>
        </p:spPr>
        <p:txBody>
          <a:bodyPr wrap="square" rtlCol="0">
            <a:spAutoFit/>
          </a:bodyPr>
          <a:lstStyle/>
          <a:p>
            <a:pPr algn="ctr"/>
            <a:r>
              <a:rPr lang="en-US" sz="4400" b="1" dirty="0" smtClean="0">
                <a:solidFill>
                  <a:schemeClr val="accent1"/>
                </a:solidFill>
              </a:rPr>
              <a:t>How can DDI Document</a:t>
            </a:r>
          </a:p>
          <a:p>
            <a:pPr algn="ctr"/>
            <a:r>
              <a:rPr lang="en-US" sz="4400" b="1" dirty="0" smtClean="0">
                <a:solidFill>
                  <a:schemeClr val="accent1"/>
                </a:solidFill>
              </a:rPr>
              <a:t> non-Questionnaire </a:t>
            </a:r>
          </a:p>
          <a:p>
            <a:pPr algn="ctr"/>
            <a:r>
              <a:rPr lang="en-US" sz="4400" b="1" dirty="0" smtClean="0">
                <a:solidFill>
                  <a:schemeClr val="accent1"/>
                </a:solidFill>
              </a:rPr>
              <a:t>Data Capture?</a:t>
            </a:r>
            <a:endParaRPr lang="en-US" sz="4400" b="1" dirty="0">
              <a:solidFill>
                <a:schemeClr val="accent1"/>
              </a:solidFill>
            </a:endParaRPr>
          </a:p>
        </p:txBody>
      </p:sp>
      <p:sp>
        <p:nvSpPr>
          <p:cNvPr id="4" name="TextBox 3"/>
          <p:cNvSpPr txBox="1"/>
          <p:nvPr/>
        </p:nvSpPr>
        <p:spPr>
          <a:xfrm>
            <a:off x="914400" y="2706231"/>
            <a:ext cx="8191768" cy="2431435"/>
          </a:xfrm>
          <a:prstGeom prst="rect">
            <a:avLst/>
          </a:prstGeom>
          <a:noFill/>
        </p:spPr>
        <p:txBody>
          <a:bodyPr wrap="square" rtlCol="0">
            <a:spAutoFit/>
          </a:bodyPr>
          <a:lstStyle/>
          <a:p>
            <a:r>
              <a:rPr lang="en-US" sz="3600" b="1" dirty="0"/>
              <a:t>Rudimentary </a:t>
            </a:r>
            <a:r>
              <a:rPr lang="en-US" sz="3600" b="1" dirty="0" smtClean="0"/>
              <a:t>Example:</a:t>
            </a:r>
          </a:p>
          <a:p>
            <a:endParaRPr lang="en-US" sz="2800" b="1" dirty="0" smtClean="0">
              <a:hlinkClick r:id="rId3"/>
            </a:endParaRPr>
          </a:p>
          <a:p>
            <a:r>
              <a:rPr lang="en-US" sz="3200" b="1" dirty="0" smtClean="0">
                <a:hlinkClick r:id="rId3"/>
              </a:rPr>
              <a:t>ICPSR </a:t>
            </a:r>
            <a:r>
              <a:rPr lang="en-US" sz="3200" b="1" dirty="0">
                <a:hlinkClick r:id="rId3"/>
              </a:rPr>
              <a:t>Version of M2P1 Codebook - Links</a:t>
            </a:r>
            <a:endParaRPr lang="en-US" sz="3200" b="1" dirty="0"/>
          </a:p>
          <a:p>
            <a:endParaRPr lang="en-US" sz="2800" b="1" dirty="0" smtClean="0"/>
          </a:p>
          <a:p>
            <a:endParaRPr lang="en-US" sz="2800" dirty="0"/>
          </a:p>
        </p:txBody>
      </p:sp>
    </p:spTree>
    <p:extLst>
      <p:ext uri="{BB962C8B-B14F-4D97-AF65-F5344CB8AC3E}">
        <p14:creationId xmlns:p14="http://schemas.microsoft.com/office/powerpoint/2010/main" val="2572722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March 31, 2014</a:t>
            </a:r>
            <a:endParaRPr lang="en-US"/>
          </a:p>
        </p:txBody>
      </p:sp>
    </p:spTree>
    <p:extLst>
      <p:ext uri="{BB962C8B-B14F-4D97-AF65-F5344CB8AC3E}">
        <p14:creationId xmlns:p14="http://schemas.microsoft.com/office/powerpoint/2010/main" val="1083229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81207"/>
            <a:ext cx="8229600" cy="1143000"/>
          </a:xfrm>
        </p:spPr>
        <p:txBody>
          <a:bodyPr>
            <a:noAutofit/>
          </a:bodyPr>
          <a:lstStyle/>
          <a:p>
            <a:r>
              <a:rPr lang="en-US" sz="1600" dirty="0" smtClean="0"/>
              <a:t>http://</a:t>
            </a:r>
            <a:r>
              <a:rPr lang="en-US" sz="1600" dirty="0" smtClean="0">
                <a:hlinkClick r:id="rId3"/>
              </a:rPr>
              <a:t>www.ddialliance.org/resources/publications/working/BestPractices/LongitudinalData/DocumentingAWiderVarietyOfData-Final.pdf</a:t>
            </a:r>
            <a:endParaRPr lang="en-US" sz="1600" dirty="0"/>
          </a:p>
        </p:txBody>
      </p:sp>
      <p:sp>
        <p:nvSpPr>
          <p:cNvPr id="3" name="Date Placeholder 2"/>
          <p:cNvSpPr>
            <a:spLocks noGrp="1"/>
          </p:cNvSpPr>
          <p:nvPr>
            <p:ph type="dt" sz="half" idx="10"/>
          </p:nvPr>
        </p:nvSpPr>
        <p:spPr/>
        <p:txBody>
          <a:bodyPr/>
          <a:lstStyle/>
          <a:p>
            <a:r>
              <a:rPr lang="en-US" smtClean="0"/>
              <a:t>March 31, 2014</a:t>
            </a:r>
            <a:endParaRPr lang="en-US"/>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136525"/>
            <a:ext cx="5121275" cy="580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362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b="1" dirty="0" smtClean="0"/>
              <a:t>DDI 3.x Elements</a:t>
            </a:r>
            <a:endParaRPr lang="en-US" b="1" dirty="0"/>
          </a:p>
        </p:txBody>
      </p:sp>
      <p:sp>
        <p:nvSpPr>
          <p:cNvPr id="3" name="Content Placeholder 2"/>
          <p:cNvSpPr>
            <a:spLocks noGrp="1"/>
          </p:cNvSpPr>
          <p:nvPr>
            <p:ph idx="1"/>
          </p:nvPr>
        </p:nvSpPr>
        <p:spPr/>
        <p:txBody>
          <a:bodyPr>
            <a:noAutofit/>
          </a:bodyPr>
          <a:lstStyle/>
          <a:p>
            <a:pPr marL="0" indent="0">
              <a:buNone/>
            </a:pPr>
            <a:r>
              <a:rPr lang="en-US" sz="1600" dirty="0"/>
              <a:t>In </a:t>
            </a:r>
            <a:r>
              <a:rPr lang="en-US" sz="1600" b="1" i="1" dirty="0"/>
              <a:t>Instrument</a:t>
            </a:r>
            <a:r>
              <a:rPr lang="en-US" sz="1600" dirty="0"/>
              <a:t>, it is possible to provide information about the name of the instrument, a description of it, a type designation (which can come from a controlled vocabulary), information about any software tool that constitutes the instrument, and a reference to an external location (a URL at which the instrument resides, if applicable). </a:t>
            </a:r>
          </a:p>
          <a:p>
            <a:pPr marL="0" indent="0">
              <a:buNone/>
            </a:pPr>
            <a:endParaRPr lang="en-US" sz="1600" dirty="0" smtClean="0"/>
          </a:p>
          <a:p>
            <a:pPr marL="0" indent="0">
              <a:buNone/>
            </a:pPr>
            <a:r>
              <a:rPr lang="en-US" sz="1600" dirty="0" smtClean="0"/>
              <a:t>In the </a:t>
            </a:r>
            <a:r>
              <a:rPr lang="en-US" sz="1600" b="1" i="1" dirty="0" smtClean="0"/>
              <a:t>CollectionEvent</a:t>
            </a:r>
            <a:r>
              <a:rPr lang="en-US" sz="1600" dirty="0" smtClean="0"/>
              <a:t> element, one can refer to the organization performing the data collection, describe its source, the date of the event, its frequency if repeated, the mode of the data collection, and the collection situation. </a:t>
            </a:r>
          </a:p>
          <a:p>
            <a:pPr marL="0" indent="0">
              <a:buNone/>
            </a:pPr>
            <a:endParaRPr lang="en-US" sz="1600" dirty="0" smtClean="0"/>
          </a:p>
          <a:p>
            <a:pPr marL="0" indent="0">
              <a:buNone/>
            </a:pPr>
            <a:r>
              <a:rPr lang="en-US" sz="1600" b="1" i="1" dirty="0" smtClean="0"/>
              <a:t>ProcessingEvent</a:t>
            </a:r>
            <a:r>
              <a:rPr lang="en-US" sz="1600" dirty="0" smtClean="0"/>
              <a:t> permits the inclusion of a Coding, which contains a </a:t>
            </a:r>
            <a:r>
              <a:rPr lang="en-US" sz="1600" dirty="0" err="1" smtClean="0"/>
              <a:t>GenerationInstruction</a:t>
            </a:r>
            <a:r>
              <a:rPr lang="en-US" sz="1600" dirty="0" smtClean="0"/>
              <a:t> element. This allows one to specify many useful pieces of information. One can reference external information about the processing (e.g., the document quoted from MIDUS 2), provide a textual description of the processing as part of the DDI file, include specific commands used in the data collection, and include a description of the aggregation or scoring rules. </a:t>
            </a:r>
          </a:p>
          <a:p>
            <a:pPr marL="0" indent="0">
              <a:buNone/>
            </a:pPr>
            <a:endParaRPr lang="en-US" sz="1600" dirty="0"/>
          </a:p>
          <a:p>
            <a:pPr marL="0" indent="0">
              <a:buNone/>
            </a:pPr>
            <a:r>
              <a:rPr lang="en-US" sz="1600" dirty="0" smtClean="0"/>
              <a:t>The </a:t>
            </a:r>
            <a:r>
              <a:rPr lang="en-US" sz="1600" b="1" i="1" dirty="0" err="1" smtClean="0"/>
              <a:t>collMode</a:t>
            </a:r>
            <a:r>
              <a:rPr lang="en-US" sz="1600" dirty="0" smtClean="0"/>
              <a:t> (within </a:t>
            </a:r>
            <a:r>
              <a:rPr lang="en-US" sz="1600" dirty="0" err="1" smtClean="0"/>
              <a:t>dataColl</a:t>
            </a:r>
            <a:r>
              <a:rPr lang="en-US" sz="1600" dirty="0" smtClean="0"/>
              <a:t>) describes </a:t>
            </a:r>
            <a:r>
              <a:rPr lang="en-US" sz="1600" dirty="0"/>
              <a:t>the method used to collect the data; instrumentation characteristics</a:t>
            </a:r>
            <a:r>
              <a:rPr lang="en-US" sz="1600" dirty="0" smtClean="0"/>
              <a:t>.</a:t>
            </a:r>
            <a:endParaRPr lang="en-US" sz="1600" dirty="0"/>
          </a:p>
        </p:txBody>
      </p:sp>
      <p:sp>
        <p:nvSpPr>
          <p:cNvPr id="4" name="Date Placeholder 3"/>
          <p:cNvSpPr>
            <a:spLocks noGrp="1"/>
          </p:cNvSpPr>
          <p:nvPr>
            <p:ph type="dt" sz="half" idx="10"/>
          </p:nvPr>
        </p:nvSpPr>
        <p:spPr/>
        <p:txBody>
          <a:bodyPr/>
          <a:lstStyle/>
          <a:p>
            <a:r>
              <a:rPr lang="en-US" smtClean="0"/>
              <a:t>March 31, 2014</a:t>
            </a:r>
            <a:endParaRPr lang="en-US"/>
          </a:p>
        </p:txBody>
      </p:sp>
    </p:spTree>
    <p:extLst>
      <p:ext uri="{BB962C8B-B14F-4D97-AF65-F5344CB8AC3E}">
        <p14:creationId xmlns:p14="http://schemas.microsoft.com/office/powerpoint/2010/main" val="42430263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ln>
            <a:noFill/>
          </a:ln>
        </p:spPr>
        <p:txBody>
          <a:bodyPr/>
          <a:lstStyle/>
          <a:p>
            <a:r>
              <a:rPr lang="en-US" b="1" dirty="0" smtClean="0">
                <a:solidFill>
                  <a:schemeClr val="accent1"/>
                </a:solidFill>
              </a:rPr>
              <a:t>DDI Markup: Biomarkers</a:t>
            </a:r>
            <a:endParaRPr lang="en-US" b="1" dirty="0">
              <a:solidFill>
                <a:schemeClr val="accent1"/>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1473200"/>
            <a:ext cx="7683500" cy="492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r>
              <a:rPr lang="en-US" smtClean="0"/>
              <a:t>March 31, 2014</a:t>
            </a:r>
            <a:endParaRPr lang="en-US"/>
          </a:p>
        </p:txBody>
      </p:sp>
    </p:spTree>
    <p:extLst>
      <p:ext uri="{BB962C8B-B14F-4D97-AF65-F5344CB8AC3E}">
        <p14:creationId xmlns:p14="http://schemas.microsoft.com/office/powerpoint/2010/main" val="4296770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March 31, 2014</a:t>
            </a:r>
            <a:endParaRPr lang="en-US"/>
          </a:p>
        </p:txBody>
      </p:sp>
      <p:sp>
        <p:nvSpPr>
          <p:cNvPr id="6" name="Title 1"/>
          <p:cNvSpPr txBox="1">
            <a:spLocks noGrp="1"/>
          </p:cNvSpPr>
          <p:nvPr>
            <p:ph type="title"/>
          </p:nvPr>
        </p:nvSpPr>
        <p:spPr>
          <a:xfrm>
            <a:off x="457200" y="-762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1"/>
                </a:solidFill>
              </a:rPr>
              <a:t>DDI Markup: Derived Scales</a:t>
            </a:r>
            <a:endParaRPr lang="en-US" b="1" dirty="0">
              <a:solidFill>
                <a:schemeClr val="accent1"/>
              </a:solidFill>
            </a:endParaRP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400" y="962025"/>
            <a:ext cx="6324600" cy="563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960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DDI - The </a:t>
            </a:r>
            <a:r>
              <a:rPr lang="en-US" b="1" dirty="0" smtClean="0"/>
              <a:t>Future</a:t>
            </a:r>
            <a:endParaRPr lang="en-US" b="1"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March 31, 2014</a:t>
            </a:r>
            <a:endParaRPr lang="en-US"/>
          </a:p>
        </p:txBody>
      </p:sp>
    </p:spTree>
    <p:extLst>
      <p:ext uri="{BB962C8B-B14F-4D97-AF65-F5344CB8AC3E}">
        <p14:creationId xmlns:p14="http://schemas.microsoft.com/office/powerpoint/2010/main" val="23890542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7237"/>
            <a:ext cx="8229600" cy="3078163"/>
          </a:xfrm>
        </p:spPr>
        <p:txBody>
          <a:bodyPr>
            <a:normAutofit lnSpcReduction="10000"/>
          </a:bodyPr>
          <a:lstStyle/>
          <a:p>
            <a:pPr marL="0" indent="0">
              <a:buNone/>
            </a:pPr>
            <a:r>
              <a:rPr lang="en-US" dirty="0"/>
              <a:t>Clinical Data Interchange Standards Consortium</a:t>
            </a:r>
          </a:p>
          <a:p>
            <a:pPr marL="0" indent="0">
              <a:buNone/>
            </a:pPr>
            <a:r>
              <a:rPr lang="en-US" dirty="0" smtClean="0">
                <a:hlinkClick r:id="rId3"/>
              </a:rPr>
              <a:t>www.cdisc.org/standards-and-implementations</a:t>
            </a:r>
            <a:endParaRPr lang="en-US" dirty="0" smtClean="0"/>
          </a:p>
          <a:p>
            <a:pPr marL="0" indent="0">
              <a:buNone/>
            </a:pPr>
            <a:r>
              <a:rPr lang="en-US" dirty="0" smtClean="0"/>
              <a:t>Ontology for Biomedical Investigations</a:t>
            </a:r>
          </a:p>
          <a:p>
            <a:pPr marL="0" indent="0">
              <a:buNone/>
            </a:pPr>
            <a:r>
              <a:rPr lang="en-US" dirty="0" smtClean="0">
                <a:hlinkClick r:id="rId4"/>
              </a:rPr>
              <a:t>bioportal.bioontology.org/ontologies/OBI</a:t>
            </a:r>
            <a:endParaRPr lang="en-US" dirty="0" smtClean="0"/>
          </a:p>
        </p:txBody>
      </p:sp>
      <p:sp>
        <p:nvSpPr>
          <p:cNvPr id="2" name="Date Placeholder 1"/>
          <p:cNvSpPr>
            <a:spLocks noGrp="1"/>
          </p:cNvSpPr>
          <p:nvPr>
            <p:ph type="dt" sz="half" idx="10"/>
          </p:nvPr>
        </p:nvSpPr>
        <p:spPr/>
        <p:txBody>
          <a:bodyPr/>
          <a:lstStyle/>
          <a:p>
            <a:r>
              <a:rPr lang="en-US" smtClean="0"/>
              <a:t>March 31, 2014</a:t>
            </a:r>
            <a:endParaRPr lang="en-US"/>
          </a:p>
        </p:txBody>
      </p:sp>
      <p:sp>
        <p:nvSpPr>
          <p:cNvPr id="5" name="Title 1"/>
          <p:cNvSpPr>
            <a:spLocks noGrp="1"/>
          </p:cNvSpPr>
          <p:nvPr>
            <p:ph type="title"/>
          </p:nvPr>
        </p:nvSpPr>
        <p:spPr>
          <a:xfrm>
            <a:off x="457200" y="274638"/>
            <a:ext cx="8229600" cy="1143000"/>
          </a:xfrm>
          <a:ln>
            <a:noFill/>
          </a:ln>
        </p:spPr>
        <p:txBody>
          <a:bodyPr>
            <a:normAutofit fontScale="90000"/>
          </a:bodyPr>
          <a:lstStyle/>
          <a:p>
            <a:r>
              <a:rPr lang="en-US" b="1" dirty="0" smtClean="0"/>
              <a:t>DDI - The Future:</a:t>
            </a:r>
            <a:br>
              <a:rPr lang="en-US" b="1" dirty="0" smtClean="0"/>
            </a:br>
            <a:r>
              <a:rPr lang="en-US" b="1" dirty="0" smtClean="0"/>
              <a:t>Other Standards</a:t>
            </a:r>
            <a:endParaRPr lang="en-US" b="1" dirty="0"/>
          </a:p>
        </p:txBody>
      </p:sp>
    </p:spTree>
    <p:extLst>
      <p:ext uri="{BB962C8B-B14F-4D97-AF65-F5344CB8AC3E}">
        <p14:creationId xmlns:p14="http://schemas.microsoft.com/office/powerpoint/2010/main" val="34392567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March 31, 2014</a:t>
            </a:r>
            <a:endParaRPr lang="en-US"/>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1600" y="1245884"/>
            <a:ext cx="6777038" cy="5288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457200" y="76200"/>
            <a:ext cx="8229600" cy="1143000"/>
          </a:xfrm>
          <a:prstGeom prst="rect">
            <a:avLst/>
          </a:prstGeom>
          <a:ln>
            <a:no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2">
                    <a:lumMod val="60000"/>
                    <a:lumOff val="40000"/>
                  </a:schemeClr>
                </a:solidFill>
                <a:latin typeface="+mj-lt"/>
                <a:ea typeface="+mj-ea"/>
                <a:cs typeface="+mj-cs"/>
              </a:defRPr>
            </a:lvl1pPr>
          </a:lstStyle>
          <a:p>
            <a:r>
              <a:rPr lang="en-US" b="1" dirty="0"/>
              <a:t>DDI - The Future: </a:t>
            </a:r>
            <a:r>
              <a:rPr lang="en-US" b="1" dirty="0" err="1" smtClean="0">
                <a:solidFill>
                  <a:schemeClr val="accent1"/>
                </a:solidFill>
              </a:rPr>
              <a:t>SimpleInstrument</a:t>
            </a:r>
            <a:endParaRPr lang="en-US" b="1" dirty="0">
              <a:solidFill>
                <a:schemeClr val="accent1"/>
              </a:solidFill>
            </a:endParaRPr>
          </a:p>
        </p:txBody>
      </p:sp>
    </p:spTree>
    <p:extLst>
      <p:ext uri="{BB962C8B-B14F-4D97-AF65-F5344CB8AC3E}">
        <p14:creationId xmlns:p14="http://schemas.microsoft.com/office/powerpoint/2010/main" val="34823440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2133600" y="5786735"/>
            <a:ext cx="4201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t>http://www.midus.wisc.edu/</a:t>
            </a:r>
          </a:p>
        </p:txBody>
      </p:sp>
      <p:sp>
        <p:nvSpPr>
          <p:cNvPr id="6" name="Title 1"/>
          <p:cNvSpPr>
            <a:spLocks noGrp="1"/>
          </p:cNvSpPr>
          <p:nvPr>
            <p:ph type="title"/>
          </p:nvPr>
        </p:nvSpPr>
        <p:spPr>
          <a:xfrm>
            <a:off x="457200" y="274638"/>
            <a:ext cx="8229600" cy="1143000"/>
          </a:xfrm>
        </p:spPr>
        <p:txBody>
          <a:bodyPr/>
          <a:lstStyle/>
          <a:p>
            <a:r>
              <a:rPr lang="en-US" b="1" dirty="0"/>
              <a:t>DDI - The </a:t>
            </a:r>
            <a:r>
              <a:rPr lang="en-US" b="1" dirty="0" smtClean="0"/>
              <a:t>Future</a:t>
            </a:r>
            <a:endParaRPr lang="en-US" b="1"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57300"/>
            <a:ext cx="9144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1795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66749" y="2362200"/>
            <a:ext cx="3764117" cy="1981200"/>
            <a:chOff x="0" y="838200"/>
            <a:chExt cx="9144000" cy="4343400"/>
          </a:xfrm>
        </p:grpSpPr>
        <p:sp>
          <p:nvSpPr>
            <p:cNvPr id="4" name="Rectangle 3"/>
            <p:cNvSpPr/>
            <p:nvPr/>
          </p:nvSpPr>
          <p:spPr>
            <a:xfrm>
              <a:off x="0" y="838200"/>
              <a:ext cx="91440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FinalLogo_k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1066800"/>
              <a:ext cx="8801902"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1"/>
          <p:cNvSpPr>
            <a:spLocks noGrp="1"/>
          </p:cNvSpPr>
          <p:nvPr>
            <p:ph type="title"/>
          </p:nvPr>
        </p:nvSpPr>
        <p:spPr>
          <a:xfrm>
            <a:off x="457200" y="274638"/>
            <a:ext cx="8229600" cy="1143000"/>
          </a:xfrm>
        </p:spPr>
        <p:txBody>
          <a:bodyPr/>
          <a:lstStyle/>
          <a:p>
            <a:r>
              <a:rPr lang="en-US" b="1" dirty="0" smtClean="0"/>
              <a:t>Questions?</a:t>
            </a:r>
            <a:endParaRPr lang="en-US" b="1" dirty="0"/>
          </a:p>
        </p:txBody>
      </p:sp>
      <p:pic>
        <p:nvPicPr>
          <p:cNvPr id="1026" name="Picture 2" descr="Data Life Cycle Diagra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1790699"/>
            <a:ext cx="4343400" cy="3583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4645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March 31, 2014</a:t>
            </a:r>
            <a:endParaRPr lang="en-US"/>
          </a:p>
        </p:txBody>
      </p:sp>
    </p:spTree>
    <p:extLst>
      <p:ext uri="{BB962C8B-B14F-4D97-AF65-F5344CB8AC3E}">
        <p14:creationId xmlns:p14="http://schemas.microsoft.com/office/powerpoint/2010/main" val="3334458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en-US" b="1" dirty="0"/>
          </a:p>
        </p:txBody>
      </p:sp>
      <p:sp>
        <p:nvSpPr>
          <p:cNvPr id="3" name="Content Placeholder 2"/>
          <p:cNvSpPr>
            <a:spLocks noGrp="1"/>
          </p:cNvSpPr>
          <p:nvPr>
            <p:ph idx="1"/>
          </p:nvPr>
        </p:nvSpPr>
        <p:spPr/>
        <p:txBody>
          <a:bodyPr/>
          <a:lstStyle/>
          <a:p>
            <a:r>
              <a:rPr lang="en-US" b="1" dirty="0" smtClean="0"/>
              <a:t>Barry</a:t>
            </a:r>
          </a:p>
          <a:p>
            <a:pPr lvl="1"/>
            <a:r>
              <a:rPr lang="en-US" b="1" dirty="0" smtClean="0"/>
              <a:t>Use of DDI in MIDUS</a:t>
            </a:r>
          </a:p>
          <a:p>
            <a:pPr lvl="2"/>
            <a:r>
              <a:rPr lang="en-US" b="1" dirty="0" smtClean="0"/>
              <a:t>Accommodating non-survey measures</a:t>
            </a:r>
          </a:p>
          <a:p>
            <a:r>
              <a:rPr lang="en-US" b="1" dirty="0" smtClean="0"/>
              <a:t>David</a:t>
            </a:r>
          </a:p>
          <a:p>
            <a:pPr lvl="1"/>
            <a:r>
              <a:rPr lang="en-US" b="1" dirty="0" smtClean="0"/>
              <a:t>?</a:t>
            </a:r>
          </a:p>
          <a:p>
            <a:r>
              <a:rPr lang="en-US" b="1" dirty="0" smtClean="0"/>
              <a:t>Discussion Points</a:t>
            </a:r>
            <a:endParaRPr lang="en-US" b="1" dirty="0"/>
          </a:p>
          <a:p>
            <a:endParaRPr lang="en-US" b="1" dirty="0"/>
          </a:p>
        </p:txBody>
      </p:sp>
      <p:sp>
        <p:nvSpPr>
          <p:cNvPr id="4" name="Date Placeholder 3"/>
          <p:cNvSpPr>
            <a:spLocks noGrp="1"/>
          </p:cNvSpPr>
          <p:nvPr>
            <p:ph type="dt" sz="half" idx="10"/>
          </p:nvPr>
        </p:nvSpPr>
        <p:spPr/>
        <p:txBody>
          <a:bodyPr/>
          <a:lstStyle/>
          <a:p>
            <a:r>
              <a:rPr lang="en-US" smtClean="0"/>
              <a:t>March 31, 2014</a:t>
            </a:r>
            <a:endParaRPr lang="en-US"/>
          </a:p>
        </p:txBody>
      </p:sp>
    </p:spTree>
    <p:extLst>
      <p:ext uri="{BB962C8B-B14F-4D97-AF65-F5344CB8AC3E}">
        <p14:creationId xmlns:p14="http://schemas.microsoft.com/office/powerpoint/2010/main" val="7701240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84926"/>
            <a:ext cx="7886700" cy="994172"/>
          </a:xfrm>
        </p:spPr>
        <p:txBody>
          <a:bodyPr/>
          <a:lstStyle/>
          <a:p>
            <a:pPr algn="ctr"/>
            <a:r>
              <a:rPr lang="en-US" b="1" dirty="0" smtClean="0"/>
              <a:t>Monday March 31</a:t>
            </a:r>
            <a:r>
              <a:rPr lang="en-US" b="1" baseline="30000" dirty="0" smtClean="0"/>
              <a:t>st</a:t>
            </a:r>
            <a:r>
              <a:rPr lang="en-US" b="1" dirty="0" smtClean="0"/>
              <a:t> 2014</a:t>
            </a:r>
            <a:endParaRPr lang="en-US" b="1" dirty="0"/>
          </a:p>
        </p:txBody>
      </p:sp>
    </p:spTree>
    <p:extLst>
      <p:ext uri="{BB962C8B-B14F-4D97-AF65-F5344CB8AC3E}">
        <p14:creationId xmlns:p14="http://schemas.microsoft.com/office/powerpoint/2010/main" val="2466910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360" y="1740653"/>
            <a:ext cx="7737086" cy="2731577"/>
          </a:xfrm>
          <a:prstGeom prst="rect">
            <a:avLst/>
          </a:prstGeom>
        </p:spPr>
      </p:pic>
      <p:sp>
        <p:nvSpPr>
          <p:cNvPr id="2" name="TextBox 1"/>
          <p:cNvSpPr txBox="1"/>
          <p:nvPr/>
        </p:nvSpPr>
        <p:spPr>
          <a:xfrm>
            <a:off x="3546562" y="5194119"/>
            <a:ext cx="3709851" cy="507831"/>
          </a:xfrm>
          <a:prstGeom prst="rect">
            <a:avLst/>
          </a:prstGeom>
          <a:noFill/>
        </p:spPr>
        <p:txBody>
          <a:bodyPr wrap="square" rtlCol="0">
            <a:spAutoFit/>
          </a:bodyPr>
          <a:lstStyle/>
          <a:p>
            <a:r>
              <a:rPr lang="en-US" sz="2700" b="1" dirty="0">
                <a:solidFill>
                  <a:prstClr val="black"/>
                </a:solidFill>
              </a:rPr>
              <a:t>R21 TW009665 </a:t>
            </a:r>
            <a:endParaRPr lang="en-US" sz="1350" dirty="0">
              <a:solidFill>
                <a:prstClr val="black"/>
              </a:solidFill>
            </a:endParaRPr>
          </a:p>
        </p:txBody>
      </p:sp>
    </p:spTree>
    <p:extLst>
      <p:ext uri="{BB962C8B-B14F-4D97-AF65-F5344CB8AC3E}">
        <p14:creationId xmlns:p14="http://schemas.microsoft.com/office/powerpoint/2010/main" val="461431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3050" y="2057401"/>
            <a:ext cx="5943600" cy="1500188"/>
          </a:xfrm>
        </p:spPr>
        <p:txBody>
          <a:bodyPr>
            <a:normAutofit fontScale="90000"/>
          </a:bodyPr>
          <a:lstStyle/>
          <a:p>
            <a:r>
              <a:rPr lang="en-US" b="1" dirty="0"/>
              <a:t>Epidemiology and the Development of Alzheimer’s Disease (EDAD</a:t>
            </a:r>
            <a:r>
              <a:rPr lang="en-US" b="1" dirty="0" smtClean="0"/>
              <a:t>)</a:t>
            </a:r>
            <a:endParaRPr lang="en-US" b="1" dirty="0"/>
          </a:p>
        </p:txBody>
      </p:sp>
      <p:sp>
        <p:nvSpPr>
          <p:cNvPr id="3" name="Subtitle 2"/>
          <p:cNvSpPr>
            <a:spLocks noGrp="1"/>
          </p:cNvSpPr>
          <p:nvPr>
            <p:ph type="subTitle" idx="1"/>
          </p:nvPr>
        </p:nvSpPr>
        <p:spPr/>
        <p:txBody>
          <a:bodyPr/>
          <a:lstStyle/>
          <a:p>
            <a:r>
              <a:rPr lang="en-US" dirty="0" smtClean="0"/>
              <a:t>A Collaboration of the University of Kansas with </a:t>
            </a:r>
          </a:p>
          <a:p>
            <a:r>
              <a:rPr lang="en-US" dirty="0" smtClean="0"/>
              <a:t>the University of Costa Rica</a:t>
            </a:r>
          </a:p>
          <a:p>
            <a:r>
              <a:rPr lang="en-US" b="1" dirty="0" smtClean="0"/>
              <a:t>R21 TW009665</a:t>
            </a:r>
            <a:endParaRPr lang="en-US" b="1" dirty="0"/>
          </a:p>
        </p:txBody>
      </p:sp>
    </p:spTree>
    <p:extLst>
      <p:ext uri="{BB962C8B-B14F-4D97-AF65-F5344CB8AC3E}">
        <p14:creationId xmlns:p14="http://schemas.microsoft.com/office/powerpoint/2010/main" val="2563801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in Latin America</a:t>
            </a:r>
            <a:endParaRPr lang="en-US" dirty="0"/>
          </a:p>
        </p:txBody>
      </p:sp>
      <p:sp>
        <p:nvSpPr>
          <p:cNvPr id="3" name="Content Placeholder 2"/>
          <p:cNvSpPr>
            <a:spLocks noGrp="1"/>
          </p:cNvSpPr>
          <p:nvPr>
            <p:ph idx="1"/>
          </p:nvPr>
        </p:nvSpPr>
        <p:spPr/>
        <p:txBody>
          <a:bodyPr>
            <a:normAutofit/>
          </a:bodyPr>
          <a:lstStyle/>
          <a:p>
            <a:r>
              <a:rPr lang="en-US" dirty="0"/>
              <a:t>Low and middle income nations will experience an unprecedented growth of the elderly population and subsequent increase in age-related neurological disorders </a:t>
            </a:r>
            <a:endParaRPr lang="en-US" dirty="0" smtClean="0"/>
          </a:p>
          <a:p>
            <a:pPr lvl="1"/>
            <a:r>
              <a:rPr lang="en-US" dirty="0" smtClean="0"/>
              <a:t>increased incidence (earlier detection/diagnosis becomes more available) </a:t>
            </a:r>
          </a:p>
          <a:p>
            <a:pPr lvl="1"/>
            <a:r>
              <a:rPr lang="en-US" dirty="0" smtClean="0"/>
              <a:t>introduction of effective life extending technologies that yield increased </a:t>
            </a:r>
            <a:r>
              <a:rPr lang="en-US" dirty="0"/>
              <a:t>duration of survival with disease.</a:t>
            </a:r>
            <a:endParaRPr lang="en-US" dirty="0" smtClean="0"/>
          </a:p>
          <a:p>
            <a:r>
              <a:rPr lang="en-US" dirty="0"/>
              <a:t>Worldwide prevalence and incidence of Alzheimer’s disease will increase as life expectancy increases across the globe</a:t>
            </a:r>
          </a:p>
        </p:txBody>
      </p:sp>
    </p:spTree>
    <p:extLst>
      <p:ext uri="{BB962C8B-B14F-4D97-AF65-F5344CB8AC3E}">
        <p14:creationId xmlns:p14="http://schemas.microsoft.com/office/powerpoint/2010/main" val="2620801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Costa Rica? </a:t>
            </a:r>
            <a:endParaRPr lang="en-US" dirty="0"/>
          </a:p>
        </p:txBody>
      </p:sp>
      <p:sp>
        <p:nvSpPr>
          <p:cNvPr id="3" name="Content Placeholder 2"/>
          <p:cNvSpPr>
            <a:spLocks noGrp="1"/>
          </p:cNvSpPr>
          <p:nvPr>
            <p:ph idx="1"/>
          </p:nvPr>
        </p:nvSpPr>
        <p:spPr/>
        <p:txBody>
          <a:bodyPr>
            <a:normAutofit/>
          </a:bodyPr>
          <a:lstStyle/>
          <a:p>
            <a:r>
              <a:rPr lang="en-US" dirty="0" smtClean="0"/>
              <a:t>Nicoya Peninsula = Blue Zone (more older adults living 90+) </a:t>
            </a:r>
          </a:p>
          <a:p>
            <a:r>
              <a:rPr lang="en-US" dirty="0" smtClean="0"/>
              <a:t>Equivalent Life Expectancy (CR=35</a:t>
            </a:r>
            <a:r>
              <a:rPr lang="en-US" baseline="30000" dirty="0" smtClean="0"/>
              <a:t>th</a:t>
            </a:r>
            <a:r>
              <a:rPr lang="en-US" dirty="0"/>
              <a:t> </a:t>
            </a:r>
            <a:r>
              <a:rPr lang="en-US" dirty="0" smtClean="0"/>
              <a:t>vs. US=33</a:t>
            </a:r>
            <a:r>
              <a:rPr lang="en-US" baseline="30000" dirty="0" smtClean="0"/>
              <a:t>rd</a:t>
            </a:r>
            <a:r>
              <a:rPr lang="en-US" dirty="0" smtClean="0"/>
              <a:t>). </a:t>
            </a:r>
          </a:p>
          <a:p>
            <a:r>
              <a:rPr lang="en-US" u="sng" dirty="0" smtClean="0"/>
              <a:t>Hispanic Paradox</a:t>
            </a:r>
            <a:r>
              <a:rPr lang="en-US" dirty="0" smtClean="0"/>
              <a:t>:  Rural older adult Costa Ricans live longer than we would expect given what we know (predict) about mortality</a:t>
            </a:r>
          </a:p>
          <a:p>
            <a:r>
              <a:rPr lang="en-US" dirty="0" smtClean="0"/>
              <a:t>Popular culture of participation</a:t>
            </a:r>
          </a:p>
          <a:p>
            <a:r>
              <a:rPr lang="en-US" dirty="0" smtClean="0"/>
              <a:t>Strong university connections for advanced training</a:t>
            </a:r>
          </a:p>
          <a:p>
            <a:endParaRPr lang="en-US" dirty="0" smtClean="0"/>
          </a:p>
          <a:p>
            <a:endParaRPr lang="en-US" dirty="0"/>
          </a:p>
        </p:txBody>
      </p:sp>
    </p:spTree>
    <p:extLst>
      <p:ext uri="{BB962C8B-B14F-4D97-AF65-F5344CB8AC3E}">
        <p14:creationId xmlns:p14="http://schemas.microsoft.com/office/powerpoint/2010/main" val="1204682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University of Costa Rica (</a:t>
            </a:r>
            <a:r>
              <a:rPr lang="en-US" b="1" dirty="0" smtClean="0"/>
              <a:t>UCR</a:t>
            </a:r>
            <a:r>
              <a:rPr lang="en-US" dirty="0" smtClean="0"/>
              <a:t>) </a:t>
            </a:r>
            <a:br>
              <a:rPr lang="en-US" dirty="0" smtClean="0"/>
            </a:br>
            <a:r>
              <a:rPr lang="en-US" dirty="0" smtClean="0"/>
              <a:t>&amp; University of Kansas (</a:t>
            </a:r>
            <a:r>
              <a:rPr lang="en-US" b="1" dirty="0" smtClean="0"/>
              <a:t>KU</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Century </a:t>
            </a:r>
            <a:r>
              <a:rPr lang="en-US" dirty="0"/>
              <a:t>long tradition of international academic exchange </a:t>
            </a:r>
            <a:endParaRPr lang="en-US" dirty="0" smtClean="0"/>
          </a:p>
          <a:p>
            <a:r>
              <a:rPr lang="en-US" dirty="0" smtClean="0"/>
              <a:t>Share </a:t>
            </a:r>
            <a:r>
              <a:rPr lang="en-US" dirty="0"/>
              <a:t>over 30 academic training programs </a:t>
            </a:r>
            <a:endParaRPr lang="en-US" dirty="0" smtClean="0"/>
          </a:p>
          <a:p>
            <a:r>
              <a:rPr lang="en-US" dirty="0"/>
              <a:t>T</a:t>
            </a:r>
            <a:r>
              <a:rPr lang="en-US" dirty="0" smtClean="0"/>
              <a:t>rained </a:t>
            </a:r>
            <a:r>
              <a:rPr lang="en-US" dirty="0"/>
              <a:t>over 1000 exchange students. </a:t>
            </a:r>
            <a:endParaRPr lang="en-US" dirty="0" smtClean="0"/>
          </a:p>
          <a:p>
            <a:r>
              <a:rPr lang="en-US" dirty="0" smtClean="0"/>
              <a:t>By June 2011 centralized IT services at KU will support most of the UCR library and administrative services. </a:t>
            </a:r>
          </a:p>
          <a:p>
            <a:r>
              <a:rPr lang="en-US" dirty="0" smtClean="0"/>
              <a:t>Both identified </a:t>
            </a:r>
            <a:r>
              <a:rPr lang="en-US" dirty="0"/>
              <a:t>health sciences as the next shared initiative and the KU-UCR endowment fund </a:t>
            </a:r>
            <a:r>
              <a:rPr lang="en-US" dirty="0" smtClean="0"/>
              <a:t>awarded $25,000 </a:t>
            </a:r>
            <a:r>
              <a:rPr lang="en-US" dirty="0"/>
              <a:t>development </a:t>
            </a:r>
            <a:r>
              <a:rPr lang="en-US" dirty="0" smtClean="0"/>
              <a:t>grants </a:t>
            </a:r>
          </a:p>
          <a:p>
            <a:r>
              <a:rPr lang="en-US" dirty="0" smtClean="0"/>
              <a:t>Identify </a:t>
            </a:r>
            <a:r>
              <a:rPr lang="en-US" dirty="0"/>
              <a:t>faculty and resources at UCR to extend the </a:t>
            </a:r>
            <a:r>
              <a:rPr lang="en-US" dirty="0" smtClean="0"/>
              <a:t>KU AMP’s </a:t>
            </a:r>
            <a:r>
              <a:rPr lang="en-US" dirty="0"/>
              <a:t>research success to include Costa Rican clinical samples collected by UCR affiliates. </a:t>
            </a:r>
          </a:p>
        </p:txBody>
      </p:sp>
    </p:spTree>
    <p:extLst>
      <p:ext uri="{BB962C8B-B14F-4D97-AF65-F5344CB8AC3E}">
        <p14:creationId xmlns:p14="http://schemas.microsoft.com/office/powerpoint/2010/main" val="1752766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UCR-CRELES </a:t>
            </a:r>
            <a:endParaRPr lang="en-US" dirty="0"/>
          </a:p>
        </p:txBody>
      </p:sp>
      <p:sp>
        <p:nvSpPr>
          <p:cNvPr id="3" name="Content Placeholder 2"/>
          <p:cNvSpPr>
            <a:spLocks noGrp="1"/>
          </p:cNvSpPr>
          <p:nvPr>
            <p:ph idx="1"/>
          </p:nvPr>
        </p:nvSpPr>
        <p:spPr>
          <a:xfrm>
            <a:off x="1371600" y="1828800"/>
            <a:ext cx="6286500" cy="3943350"/>
          </a:xfrm>
        </p:spPr>
        <p:txBody>
          <a:bodyPr/>
          <a:lstStyle/>
          <a:p>
            <a:r>
              <a:rPr lang="en-US" dirty="0"/>
              <a:t>Preliminary inquiries into this paradox </a:t>
            </a:r>
            <a:r>
              <a:rPr lang="en-US" dirty="0" smtClean="0"/>
              <a:t>suggest </a:t>
            </a:r>
            <a:r>
              <a:rPr lang="en-US" dirty="0"/>
              <a:t>that the environmental protective factors are diet and </a:t>
            </a:r>
            <a:r>
              <a:rPr lang="en-US" dirty="0" smtClean="0"/>
              <a:t>exercise.</a:t>
            </a:r>
          </a:p>
          <a:p>
            <a:r>
              <a:rPr lang="en-US" dirty="0" smtClean="0"/>
              <a:t>BUT far </a:t>
            </a:r>
            <a:r>
              <a:rPr lang="en-US" dirty="0"/>
              <a:t>more research needs to be conducted to draw any definitive conclusions about why rural Costa Rican elders enjoy unusually protective environmental factors that support vital aging.</a:t>
            </a:r>
          </a:p>
        </p:txBody>
      </p:sp>
    </p:spTree>
    <p:extLst>
      <p:ext uri="{BB962C8B-B14F-4D97-AF65-F5344CB8AC3E}">
        <p14:creationId xmlns:p14="http://schemas.microsoft.com/office/powerpoint/2010/main" val="3507453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2" y="1014412"/>
            <a:ext cx="8301038" cy="2386013"/>
          </a:xfrm>
        </p:spPr>
        <p:txBody>
          <a:bodyPr>
            <a:normAutofit/>
          </a:bodyPr>
          <a:lstStyle/>
          <a:p>
            <a:r>
              <a:rPr lang="en-US" sz="4050" b="1" dirty="0"/>
              <a:t>KU Alzheimer Disease Center</a:t>
            </a:r>
            <a:r>
              <a:rPr lang="en-US" sz="2100" b="1" dirty="0"/>
              <a:t> </a:t>
            </a:r>
            <a:r>
              <a:rPr lang="en-US" sz="1500" dirty="0"/>
              <a:t>(P30 AG035982)</a:t>
            </a:r>
            <a:r>
              <a:rPr lang="en-US" dirty="0"/>
              <a:t> </a:t>
            </a:r>
            <a:r>
              <a:rPr lang="en-US" dirty="0" smtClean="0"/>
              <a:t/>
            </a:r>
            <a:br>
              <a:rPr lang="en-US" dirty="0" smtClean="0"/>
            </a:br>
            <a:r>
              <a:rPr lang="en-US" sz="1350" dirty="0"/>
              <a:t/>
            </a:r>
            <a:br>
              <a:rPr lang="en-US" sz="1350" dirty="0"/>
            </a:br>
            <a:r>
              <a:rPr lang="en-US" i="1" dirty="0" smtClean="0"/>
              <a:t>Leader in the US for the study of exercise </a:t>
            </a:r>
            <a:r>
              <a:rPr lang="en-US" i="1" dirty="0"/>
              <a:t>and metabolism on brain </a:t>
            </a:r>
            <a:r>
              <a:rPr lang="en-US" i="1" dirty="0" smtClean="0"/>
              <a:t>health and lifestyles that prevent Alzheimer’s disease</a:t>
            </a:r>
            <a:endParaRPr lang="en-US" i="1" dirty="0"/>
          </a:p>
        </p:txBody>
      </p:sp>
      <p:sp>
        <p:nvSpPr>
          <p:cNvPr id="3" name="Content Placeholder 2"/>
          <p:cNvSpPr>
            <a:spLocks noGrp="1"/>
          </p:cNvSpPr>
          <p:nvPr>
            <p:ph idx="1"/>
          </p:nvPr>
        </p:nvSpPr>
        <p:spPr>
          <a:xfrm>
            <a:off x="822211" y="3295997"/>
            <a:ext cx="9086850" cy="3263504"/>
          </a:xfrm>
        </p:spPr>
        <p:txBody>
          <a:bodyPr>
            <a:normAutofit/>
          </a:bodyPr>
          <a:lstStyle/>
          <a:p>
            <a:r>
              <a:rPr lang="en-US" sz="1800" dirty="0">
                <a:solidFill>
                  <a:schemeClr val="tx1">
                    <a:lumMod val="85000"/>
                    <a:lumOff val="15000"/>
                  </a:schemeClr>
                </a:solidFill>
              </a:rPr>
              <a:t>Trial for Exercise, Aging &amp; Memory (TEAM; </a:t>
            </a:r>
            <a:r>
              <a:rPr lang="en-US" sz="1800" dirty="0">
                <a:solidFill>
                  <a:schemeClr val="tx1">
                    <a:lumMod val="85000"/>
                    <a:lumOff val="15000"/>
                  </a:schemeClr>
                </a:solidFill>
                <a:latin typeface="Calibri" panose="020F0502020204030204" pitchFamily="34" charset="0"/>
                <a:ea typeface="Times New Roman" panose="02020603050405020304" pitchFamily="18" charset="0"/>
              </a:rPr>
              <a:t>R01 AG034614</a:t>
            </a:r>
            <a:r>
              <a:rPr lang="en-US" sz="1800" dirty="0">
                <a:solidFill>
                  <a:schemeClr val="tx1">
                    <a:lumMod val="85000"/>
                    <a:lumOff val="15000"/>
                  </a:schemeClr>
                </a:solidFill>
              </a:rPr>
              <a:t>)</a:t>
            </a:r>
          </a:p>
          <a:p>
            <a:r>
              <a:rPr lang="en-US" sz="1800" dirty="0">
                <a:solidFill>
                  <a:schemeClr val="tx1">
                    <a:lumMod val="85000"/>
                    <a:lumOff val="15000"/>
                  </a:schemeClr>
                </a:solidFill>
              </a:rPr>
              <a:t>Alzheimer Disease Exercise Program Trial (ADEPT; </a:t>
            </a:r>
            <a:r>
              <a:rPr lang="en-US" sz="1800" dirty="0">
                <a:solidFill>
                  <a:schemeClr val="tx1">
                    <a:lumMod val="85000"/>
                    <a:lumOff val="15000"/>
                  </a:schemeClr>
                </a:solidFill>
                <a:latin typeface="Calibri" panose="020F0502020204030204" pitchFamily="34" charset="0"/>
                <a:ea typeface="Times New Roman" panose="02020603050405020304" pitchFamily="18" charset="0"/>
                <a:cs typeface="Times New Roman" panose="02020603050405020304" pitchFamily="18" charset="0"/>
              </a:rPr>
              <a:t>R01 AG033673</a:t>
            </a:r>
            <a:r>
              <a:rPr lang="en-US" sz="1800" dirty="0">
                <a:solidFill>
                  <a:schemeClr val="tx1">
                    <a:lumMod val="85000"/>
                    <a:lumOff val="15000"/>
                  </a:schemeClr>
                </a:solidFill>
              </a:rPr>
              <a:t>)</a:t>
            </a:r>
          </a:p>
          <a:p>
            <a:r>
              <a:rPr lang="en-US" sz="1800" dirty="0">
                <a:solidFill>
                  <a:schemeClr val="tx1">
                    <a:lumMod val="85000"/>
                    <a:lumOff val="15000"/>
                  </a:schemeClr>
                </a:solidFill>
              </a:rPr>
              <a:t>KU Alzheimer Prevention Program (APP)</a:t>
            </a:r>
          </a:p>
          <a:p>
            <a:pPr lvl="1"/>
            <a:r>
              <a:rPr lang="en-US" sz="1500" dirty="0">
                <a:solidFill>
                  <a:schemeClr val="tx1">
                    <a:lumMod val="85000"/>
                    <a:lumOff val="15000"/>
                  </a:schemeClr>
                </a:solidFill>
              </a:rPr>
              <a:t>Alzheimer Prevention through Exercise Program (APEX;</a:t>
            </a:r>
            <a:r>
              <a:rPr lang="en-US" sz="1500" dirty="0">
                <a:solidFill>
                  <a:schemeClr val="tx1">
                    <a:lumMod val="85000"/>
                    <a:lumOff val="15000"/>
                  </a:schemeClr>
                </a:solidFill>
                <a:latin typeface="Calibri" panose="020F0502020204030204" pitchFamily="34" charset="0"/>
                <a:ea typeface="Times New Roman" panose="02020603050405020304" pitchFamily="18" charset="0"/>
                <a:cs typeface="Times New Roman" panose="02020603050405020304" pitchFamily="18" charset="0"/>
              </a:rPr>
              <a:t> R01 AG043962</a:t>
            </a:r>
            <a:r>
              <a:rPr lang="en-US" sz="1500" dirty="0">
                <a:solidFill>
                  <a:schemeClr val="tx1">
                    <a:lumMod val="85000"/>
                    <a:lumOff val="15000"/>
                  </a:schemeClr>
                </a:solidFill>
              </a:rPr>
              <a:t>)</a:t>
            </a:r>
          </a:p>
          <a:p>
            <a:pPr lvl="1"/>
            <a:r>
              <a:rPr lang="en-US" sz="1500" dirty="0">
                <a:solidFill>
                  <a:schemeClr val="tx1">
                    <a:lumMod val="85000"/>
                    <a:lumOff val="15000"/>
                  </a:schemeClr>
                </a:solidFill>
                <a:latin typeface="Calibri" panose="020F0502020204030204" pitchFamily="34" charset="0"/>
                <a:ea typeface="Times New Roman" panose="02020603050405020304" pitchFamily="18" charset="0"/>
              </a:rPr>
              <a:t>Anti-Amyloid in Asymptomatic Amyloidosis (A4 )</a:t>
            </a:r>
          </a:p>
          <a:p>
            <a:pPr lvl="1"/>
            <a:r>
              <a:rPr lang="en-US" sz="1500" dirty="0">
                <a:solidFill>
                  <a:schemeClr val="tx1">
                    <a:lumMod val="85000"/>
                    <a:lumOff val="15000"/>
                  </a:schemeClr>
                </a:solidFill>
                <a:latin typeface="Calibri" panose="020F0502020204030204" pitchFamily="34" charset="0"/>
                <a:ea typeface="Times New Roman" panose="02020603050405020304" pitchFamily="18" charset="0"/>
              </a:rPr>
              <a:t>Aspirin in Reducing Events in the Elderly (ASPREE)</a:t>
            </a:r>
          </a:p>
          <a:p>
            <a:pPr lvl="1"/>
            <a:r>
              <a:rPr lang="en-US" sz="1500" dirty="0">
                <a:solidFill>
                  <a:schemeClr val="tx1">
                    <a:lumMod val="85000"/>
                    <a:lumOff val="15000"/>
                  </a:schemeClr>
                </a:solidFill>
                <a:latin typeface="Calibri" panose="020F0502020204030204" pitchFamily="34" charset="0"/>
                <a:ea typeface="Times New Roman" panose="02020603050405020304" pitchFamily="18" charset="0"/>
              </a:rPr>
              <a:t>Trial Of Resistance Training for Increased AD Susceptibility (TORTIAS; KL2 TR000119)</a:t>
            </a:r>
            <a:endParaRPr lang="en-US" sz="1500" dirty="0">
              <a:solidFill>
                <a:schemeClr val="tx1">
                  <a:lumMod val="85000"/>
                  <a:lumOff val="15000"/>
                </a:schemeClr>
              </a:solidFill>
              <a:latin typeface="Times New Roman" panose="02020603050405020304" pitchFamily="18" charset="0"/>
              <a:ea typeface="Calibri" panose="020F0502020204030204" pitchFamily="34" charset="0"/>
            </a:endParaRPr>
          </a:p>
          <a:p>
            <a:r>
              <a:rPr lang="en-US" sz="1800" dirty="0">
                <a:solidFill>
                  <a:schemeClr val="tx1">
                    <a:lumMod val="85000"/>
                    <a:lumOff val="15000"/>
                  </a:schemeClr>
                </a:solidFill>
              </a:rPr>
              <a:t>Clinical Translational Science Award (FRONTIERS CTSA; UL1 TR000001)</a:t>
            </a:r>
          </a:p>
        </p:txBody>
      </p:sp>
    </p:spTree>
    <p:extLst>
      <p:ext uri="{BB962C8B-B14F-4D97-AF65-F5344CB8AC3E}">
        <p14:creationId xmlns:p14="http://schemas.microsoft.com/office/powerpoint/2010/main" val="3421340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38226"/>
            <a:ext cx="8808244" cy="994172"/>
          </a:xfrm>
        </p:spPr>
        <p:txBody>
          <a:bodyPr>
            <a:normAutofit fontScale="90000"/>
          </a:bodyPr>
          <a:lstStyle/>
          <a:p>
            <a:pPr algn="ctr"/>
            <a:r>
              <a:rPr lang="en-US" dirty="0"/>
              <a:t>Cornerstones of </a:t>
            </a:r>
            <a:r>
              <a:rPr lang="en-US" dirty="0" smtClean="0"/>
              <a:t>prevention </a:t>
            </a:r>
            <a:r>
              <a:rPr lang="en-US" dirty="0"/>
              <a:t>in </a:t>
            </a:r>
            <a:r>
              <a:rPr lang="en-US" dirty="0" smtClean="0"/>
              <a:t>AD </a:t>
            </a:r>
            <a:br>
              <a:rPr lang="en-US" dirty="0" smtClean="0"/>
            </a:br>
            <a:r>
              <a:rPr lang="en-US" dirty="0" smtClean="0"/>
              <a:t>and related chronic diseases</a:t>
            </a:r>
            <a:endParaRPr lang="en-US" dirty="0"/>
          </a:p>
        </p:txBody>
      </p:sp>
      <p:sp>
        <p:nvSpPr>
          <p:cNvPr id="3" name="Content Placeholder 2"/>
          <p:cNvSpPr>
            <a:spLocks noGrp="1"/>
          </p:cNvSpPr>
          <p:nvPr>
            <p:ph idx="1"/>
          </p:nvPr>
        </p:nvSpPr>
        <p:spPr>
          <a:xfrm>
            <a:off x="628650" y="2226469"/>
            <a:ext cx="7886700" cy="3524250"/>
          </a:xfrm>
        </p:spPr>
        <p:txBody>
          <a:bodyPr>
            <a:normAutofit/>
          </a:bodyPr>
          <a:lstStyle/>
          <a:p>
            <a:pPr marL="0" indent="0">
              <a:buNone/>
            </a:pPr>
            <a:r>
              <a:rPr lang="en-US" dirty="0" smtClean="0"/>
              <a:t>•“</a:t>
            </a:r>
            <a:r>
              <a:rPr lang="en-US" dirty="0"/>
              <a:t>Heart Healthy” lifestyle</a:t>
            </a:r>
          </a:p>
          <a:p>
            <a:pPr marL="342900" lvl="1" indent="0">
              <a:buNone/>
            </a:pPr>
            <a:r>
              <a:rPr lang="en-US" dirty="0"/>
              <a:t>–Physical activity</a:t>
            </a:r>
          </a:p>
          <a:p>
            <a:pPr marL="342900" lvl="1" indent="0">
              <a:buNone/>
            </a:pPr>
            <a:r>
              <a:rPr lang="en-US" dirty="0"/>
              <a:t>–Nutrition</a:t>
            </a:r>
          </a:p>
          <a:p>
            <a:pPr marL="0" indent="0">
              <a:buNone/>
            </a:pPr>
            <a:r>
              <a:rPr lang="en-US" dirty="0" smtClean="0"/>
              <a:t>• Preventative </a:t>
            </a:r>
            <a:r>
              <a:rPr lang="en-US" dirty="0"/>
              <a:t>medicine</a:t>
            </a:r>
          </a:p>
          <a:p>
            <a:pPr marL="342900" lvl="1" indent="0">
              <a:buNone/>
            </a:pPr>
            <a:r>
              <a:rPr lang="en-US" dirty="0"/>
              <a:t>–Avoidance of preventable brain injury and disease</a:t>
            </a:r>
          </a:p>
          <a:p>
            <a:pPr marL="342900" lvl="1" indent="0">
              <a:buNone/>
            </a:pPr>
            <a:r>
              <a:rPr lang="en-US" dirty="0"/>
              <a:t>–Management of heart disease, diabetes, depression, thyroid disease, etc.</a:t>
            </a:r>
          </a:p>
          <a:p>
            <a:r>
              <a:rPr lang="en-US" dirty="0" smtClean="0"/>
              <a:t>Cognitive </a:t>
            </a:r>
            <a:r>
              <a:rPr lang="en-US" dirty="0"/>
              <a:t>stimulation</a:t>
            </a:r>
          </a:p>
          <a:p>
            <a:pPr marL="342900" lvl="1" indent="0">
              <a:buNone/>
            </a:pPr>
            <a:r>
              <a:rPr lang="en-US" dirty="0"/>
              <a:t>–Meaningful social engagement of our elders</a:t>
            </a:r>
          </a:p>
          <a:p>
            <a:pPr marL="342900" lvl="1" indent="0">
              <a:buNone/>
            </a:pPr>
            <a:r>
              <a:rPr lang="en-US" dirty="0"/>
              <a:t>–Education builds greater cognitive reserve</a:t>
            </a:r>
          </a:p>
          <a:p>
            <a:endParaRPr lang="en-US" dirty="0"/>
          </a:p>
        </p:txBody>
      </p:sp>
    </p:spTree>
    <p:extLst>
      <p:ext uri="{BB962C8B-B14F-4D97-AF65-F5344CB8AC3E}">
        <p14:creationId xmlns:p14="http://schemas.microsoft.com/office/powerpoint/2010/main" val="958119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research </a:t>
            </a:r>
            <a:r>
              <a:rPr lang="en-US" dirty="0"/>
              <a:t>directions </a:t>
            </a:r>
            <a:r>
              <a:rPr lang="en-US" dirty="0" smtClean="0"/>
              <a:t>should include:</a:t>
            </a:r>
            <a:endParaRPr lang="en-US" dirty="0"/>
          </a:p>
        </p:txBody>
      </p:sp>
      <p:sp>
        <p:nvSpPr>
          <p:cNvPr id="3" name="Content Placeholder 2"/>
          <p:cNvSpPr>
            <a:spLocks noGrp="1"/>
          </p:cNvSpPr>
          <p:nvPr>
            <p:ph idx="1"/>
          </p:nvPr>
        </p:nvSpPr>
        <p:spPr/>
        <p:txBody>
          <a:bodyPr/>
          <a:lstStyle/>
          <a:p>
            <a:r>
              <a:rPr lang="en-US" dirty="0" smtClean="0"/>
              <a:t>More </a:t>
            </a:r>
            <a:r>
              <a:rPr lang="en-US" dirty="0"/>
              <a:t>sensitive diagnosis</a:t>
            </a:r>
          </a:p>
          <a:p>
            <a:r>
              <a:rPr lang="en-US" dirty="0" smtClean="0"/>
              <a:t>Prospective </a:t>
            </a:r>
            <a:r>
              <a:rPr lang="en-US" dirty="0"/>
              <a:t>study designs with hypotheses informed </a:t>
            </a:r>
            <a:r>
              <a:rPr lang="en-US" dirty="0" smtClean="0"/>
              <a:t>by epidemiological </a:t>
            </a:r>
            <a:r>
              <a:rPr lang="en-US" dirty="0"/>
              <a:t>findings</a:t>
            </a:r>
          </a:p>
          <a:p>
            <a:r>
              <a:rPr lang="en-US" dirty="0" smtClean="0"/>
              <a:t>Focus </a:t>
            </a:r>
            <a:r>
              <a:rPr lang="en-US" dirty="0"/>
              <a:t>on public health</a:t>
            </a:r>
          </a:p>
          <a:p>
            <a:r>
              <a:rPr lang="en-US" dirty="0" smtClean="0"/>
              <a:t>Developing new prevention technologies (behavioral, medical, digital)</a:t>
            </a:r>
            <a:endParaRPr lang="en-US" dirty="0"/>
          </a:p>
        </p:txBody>
      </p:sp>
    </p:spTree>
    <p:extLst>
      <p:ext uri="{BB962C8B-B14F-4D97-AF65-F5344CB8AC3E}">
        <p14:creationId xmlns:p14="http://schemas.microsoft.com/office/powerpoint/2010/main" val="774539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2133600" y="5786735"/>
            <a:ext cx="4201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t>http://www.midus.wisc.edu/</a:t>
            </a:r>
          </a:p>
        </p:txBody>
      </p:sp>
      <p:sp>
        <p:nvSpPr>
          <p:cNvPr id="6" name="Title 1"/>
          <p:cNvSpPr>
            <a:spLocks noGrp="1"/>
          </p:cNvSpPr>
          <p:nvPr>
            <p:ph type="title"/>
          </p:nvPr>
        </p:nvSpPr>
        <p:spPr>
          <a:xfrm>
            <a:off x="457200" y="274638"/>
            <a:ext cx="8229600" cy="1143000"/>
          </a:xfrm>
        </p:spPr>
        <p:txBody>
          <a:bodyPr/>
          <a:lstStyle/>
          <a:p>
            <a:r>
              <a:rPr lang="en-US" b="1" dirty="0" smtClean="0"/>
              <a:t>Background</a:t>
            </a:r>
            <a:endParaRPr lang="en-US"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57300"/>
            <a:ext cx="9144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4682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EDAD’s Scientific Aim</a:t>
            </a:r>
            <a:endParaRPr lang="en-US" dirty="0"/>
          </a:p>
        </p:txBody>
      </p:sp>
      <p:sp>
        <p:nvSpPr>
          <p:cNvPr id="3" name="Content Placeholder 2"/>
          <p:cNvSpPr>
            <a:spLocks noGrp="1"/>
          </p:cNvSpPr>
          <p:nvPr>
            <p:ph idx="1"/>
          </p:nvPr>
        </p:nvSpPr>
        <p:spPr>
          <a:xfrm>
            <a:off x="1463040" y="2286000"/>
            <a:ext cx="6530340" cy="3028950"/>
          </a:xfrm>
        </p:spPr>
        <p:txBody>
          <a:bodyPr>
            <a:normAutofit/>
          </a:bodyPr>
          <a:lstStyle/>
          <a:p>
            <a:pPr marL="0" indent="0">
              <a:buNone/>
            </a:pPr>
            <a:r>
              <a:rPr lang="en-US" dirty="0" smtClean="0"/>
              <a:t>Examine a mortality advantage</a:t>
            </a:r>
            <a:r>
              <a:rPr lang="en-US" baseline="30000" dirty="0" smtClean="0"/>
              <a:t> </a:t>
            </a:r>
            <a:r>
              <a:rPr lang="en-US" dirty="0" smtClean="0"/>
              <a:t>found in Costa Rican epidemiological data that indicates lifestyle and environmental factors protect lower and low-middle class rural population sectors against age-related neurocognitive and physical decline. </a:t>
            </a:r>
          </a:p>
        </p:txBody>
      </p:sp>
    </p:spTree>
    <p:extLst>
      <p:ext uri="{BB962C8B-B14F-4D97-AF65-F5344CB8AC3E}">
        <p14:creationId xmlns:p14="http://schemas.microsoft.com/office/powerpoint/2010/main" val="303224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3" name="Content Placeholder 2"/>
          <p:cNvSpPr>
            <a:spLocks noGrp="1"/>
          </p:cNvSpPr>
          <p:nvPr>
            <p:ph idx="1"/>
          </p:nvPr>
        </p:nvSpPr>
        <p:spPr>
          <a:xfrm>
            <a:off x="1485900" y="2057400"/>
            <a:ext cx="6343650" cy="3771900"/>
          </a:xfrm>
        </p:spPr>
        <p:txBody>
          <a:bodyPr>
            <a:normAutofit/>
          </a:bodyPr>
          <a:lstStyle/>
          <a:p>
            <a:pPr marL="0" indent="0">
              <a:buNone/>
            </a:pPr>
            <a:r>
              <a:rPr lang="en-US" i="1" dirty="0" smtClean="0"/>
              <a:t>Lifestyle factors endemic to specific Costa Rican rural regions afford greater cardiovascular health which is the protective factor in healthy brain aging; between-group contrasts of urban versus rural CR elders will reveal significant moderating environmental factors of healthy versus unhealthy aging and that these environmental factors interact with measures of cardiovascular health.</a:t>
            </a:r>
            <a:r>
              <a:rPr lang="en-US" dirty="0" smtClean="0"/>
              <a:t> </a:t>
            </a:r>
          </a:p>
          <a:p>
            <a:endParaRPr lang="en-US" dirty="0"/>
          </a:p>
        </p:txBody>
      </p:sp>
    </p:spTree>
    <p:extLst>
      <p:ext uri="{BB962C8B-B14F-4D97-AF65-F5344CB8AC3E}">
        <p14:creationId xmlns:p14="http://schemas.microsoft.com/office/powerpoint/2010/main" val="1539216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Prospective memory and aging pilot study</a:t>
            </a:r>
            <a:endParaRPr lang="en-US" dirty="0"/>
          </a:p>
        </p:txBody>
      </p:sp>
      <p:sp>
        <p:nvSpPr>
          <p:cNvPr id="3" name="Content Placeholder 2"/>
          <p:cNvSpPr>
            <a:spLocks noGrp="1"/>
          </p:cNvSpPr>
          <p:nvPr>
            <p:ph idx="1"/>
          </p:nvPr>
        </p:nvSpPr>
        <p:spPr>
          <a:xfrm>
            <a:off x="1371600" y="2057400"/>
            <a:ext cx="6629400" cy="3714750"/>
          </a:xfrm>
        </p:spPr>
        <p:txBody>
          <a:bodyPr>
            <a:normAutofit lnSpcReduction="10000"/>
          </a:bodyPr>
          <a:lstStyle/>
          <a:p>
            <a:r>
              <a:rPr lang="en-US" b="1" dirty="0" smtClean="0"/>
              <a:t>Step 1:</a:t>
            </a:r>
            <a:r>
              <a:rPr lang="en-US" dirty="0" smtClean="0"/>
              <a:t> Implement existing KU AMP protocols for neurocognitive, geriatric, and functional data in urban and rural based clinics. </a:t>
            </a:r>
          </a:p>
          <a:p>
            <a:r>
              <a:rPr lang="en-US" b="1" dirty="0" smtClean="0"/>
              <a:t>Step 2:</a:t>
            </a:r>
            <a:r>
              <a:rPr lang="en-US" dirty="0" smtClean="0"/>
              <a:t> Recruit and assess 150 rural (blue zone) and 150 urban CR elders in the longitudinal epidemiological program (CRELES). </a:t>
            </a:r>
          </a:p>
          <a:p>
            <a:r>
              <a:rPr lang="en-US" b="1" dirty="0" smtClean="0"/>
              <a:t>Step 3:</a:t>
            </a:r>
            <a:r>
              <a:rPr lang="en-US" dirty="0" smtClean="0"/>
              <a:t> Test group differences and develop risk stratification algorithm using multivariate logistic regression. </a:t>
            </a:r>
          </a:p>
          <a:p>
            <a:r>
              <a:rPr lang="en-US" b="1" dirty="0" smtClean="0"/>
              <a:t>Step 4:</a:t>
            </a:r>
            <a:r>
              <a:rPr lang="en-US" dirty="0" smtClean="0"/>
              <a:t> Conduct multicultural comparison studies of clinical indices to determine sensitivity and specificity of common AD diagnostics and treatment indicators</a:t>
            </a:r>
          </a:p>
          <a:p>
            <a:endParaRPr lang="en-US" dirty="0"/>
          </a:p>
        </p:txBody>
      </p:sp>
    </p:spTree>
    <p:extLst>
      <p:ext uri="{BB962C8B-B14F-4D97-AF65-F5344CB8AC3E}">
        <p14:creationId xmlns:p14="http://schemas.microsoft.com/office/powerpoint/2010/main" val="2497350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3" name="Content Placeholder 2"/>
          <p:cNvSpPr>
            <a:spLocks noGrp="1"/>
          </p:cNvSpPr>
          <p:nvPr>
            <p:ph idx="1"/>
          </p:nvPr>
        </p:nvSpPr>
        <p:spPr/>
        <p:txBody>
          <a:bodyPr/>
          <a:lstStyle/>
          <a:p>
            <a:r>
              <a:rPr lang="en-US" dirty="0"/>
              <a:t>To that end we have created a buddy system of training where specific KU expertise is paired with a “mirror” at UCR.  </a:t>
            </a:r>
            <a:endParaRPr lang="en-US" dirty="0" smtClean="0"/>
          </a:p>
          <a:p>
            <a:r>
              <a:rPr lang="en-US" dirty="0" smtClean="0"/>
              <a:t>Pairs of responsible </a:t>
            </a:r>
            <a:r>
              <a:rPr lang="en-US" dirty="0"/>
              <a:t>agents </a:t>
            </a:r>
            <a:r>
              <a:rPr lang="en-US" dirty="0" smtClean="0"/>
              <a:t>implement </a:t>
            </a:r>
            <a:r>
              <a:rPr lang="en-US" dirty="0"/>
              <a:t>a specific clinical research role in Costa Rica </a:t>
            </a:r>
            <a:r>
              <a:rPr lang="en-US" dirty="0" smtClean="0"/>
              <a:t>to achieve set milestones</a:t>
            </a:r>
            <a:r>
              <a:rPr lang="en-US" dirty="0"/>
              <a:t>. </a:t>
            </a:r>
          </a:p>
        </p:txBody>
      </p:sp>
    </p:spTree>
    <p:extLst>
      <p:ext uri="{BB962C8B-B14F-4D97-AF65-F5344CB8AC3E}">
        <p14:creationId xmlns:p14="http://schemas.microsoft.com/office/powerpoint/2010/main" val="1839461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EDAD’s Aim to Build Infrastructure</a:t>
            </a:r>
            <a:endParaRPr lang="en-US" dirty="0"/>
          </a:p>
        </p:txBody>
      </p:sp>
      <p:sp>
        <p:nvSpPr>
          <p:cNvPr id="3" name="Content Placeholder 2"/>
          <p:cNvSpPr>
            <a:spLocks noGrp="1"/>
          </p:cNvSpPr>
          <p:nvPr>
            <p:ph idx="1"/>
          </p:nvPr>
        </p:nvSpPr>
        <p:spPr>
          <a:xfrm>
            <a:off x="1428750" y="1828800"/>
            <a:ext cx="6457950" cy="4057650"/>
          </a:xfrm>
        </p:spPr>
        <p:txBody>
          <a:bodyPr>
            <a:normAutofit lnSpcReduction="10000"/>
          </a:bodyPr>
          <a:lstStyle/>
          <a:p>
            <a:pPr marL="0" indent="0">
              <a:buNone/>
            </a:pPr>
            <a:r>
              <a:rPr lang="en-US" dirty="0" smtClean="0"/>
              <a:t>Extend </a:t>
            </a:r>
            <a:r>
              <a:rPr lang="en-US" dirty="0"/>
              <a:t>the clinical research infrastructure of KU AMP to the </a:t>
            </a:r>
            <a:r>
              <a:rPr lang="en-US" dirty="0" smtClean="0"/>
              <a:t>University of Costa Rica and </a:t>
            </a:r>
            <a:r>
              <a:rPr lang="en-US" dirty="0"/>
              <a:t>build </a:t>
            </a:r>
            <a:r>
              <a:rPr lang="en-US" dirty="0" smtClean="0"/>
              <a:t>its clinical </a:t>
            </a:r>
            <a:r>
              <a:rPr lang="en-US" dirty="0"/>
              <a:t>research expertise for neurological diseases. </a:t>
            </a:r>
          </a:p>
          <a:p>
            <a:pPr lvl="1"/>
            <a:r>
              <a:rPr lang="en-US" b="1" dirty="0"/>
              <a:t>Step 1:</a:t>
            </a:r>
            <a:r>
              <a:rPr lang="en-US" dirty="0"/>
              <a:t> Extend preexisting KU-UCR information technologies to underdeveloped Costa Rican clinical research centers; the IIP and CCP. KU will host data capture, management, and storage systems on the shared KU-UCR network system. </a:t>
            </a:r>
          </a:p>
          <a:p>
            <a:pPr lvl="1"/>
            <a:r>
              <a:rPr lang="en-US" b="1" dirty="0"/>
              <a:t>Step 2: </a:t>
            </a:r>
            <a:r>
              <a:rPr lang="en-US" dirty="0"/>
              <a:t>Train existing faculty at UCR for clinical assessment and research methods in the assessment and treatment of neurological diseases in the developing world to support future clinical research in Costa Rica and across Central America. </a:t>
            </a:r>
          </a:p>
          <a:p>
            <a:pPr lvl="1"/>
            <a:r>
              <a:rPr lang="en-US" b="1" dirty="0"/>
              <a:t>Step 3: </a:t>
            </a:r>
            <a:r>
              <a:rPr lang="en-US" dirty="0"/>
              <a:t>Create a baseline for a sustainable longitudinal study of Latin American aging and neurological diseases modeled on the KU Alzheimer and Memory Program. </a:t>
            </a:r>
          </a:p>
          <a:p>
            <a:endParaRPr lang="en-US" dirty="0"/>
          </a:p>
        </p:txBody>
      </p:sp>
    </p:spTree>
    <p:extLst>
      <p:ext uri="{BB962C8B-B14F-4D97-AF65-F5344CB8AC3E}">
        <p14:creationId xmlns:p14="http://schemas.microsoft.com/office/powerpoint/2010/main" val="653782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351" y="1308207"/>
            <a:ext cx="6987809" cy="4406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707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360" y="1740653"/>
            <a:ext cx="7737086" cy="2731577"/>
          </a:xfrm>
          <a:prstGeom prst="rect">
            <a:avLst/>
          </a:prstGeom>
        </p:spPr>
      </p:pic>
      <p:sp>
        <p:nvSpPr>
          <p:cNvPr id="2" name="TextBox 1"/>
          <p:cNvSpPr txBox="1"/>
          <p:nvPr/>
        </p:nvSpPr>
        <p:spPr>
          <a:xfrm>
            <a:off x="3546562" y="5194119"/>
            <a:ext cx="3709851" cy="507831"/>
          </a:xfrm>
          <a:prstGeom prst="rect">
            <a:avLst/>
          </a:prstGeom>
          <a:noFill/>
        </p:spPr>
        <p:txBody>
          <a:bodyPr wrap="square" rtlCol="0">
            <a:spAutoFit/>
          </a:bodyPr>
          <a:lstStyle/>
          <a:p>
            <a:r>
              <a:rPr lang="en-US" sz="2700" b="1" dirty="0">
                <a:solidFill>
                  <a:prstClr val="black"/>
                </a:solidFill>
              </a:rPr>
              <a:t>R21 TW009665 </a:t>
            </a:r>
            <a:endParaRPr lang="en-US" sz="1350" dirty="0">
              <a:solidFill>
                <a:prstClr val="black"/>
              </a:solidFill>
            </a:endParaRPr>
          </a:p>
        </p:txBody>
      </p:sp>
    </p:spTree>
    <p:extLst>
      <p:ext uri="{BB962C8B-B14F-4D97-AF65-F5344CB8AC3E}">
        <p14:creationId xmlns:p14="http://schemas.microsoft.com/office/powerpoint/2010/main" val="4032536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To succeed harmonizing data collection  across  5 different research programs taking place </a:t>
            </a:r>
            <a:r>
              <a:rPr lang="en-US" dirty="0" smtClean="0"/>
              <a:t>in </a:t>
            </a:r>
            <a:r>
              <a:rPr lang="en-US" dirty="0"/>
              <a:t>2 languages, we needed to create CHARM: </a:t>
            </a:r>
          </a:p>
          <a:p>
            <a:r>
              <a:rPr lang="en-US" dirty="0" smtClean="0"/>
              <a:t>The </a:t>
            </a:r>
            <a:r>
              <a:rPr lang="en-US" dirty="0"/>
              <a:t>Center for Hispanic American Research Methods (CHARM) is a cooperative of US and Latin American research laboratories interested in coordinating </a:t>
            </a:r>
            <a:r>
              <a:rPr lang="en-US" dirty="0" err="1"/>
              <a:t>biobehavioral</a:t>
            </a:r>
            <a:r>
              <a:rPr lang="en-US" dirty="0"/>
              <a:t> research. </a:t>
            </a:r>
            <a:endParaRPr lang="en-US" dirty="0" smtClean="0"/>
          </a:p>
          <a:p>
            <a:r>
              <a:rPr lang="en-US" dirty="0" smtClean="0"/>
              <a:t>CHARM relies on DDI and metadata standards to implement, collected, manage, and archive clinical research data</a:t>
            </a:r>
            <a:endParaRPr lang="en-US" dirty="0"/>
          </a:p>
          <a:p>
            <a:pPr marL="0" indent="0">
              <a:buNone/>
            </a:pPr>
            <a:endParaRPr lang="en-US" dirty="0"/>
          </a:p>
        </p:txBody>
      </p:sp>
    </p:spTree>
    <p:extLst>
      <p:ext uri="{BB962C8B-B14F-4D97-AF65-F5344CB8AC3E}">
        <p14:creationId xmlns:p14="http://schemas.microsoft.com/office/powerpoint/2010/main" val="3042082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8957"/>
            <a:ext cx="8515350" cy="994172"/>
          </a:xfrm>
        </p:spPr>
        <p:txBody>
          <a:bodyPr>
            <a:normAutofit fontScale="90000"/>
          </a:bodyPr>
          <a:lstStyle/>
          <a:p>
            <a:r>
              <a:rPr lang="en-US" sz="4500" b="1" dirty="0">
                <a:latin typeface="Arial" panose="020B0604020202020204" pitchFamily="34" charset="0"/>
                <a:cs typeface="Arial" panose="020B0604020202020204" pitchFamily="34" charset="0"/>
              </a:rPr>
              <a:t>Clinical Research Data Lifecycle</a:t>
            </a:r>
          </a:p>
        </p:txBody>
      </p:sp>
      <p:pic>
        <p:nvPicPr>
          <p:cNvPr id="5" name="Picture 2" descr="C:\Users\evidoni\Desktop\clinical research data life cy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466" y="1818589"/>
            <a:ext cx="8573000" cy="3926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015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1076"/>
            <a:ext cx="7886700" cy="994172"/>
          </a:xfrm>
        </p:spPr>
        <p:txBody>
          <a:bodyPr>
            <a:normAutofit/>
          </a:bodyPr>
          <a:lstStyle/>
          <a:p>
            <a:r>
              <a:rPr lang="en-US" dirty="0" smtClean="0"/>
              <a:t>KU Instrument Library (KUIL)</a:t>
            </a:r>
            <a:endParaRPr lang="en-US" dirty="0"/>
          </a:p>
        </p:txBody>
      </p:sp>
      <p:sp>
        <p:nvSpPr>
          <p:cNvPr id="3" name="Content Placeholder 2"/>
          <p:cNvSpPr>
            <a:spLocks noGrp="1"/>
          </p:cNvSpPr>
          <p:nvPr>
            <p:ph idx="1"/>
          </p:nvPr>
        </p:nvSpPr>
        <p:spPr>
          <a:xfrm>
            <a:off x="628650" y="2007394"/>
            <a:ext cx="7886700" cy="3886200"/>
          </a:xfrm>
        </p:spPr>
        <p:txBody>
          <a:bodyPr>
            <a:normAutofit fontScale="85000" lnSpcReduction="20000"/>
          </a:bodyPr>
          <a:lstStyle/>
          <a:p>
            <a:pPr fontAlgn="base"/>
            <a:r>
              <a:rPr lang="en-US" dirty="0" smtClean="0"/>
              <a:t>KUIL is </a:t>
            </a:r>
            <a:r>
              <a:rPr lang="en-US" dirty="0"/>
              <a:t>a distributed research </a:t>
            </a:r>
            <a:r>
              <a:rPr lang="en-US" dirty="0" smtClean="0"/>
              <a:t>process</a:t>
            </a:r>
          </a:p>
          <a:p>
            <a:pPr fontAlgn="base"/>
            <a:r>
              <a:rPr lang="en-US" dirty="0" smtClean="0"/>
              <a:t>If </a:t>
            </a:r>
            <a:r>
              <a:rPr lang="en-US" dirty="0"/>
              <a:t>the adoption of DDI is easy and committed to from beginning of many </a:t>
            </a:r>
            <a:r>
              <a:rPr lang="en-US" dirty="0" smtClean="0"/>
              <a:t>research </a:t>
            </a:r>
            <a:r>
              <a:rPr lang="en-US" dirty="0"/>
              <a:t>studies then aggregating data reaches an economies of scale</a:t>
            </a:r>
          </a:p>
          <a:p>
            <a:pPr fontAlgn="base"/>
            <a:r>
              <a:rPr lang="en-US" dirty="0"/>
              <a:t>KUIL is a large database of pre-formed items that are </a:t>
            </a:r>
            <a:r>
              <a:rPr lang="en-US" dirty="0" err="1"/>
              <a:t>libraried</a:t>
            </a:r>
            <a:r>
              <a:rPr lang="en-US" dirty="0"/>
              <a:t> (i.e., rationally stored using standard conventions) in a large assessment database that can be accessed and implemented in a user friendly interface</a:t>
            </a:r>
          </a:p>
          <a:p>
            <a:pPr fontAlgn="base"/>
            <a:r>
              <a:rPr lang="en-US" dirty="0"/>
              <a:t>Designed to aid </a:t>
            </a:r>
            <a:r>
              <a:rPr lang="en-US" dirty="0" err="1"/>
              <a:t>grassroot</a:t>
            </a:r>
            <a:r>
              <a:rPr lang="en-US" dirty="0"/>
              <a:t> researchers to economically implement a sophisticated study using best-practice assessment.</a:t>
            </a:r>
          </a:p>
          <a:p>
            <a:pPr lvl="1" fontAlgn="base"/>
            <a:r>
              <a:rPr lang="en-US" dirty="0"/>
              <a:t>Efficient</a:t>
            </a:r>
          </a:p>
          <a:p>
            <a:pPr lvl="1" fontAlgn="base"/>
            <a:r>
              <a:rPr lang="en-US" dirty="0"/>
              <a:t>Collaborative</a:t>
            </a:r>
          </a:p>
          <a:p>
            <a:pPr fontAlgn="base"/>
            <a:r>
              <a:rPr lang="en-US" dirty="0"/>
              <a:t>Because the heavy burden of adopting DDI at the start up is carried by the KUIL then that cost is distributed across many broad shoulders.</a:t>
            </a:r>
          </a:p>
          <a:p>
            <a:pPr lvl="1" fontAlgn="base"/>
            <a:r>
              <a:rPr lang="en-US" dirty="0"/>
              <a:t>But Planning the interface becomes critical</a:t>
            </a:r>
          </a:p>
          <a:p>
            <a:pPr lvl="1" fontAlgn="base"/>
            <a:r>
              <a:rPr lang="en-US" dirty="0"/>
              <a:t>Instrumentation needs vetting</a:t>
            </a:r>
          </a:p>
          <a:p>
            <a:pPr fontAlgn="base"/>
            <a:r>
              <a:rPr lang="en-US" dirty="0"/>
              <a:t>Participation in item/instrument/method validation studies need to shared by all users - part of the user </a:t>
            </a:r>
            <a:r>
              <a:rPr lang="en-US" dirty="0" smtClean="0"/>
              <a:t>agreement</a:t>
            </a:r>
            <a:endParaRPr lang="en-US" dirty="0"/>
          </a:p>
        </p:txBody>
      </p:sp>
    </p:spTree>
    <p:extLst>
      <p:ext uri="{BB962C8B-B14F-4D97-AF65-F5344CB8AC3E}">
        <p14:creationId xmlns:p14="http://schemas.microsoft.com/office/powerpoint/2010/main" val="2457110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31, 2014</a:t>
            </a:r>
            <a:endParaRPr lang="en-US"/>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76200"/>
            <a:ext cx="9067800" cy="629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25483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1: </a:t>
            </a:r>
          </a:p>
        </p:txBody>
      </p:sp>
      <p:sp>
        <p:nvSpPr>
          <p:cNvPr id="3" name="Content Placeholder 2"/>
          <p:cNvSpPr>
            <a:spLocks noGrp="1"/>
          </p:cNvSpPr>
          <p:nvPr>
            <p:ph idx="1"/>
          </p:nvPr>
        </p:nvSpPr>
        <p:spPr/>
        <p:txBody>
          <a:bodyPr/>
          <a:lstStyle/>
          <a:p>
            <a:r>
              <a:rPr lang="en-US" dirty="0" smtClean="0"/>
              <a:t>Create </a:t>
            </a:r>
            <a:r>
              <a:rPr lang="en-US" dirty="0"/>
              <a:t>a multilingual applied clinical research library (to-date over 400 unique instruments in 850 different applications) that can be shared widely by investigators throughout the US and Latin America to facilitate high quality </a:t>
            </a:r>
            <a:r>
              <a:rPr lang="en-US" dirty="0" err="1"/>
              <a:t>biobehavioral</a:t>
            </a:r>
            <a:r>
              <a:rPr lang="en-US" dirty="0"/>
              <a:t> research on medical issues germane to Hispanic Americans. </a:t>
            </a:r>
          </a:p>
          <a:p>
            <a:endParaRPr lang="en-US" dirty="0"/>
          </a:p>
        </p:txBody>
      </p:sp>
    </p:spTree>
    <p:extLst>
      <p:ext uri="{BB962C8B-B14F-4D97-AF65-F5344CB8AC3E}">
        <p14:creationId xmlns:p14="http://schemas.microsoft.com/office/powerpoint/2010/main" val="2428704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2: </a:t>
            </a:r>
          </a:p>
        </p:txBody>
      </p:sp>
      <p:sp>
        <p:nvSpPr>
          <p:cNvPr id="3" name="Content Placeholder 2"/>
          <p:cNvSpPr>
            <a:spLocks noGrp="1"/>
          </p:cNvSpPr>
          <p:nvPr>
            <p:ph idx="1"/>
          </p:nvPr>
        </p:nvSpPr>
        <p:spPr/>
        <p:txBody>
          <a:bodyPr>
            <a:normAutofit lnSpcReduction="10000"/>
          </a:bodyPr>
          <a:lstStyle/>
          <a:p>
            <a:r>
              <a:rPr lang="en-US" dirty="0" smtClean="0"/>
              <a:t>Use </a:t>
            </a:r>
            <a:r>
              <a:rPr lang="en-US" dirty="0"/>
              <a:t>data standards that specify a research lifecycle (the Data Documentation Initiative – version 3; DDI-3). By applying an international data standard to the clinical research instrument library, the CHARM offers participating investigators a database of well-described clinical instruments and code libraries that bootstrap the investigative process. </a:t>
            </a:r>
            <a:endParaRPr lang="en-US" dirty="0" smtClean="0"/>
          </a:p>
          <a:p>
            <a:r>
              <a:rPr lang="en-US" dirty="0" smtClean="0"/>
              <a:t>An </a:t>
            </a:r>
            <a:r>
              <a:rPr lang="en-US" dirty="0"/>
              <a:t>investigator assembles a neurocognitive battery using a flexible assessment battery approach. The selected battery can be implemented using Computer Assisted Testing (</a:t>
            </a:r>
            <a:r>
              <a:rPr lang="en-US" dirty="0" smtClean="0"/>
              <a:t>CAT), </a:t>
            </a:r>
            <a:r>
              <a:rPr lang="en-US" dirty="0" err="1"/>
              <a:t>REDCap</a:t>
            </a:r>
            <a:r>
              <a:rPr lang="en-US" dirty="0"/>
              <a:t> (both online data entry or email surveys), LIME Survey and its associated Optical Character Recognition (OCR) software (</a:t>
            </a:r>
            <a:r>
              <a:rPr lang="en-US" dirty="0" err="1"/>
              <a:t>QueXF</a:t>
            </a:r>
            <a:r>
              <a:rPr lang="en-US" dirty="0"/>
              <a:t>), or more traditional Paper-and-Pencil via PDFs. </a:t>
            </a:r>
            <a:endParaRPr lang="en-US" dirty="0" smtClean="0"/>
          </a:p>
          <a:p>
            <a:r>
              <a:rPr lang="en-US" dirty="0" smtClean="0"/>
              <a:t>DDI </a:t>
            </a:r>
            <a:r>
              <a:rPr lang="en-US" dirty="0"/>
              <a:t>standards </a:t>
            </a:r>
            <a:r>
              <a:rPr lang="en-US" dirty="0" smtClean="0"/>
              <a:t>create </a:t>
            </a:r>
            <a:r>
              <a:rPr lang="en-US" dirty="0"/>
              <a:t>the database frame so that investigators move quickly to collect the data as well as offering open source tools to facilitate data entry and verification. </a:t>
            </a:r>
          </a:p>
          <a:p>
            <a:endParaRPr lang="en-US" dirty="0"/>
          </a:p>
        </p:txBody>
      </p:sp>
    </p:spTree>
    <p:extLst>
      <p:ext uri="{BB962C8B-B14F-4D97-AF65-F5344CB8AC3E}">
        <p14:creationId xmlns:p14="http://schemas.microsoft.com/office/powerpoint/2010/main" val="2092693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3: </a:t>
            </a:r>
          </a:p>
        </p:txBody>
      </p:sp>
      <p:sp>
        <p:nvSpPr>
          <p:cNvPr id="3" name="Content Placeholder 2"/>
          <p:cNvSpPr>
            <a:spLocks noGrp="1"/>
          </p:cNvSpPr>
          <p:nvPr>
            <p:ph idx="1"/>
          </p:nvPr>
        </p:nvSpPr>
        <p:spPr/>
        <p:txBody>
          <a:bodyPr>
            <a:normAutofit/>
          </a:bodyPr>
          <a:lstStyle/>
          <a:p>
            <a:r>
              <a:rPr lang="en-US" dirty="0" smtClean="0"/>
              <a:t>Provide </a:t>
            </a:r>
            <a:r>
              <a:rPr lang="en-US" dirty="0"/>
              <a:t>a rational heuristic to pool data across sites, thus increasing power to detect meaningful differences while distributing the research costs, and subject burden. </a:t>
            </a:r>
            <a:endParaRPr lang="en-US" dirty="0" smtClean="0"/>
          </a:p>
          <a:p>
            <a:r>
              <a:rPr lang="en-US" dirty="0" smtClean="0"/>
              <a:t>So </a:t>
            </a:r>
            <a:r>
              <a:rPr lang="en-US" dirty="0"/>
              <a:t>long as a cooperative of multi-site investigators used similar DDI standards (instrumentation, question phrasing and collection methods – all specified by the CHARM library) then those data can be pooled to answer a shared research question. </a:t>
            </a:r>
            <a:endParaRPr lang="en-US" dirty="0" smtClean="0"/>
          </a:p>
          <a:p>
            <a:r>
              <a:rPr lang="en-US" dirty="0" smtClean="0"/>
              <a:t>This </a:t>
            </a:r>
            <a:r>
              <a:rPr lang="en-US" dirty="0"/>
              <a:t>framework promotes a coordinated, interdisciplinary approach to research while allaying some of the administrative burden of deploying a research project by an (usually) over-encumbered investigator. </a:t>
            </a:r>
          </a:p>
          <a:p>
            <a:endParaRPr lang="en-US" dirty="0"/>
          </a:p>
        </p:txBody>
      </p:sp>
    </p:spTree>
    <p:extLst>
      <p:ext uri="{BB962C8B-B14F-4D97-AF65-F5344CB8AC3E}">
        <p14:creationId xmlns:p14="http://schemas.microsoft.com/office/powerpoint/2010/main" val="1780925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DDI Philosophy </a:t>
            </a:r>
            <a:r>
              <a:rPr lang="en-US" dirty="0"/>
              <a:t>- Why </a:t>
            </a:r>
            <a:r>
              <a:rPr lang="en-US" dirty="0" smtClean="0"/>
              <a:t>focus on metadata</a:t>
            </a:r>
            <a:r>
              <a:rPr lang="en-US" dirty="0"/>
              <a:t>?</a:t>
            </a:r>
          </a:p>
        </p:txBody>
      </p:sp>
      <p:sp>
        <p:nvSpPr>
          <p:cNvPr id="3" name="Content Placeholder 2"/>
          <p:cNvSpPr>
            <a:spLocks noGrp="1"/>
          </p:cNvSpPr>
          <p:nvPr>
            <p:ph idx="1"/>
          </p:nvPr>
        </p:nvSpPr>
        <p:spPr>
          <a:xfrm>
            <a:off x="497205" y="1971676"/>
            <a:ext cx="8018145" cy="3518297"/>
          </a:xfrm>
        </p:spPr>
        <p:txBody>
          <a:bodyPr>
            <a:normAutofit fontScale="92500" lnSpcReduction="20000"/>
          </a:bodyPr>
          <a:lstStyle/>
          <a:p>
            <a:endParaRPr lang="en-US" dirty="0"/>
          </a:p>
          <a:p>
            <a:pPr lvl="1" fontAlgn="base"/>
            <a:r>
              <a:rPr lang="en-US" dirty="0"/>
              <a:t>Premium/costly datasets that contain valuable observations.</a:t>
            </a:r>
          </a:p>
          <a:p>
            <a:pPr lvl="2" fontAlgn="base"/>
            <a:r>
              <a:rPr lang="en-US" dirty="0"/>
              <a:t>People</a:t>
            </a:r>
          </a:p>
          <a:p>
            <a:pPr lvl="2" fontAlgn="base"/>
            <a:r>
              <a:rPr lang="en-US" dirty="0"/>
              <a:t>Tests</a:t>
            </a:r>
          </a:p>
          <a:p>
            <a:pPr lvl="2" fontAlgn="base"/>
            <a:r>
              <a:rPr lang="en-US" dirty="0"/>
              <a:t>Labor to prep/process data</a:t>
            </a:r>
          </a:p>
          <a:p>
            <a:pPr lvl="1" fontAlgn="base"/>
            <a:r>
              <a:rPr lang="en-US" dirty="0"/>
              <a:t>Outlines a rational plan to make data </a:t>
            </a:r>
            <a:r>
              <a:rPr lang="en-US" dirty="0" smtClean="0"/>
              <a:t>compatible (backward and forward in time)</a:t>
            </a:r>
            <a:endParaRPr lang="en-US" dirty="0"/>
          </a:p>
          <a:p>
            <a:pPr lvl="2" fontAlgn="base"/>
            <a:r>
              <a:rPr lang="en-US" dirty="0"/>
              <a:t>Lots of work to bridge the divide across projects that worked in isolation</a:t>
            </a:r>
          </a:p>
          <a:p>
            <a:pPr lvl="2" fontAlgn="base"/>
            <a:r>
              <a:rPr lang="en-US" dirty="0"/>
              <a:t>Taught a lesson for the forward looking planning to build comparability in to research projects from the start</a:t>
            </a:r>
          </a:p>
          <a:p>
            <a:pPr lvl="1" fontAlgn="base"/>
            <a:r>
              <a:rPr lang="en-US" dirty="0"/>
              <a:t>Funding agencies now encourage research projects</a:t>
            </a:r>
          </a:p>
          <a:p>
            <a:pPr lvl="2" fontAlgn="base"/>
            <a:r>
              <a:rPr lang="en-US" dirty="0"/>
              <a:t>coordinate with existing databases</a:t>
            </a:r>
          </a:p>
          <a:p>
            <a:pPr lvl="2" fontAlgn="base"/>
            <a:r>
              <a:rPr lang="en-US" dirty="0"/>
              <a:t>use standardized measures</a:t>
            </a:r>
          </a:p>
          <a:p>
            <a:pPr lvl="2" fontAlgn="base"/>
            <a:r>
              <a:rPr lang="en-US" dirty="0"/>
              <a:t>share data and data plans</a:t>
            </a:r>
          </a:p>
          <a:p>
            <a:pPr lvl="1" fontAlgn="base"/>
            <a:r>
              <a:rPr lang="en-US" dirty="0"/>
              <a:t>Examples of heavy DDI users</a:t>
            </a:r>
          </a:p>
          <a:p>
            <a:pPr lvl="2" fontAlgn="base"/>
            <a:r>
              <a:rPr lang="en-US" dirty="0"/>
              <a:t>Pan-European longitudinal studies</a:t>
            </a:r>
          </a:p>
          <a:p>
            <a:pPr lvl="2" fontAlgn="base"/>
            <a:r>
              <a:rPr lang="en-US" dirty="0"/>
              <a:t>Harmonization of longitudinal datasets </a:t>
            </a:r>
            <a:r>
              <a:rPr lang="en-US" dirty="0" smtClean="0"/>
              <a:t>(e.g., NHANES &amp; MIDUS)</a:t>
            </a:r>
            <a:endParaRPr lang="en-US" dirty="0"/>
          </a:p>
          <a:p>
            <a:endParaRPr lang="en-US" dirty="0"/>
          </a:p>
        </p:txBody>
      </p:sp>
    </p:spTree>
    <p:extLst>
      <p:ext uri="{BB962C8B-B14F-4D97-AF65-F5344CB8AC3E}">
        <p14:creationId xmlns:p14="http://schemas.microsoft.com/office/powerpoint/2010/main" val="790509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a:t>
            </a:r>
            <a:br>
              <a:rPr lang="en-US" dirty="0" smtClean="0"/>
            </a:br>
            <a:r>
              <a:rPr lang="en-US" dirty="0" smtClean="0"/>
              <a:t>Training </a:t>
            </a:r>
            <a:r>
              <a:rPr lang="en-US" dirty="0"/>
              <a:t>&amp; </a:t>
            </a:r>
            <a:r>
              <a:rPr lang="en-US" dirty="0" smtClean="0"/>
              <a:t>Acculturating KU/UCR faculty</a:t>
            </a:r>
            <a:endParaRPr lang="en-US" dirty="0"/>
          </a:p>
        </p:txBody>
      </p:sp>
      <p:sp>
        <p:nvSpPr>
          <p:cNvPr id="3" name="Content Placeholder 2"/>
          <p:cNvSpPr>
            <a:spLocks noGrp="1"/>
          </p:cNvSpPr>
          <p:nvPr>
            <p:ph idx="1"/>
          </p:nvPr>
        </p:nvSpPr>
        <p:spPr/>
        <p:txBody>
          <a:bodyPr/>
          <a:lstStyle/>
          <a:p>
            <a:r>
              <a:rPr lang="en-US" dirty="0" smtClean="0"/>
              <a:t>Clinical research methods </a:t>
            </a:r>
          </a:p>
          <a:p>
            <a:pPr lvl="1"/>
            <a:r>
              <a:rPr lang="en-US" dirty="0" smtClean="0"/>
              <a:t>CHARM hosted 7 UCR faculty trainings over the last 5-years </a:t>
            </a:r>
          </a:p>
          <a:p>
            <a:pPr lvl="2"/>
            <a:r>
              <a:rPr lang="en-US" dirty="0" smtClean="0"/>
              <a:t>Lawrence – Kansas City – San Jose </a:t>
            </a:r>
            <a:r>
              <a:rPr lang="en-US" dirty="0"/>
              <a:t>– </a:t>
            </a:r>
            <a:r>
              <a:rPr lang="en-US" dirty="0" smtClean="0"/>
              <a:t>Liberia</a:t>
            </a:r>
          </a:p>
          <a:p>
            <a:pPr lvl="1"/>
            <a:r>
              <a:rPr lang="en-US" dirty="0" smtClean="0"/>
              <a:t>KU dedicated graduate training in quantitative psychology for UCR candidates</a:t>
            </a:r>
          </a:p>
          <a:p>
            <a:pPr lvl="1"/>
            <a:r>
              <a:rPr lang="en-US" dirty="0" smtClean="0"/>
              <a:t>New UCR Methods focus “Summer School” conducted every February</a:t>
            </a:r>
          </a:p>
          <a:p>
            <a:r>
              <a:rPr lang="en-US" dirty="0" smtClean="0"/>
              <a:t>Alzheimer training and development</a:t>
            </a:r>
          </a:p>
          <a:p>
            <a:pPr lvl="1"/>
            <a:r>
              <a:rPr lang="en-US" dirty="0" smtClean="0"/>
              <a:t>Extended psychometric training in San Jose and Nicoya </a:t>
            </a:r>
            <a:r>
              <a:rPr lang="en-US" dirty="0" err="1" smtClean="0"/>
              <a:t>Penisula</a:t>
            </a:r>
            <a:endParaRPr lang="en-US" dirty="0" smtClean="0"/>
          </a:p>
          <a:p>
            <a:pPr lvl="1"/>
            <a:r>
              <a:rPr lang="en-US" dirty="0" smtClean="0"/>
              <a:t>Autobiographical research program</a:t>
            </a:r>
          </a:p>
          <a:p>
            <a:pPr lvl="1"/>
            <a:r>
              <a:rPr lang="en-US" dirty="0" smtClean="0"/>
              <a:t>CRELES secondary data analysis for cognitive change and ADL</a:t>
            </a:r>
          </a:p>
          <a:p>
            <a:pPr lvl="1"/>
            <a:r>
              <a:rPr lang="en-US" dirty="0" smtClean="0"/>
              <a:t>Partnering with Memory Clinic at San Juan de Dios Hospital, San Jose</a:t>
            </a:r>
            <a:endParaRPr lang="en-US" dirty="0"/>
          </a:p>
          <a:p>
            <a:endParaRPr lang="en-US" dirty="0"/>
          </a:p>
        </p:txBody>
      </p:sp>
    </p:spTree>
    <p:extLst>
      <p:ext uri="{BB962C8B-B14F-4D97-AF65-F5344CB8AC3E}">
        <p14:creationId xmlns:p14="http://schemas.microsoft.com/office/powerpoint/2010/main" val="3931804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2</a:t>
            </a:r>
            <a:br>
              <a:rPr lang="en-US" dirty="0" smtClean="0"/>
            </a:br>
            <a:r>
              <a:rPr lang="en-US" dirty="0" smtClean="0"/>
              <a:t>Creating KU Instrument Library</a:t>
            </a:r>
            <a:endParaRPr lang="en-US" dirty="0"/>
          </a:p>
        </p:txBody>
      </p:sp>
      <p:sp>
        <p:nvSpPr>
          <p:cNvPr id="3" name="Content Placeholder 2"/>
          <p:cNvSpPr>
            <a:spLocks noGrp="1"/>
          </p:cNvSpPr>
          <p:nvPr>
            <p:ph idx="1"/>
          </p:nvPr>
        </p:nvSpPr>
        <p:spPr>
          <a:xfrm>
            <a:off x="628650" y="2226469"/>
            <a:ext cx="7886700" cy="3581400"/>
          </a:xfrm>
        </p:spPr>
        <p:txBody>
          <a:bodyPr>
            <a:normAutofit/>
          </a:bodyPr>
          <a:lstStyle/>
          <a:p>
            <a:endParaRPr lang="en-US" dirty="0" smtClean="0"/>
          </a:p>
          <a:p>
            <a:r>
              <a:rPr lang="en-US" dirty="0" smtClean="0"/>
              <a:t>July 2013: PI’s finalized battery used in EDAD research program</a:t>
            </a:r>
          </a:p>
          <a:p>
            <a:r>
              <a:rPr lang="en-US" dirty="0" smtClean="0"/>
              <a:t>August 2013: PI’s researched and proofed an indexing system for clinical tests to be used in the field</a:t>
            </a:r>
          </a:p>
          <a:p>
            <a:r>
              <a:rPr lang="en-US" dirty="0" smtClean="0"/>
              <a:t>September 2013: Two graduate students supervised a team of 4 research assistants to create the EDAD test library </a:t>
            </a:r>
          </a:p>
          <a:p>
            <a:r>
              <a:rPr lang="en-US" dirty="0" smtClean="0"/>
              <a:t>October 2013:  Data collected on 1st research participant in San Jose</a:t>
            </a:r>
          </a:p>
          <a:p>
            <a:r>
              <a:rPr lang="en-US" dirty="0" smtClean="0"/>
              <a:t>November2013: </a:t>
            </a:r>
            <a:r>
              <a:rPr lang="en-US" dirty="0"/>
              <a:t>Data collected on 1st research participant in </a:t>
            </a:r>
            <a:r>
              <a:rPr lang="en-US" dirty="0" smtClean="0"/>
              <a:t>Nicoya</a:t>
            </a:r>
          </a:p>
          <a:p>
            <a:r>
              <a:rPr lang="en-US" dirty="0" smtClean="0"/>
              <a:t>Current: Over 400 </a:t>
            </a:r>
            <a:r>
              <a:rPr lang="en-US" dirty="0"/>
              <a:t>unique instruments in 850 different </a:t>
            </a:r>
            <a:r>
              <a:rPr lang="en-US" dirty="0" smtClean="0"/>
              <a:t>applications</a:t>
            </a:r>
          </a:p>
          <a:p>
            <a:endParaRPr lang="en-US" dirty="0"/>
          </a:p>
        </p:txBody>
      </p:sp>
    </p:spTree>
    <p:extLst>
      <p:ext uri="{BB962C8B-B14F-4D97-AF65-F5344CB8AC3E}">
        <p14:creationId xmlns:p14="http://schemas.microsoft.com/office/powerpoint/2010/main" val="114968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Immediate targets of EDAD are also the initial targets for KUIL</a:t>
            </a:r>
          </a:p>
        </p:txBody>
      </p:sp>
      <p:sp>
        <p:nvSpPr>
          <p:cNvPr id="3" name="Content Placeholder 2"/>
          <p:cNvSpPr>
            <a:spLocks noGrp="1"/>
          </p:cNvSpPr>
          <p:nvPr>
            <p:ph idx="1"/>
          </p:nvPr>
        </p:nvSpPr>
        <p:spPr/>
        <p:txBody>
          <a:bodyPr/>
          <a:lstStyle/>
          <a:p>
            <a:pPr fontAlgn="base"/>
            <a:r>
              <a:rPr lang="en-US" dirty="0" smtClean="0"/>
              <a:t>Focus </a:t>
            </a:r>
            <a:r>
              <a:rPr lang="en-US" dirty="0"/>
              <a:t>on collecting instruments related to: </a:t>
            </a:r>
          </a:p>
          <a:p>
            <a:pPr lvl="1" fontAlgn="base"/>
            <a:r>
              <a:rPr lang="en-US" dirty="0"/>
              <a:t>Validated Bilingual Instruments</a:t>
            </a:r>
          </a:p>
          <a:p>
            <a:pPr lvl="1" fontAlgn="base"/>
            <a:r>
              <a:rPr lang="en-US" dirty="0"/>
              <a:t>Aging &amp; Development </a:t>
            </a:r>
          </a:p>
          <a:p>
            <a:pPr lvl="1" fontAlgn="base"/>
            <a:r>
              <a:rPr lang="en-US" dirty="0"/>
              <a:t>Psycho-Social Assessment </a:t>
            </a:r>
          </a:p>
          <a:p>
            <a:pPr lvl="1" fontAlgn="base"/>
            <a:r>
              <a:rPr lang="en-US" dirty="0"/>
              <a:t>Cognition</a:t>
            </a:r>
          </a:p>
          <a:p>
            <a:pPr lvl="1" fontAlgn="base"/>
            <a:r>
              <a:rPr lang="en-US" dirty="0"/>
              <a:t>Physical fitness and health</a:t>
            </a:r>
          </a:p>
          <a:p>
            <a:endParaRPr lang="en-US" dirty="0"/>
          </a:p>
        </p:txBody>
      </p:sp>
    </p:spTree>
    <p:extLst>
      <p:ext uri="{BB962C8B-B14F-4D97-AF65-F5344CB8AC3E}">
        <p14:creationId xmlns:p14="http://schemas.microsoft.com/office/powerpoint/2010/main" val="3380401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8401050" cy="994172"/>
          </a:xfrm>
        </p:spPr>
        <p:txBody>
          <a:bodyPr>
            <a:normAutofit fontScale="90000"/>
          </a:bodyPr>
          <a:lstStyle/>
          <a:p>
            <a:r>
              <a:rPr lang="en-US" dirty="0" smtClean="0"/>
              <a:t>Phase 3: </a:t>
            </a:r>
            <a:br>
              <a:rPr lang="en-US" dirty="0" smtClean="0"/>
            </a:br>
            <a:r>
              <a:rPr lang="en-US" dirty="0" smtClean="0"/>
              <a:t>Colectica creates new features based on EDAD needs</a:t>
            </a:r>
            <a:endParaRPr lang="en-US" dirty="0"/>
          </a:p>
        </p:txBody>
      </p:sp>
      <p:sp>
        <p:nvSpPr>
          <p:cNvPr id="3" name="Content Placeholder 2"/>
          <p:cNvSpPr>
            <a:spLocks noGrp="1"/>
          </p:cNvSpPr>
          <p:nvPr>
            <p:ph idx="1"/>
          </p:nvPr>
        </p:nvSpPr>
        <p:spPr/>
        <p:txBody>
          <a:bodyPr/>
          <a:lstStyle/>
          <a:p>
            <a:r>
              <a:rPr lang="en-US" dirty="0" smtClean="0"/>
              <a:t>Optical Character Recognition platform added to exportable output</a:t>
            </a:r>
          </a:p>
          <a:p>
            <a:r>
              <a:rPr lang="en-US" dirty="0" smtClean="0"/>
              <a:t>Software written to input and manage multiple languages in item database</a:t>
            </a:r>
          </a:p>
          <a:p>
            <a:r>
              <a:rPr lang="en-US" dirty="0" err="1" smtClean="0"/>
              <a:t>REDCap</a:t>
            </a:r>
            <a:r>
              <a:rPr lang="en-US" dirty="0" smtClean="0"/>
              <a:t> import/export capability finalized and copy of the KUIL is contributed to </a:t>
            </a:r>
            <a:r>
              <a:rPr lang="en-US" dirty="0" err="1" smtClean="0"/>
              <a:t>REDCap</a:t>
            </a:r>
            <a:r>
              <a:rPr lang="en-US" dirty="0" smtClean="0"/>
              <a:t> Shared </a:t>
            </a:r>
            <a:r>
              <a:rPr lang="en-US" dirty="0" err="1" smtClean="0"/>
              <a:t>Dat</a:t>
            </a:r>
            <a:r>
              <a:rPr lang="en-US" dirty="0" smtClean="0"/>
              <a:t> Instrument Library (SDIL)</a:t>
            </a:r>
          </a:p>
          <a:p>
            <a:r>
              <a:rPr lang="en-US" dirty="0" smtClean="0"/>
              <a:t>Currently - KU and Colectica collaborate on refining DDI metadata to make it more robust for clinical and </a:t>
            </a:r>
            <a:r>
              <a:rPr lang="en-US" dirty="0" err="1" smtClean="0"/>
              <a:t>biobehavioral</a:t>
            </a:r>
            <a:r>
              <a:rPr lang="en-US" dirty="0" smtClean="0"/>
              <a:t> instrumentation</a:t>
            </a:r>
          </a:p>
          <a:p>
            <a:endParaRPr lang="en-US" dirty="0"/>
          </a:p>
          <a:p>
            <a:endParaRPr lang="en-US" dirty="0"/>
          </a:p>
        </p:txBody>
      </p:sp>
    </p:spTree>
    <p:extLst>
      <p:ext uri="{BB962C8B-B14F-4D97-AF65-F5344CB8AC3E}">
        <p14:creationId xmlns:p14="http://schemas.microsoft.com/office/powerpoint/2010/main" val="2803564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4: </a:t>
            </a:r>
            <a:br>
              <a:rPr lang="en-US" dirty="0" smtClean="0"/>
            </a:br>
            <a:r>
              <a:rPr lang="en-US" dirty="0" smtClean="0"/>
              <a:t>Spanish Translation and Validation</a:t>
            </a:r>
            <a:endParaRPr lang="en-US" dirty="0"/>
          </a:p>
        </p:txBody>
      </p:sp>
      <p:sp>
        <p:nvSpPr>
          <p:cNvPr id="3" name="Content Placeholder 2"/>
          <p:cNvSpPr>
            <a:spLocks noGrp="1"/>
          </p:cNvSpPr>
          <p:nvPr>
            <p:ph idx="1"/>
          </p:nvPr>
        </p:nvSpPr>
        <p:spPr/>
        <p:txBody>
          <a:bodyPr/>
          <a:lstStyle/>
          <a:p>
            <a:r>
              <a:rPr lang="en-US" dirty="0"/>
              <a:t>Although we use validated and published translations wherever possible, there are many clinical instruments that still need translation by trained clinicians (about ⅔ of the library). </a:t>
            </a:r>
            <a:endParaRPr lang="en-US" dirty="0" smtClean="0"/>
          </a:p>
          <a:p>
            <a:r>
              <a:rPr lang="en-US" dirty="0" smtClean="0"/>
              <a:t>We </a:t>
            </a:r>
            <a:r>
              <a:rPr lang="en-US" dirty="0"/>
              <a:t>are establishing an online referee process for these translations as well coordinating the translation assignments</a:t>
            </a:r>
            <a:r>
              <a:rPr lang="en-US" dirty="0" smtClean="0"/>
              <a:t>.</a:t>
            </a:r>
          </a:p>
          <a:p>
            <a:r>
              <a:rPr lang="en-US" dirty="0" smtClean="0"/>
              <a:t>Plan to identify DDI and associated metadata to facilitate  </a:t>
            </a:r>
            <a:r>
              <a:rPr lang="en-US" i="1" dirty="0" smtClean="0"/>
              <a:t>Mean And Covariance Structures </a:t>
            </a:r>
            <a:r>
              <a:rPr lang="en-US" dirty="0"/>
              <a:t>(MACS) </a:t>
            </a:r>
            <a:r>
              <a:rPr lang="en-US" dirty="0" smtClean="0"/>
              <a:t>analysis </a:t>
            </a:r>
            <a:r>
              <a:rPr lang="en-US" dirty="0"/>
              <a:t>of cross-cultural </a:t>
            </a:r>
            <a:r>
              <a:rPr lang="en-US" dirty="0" smtClean="0"/>
              <a:t>data</a:t>
            </a:r>
          </a:p>
          <a:p>
            <a:pPr lvl="1"/>
            <a:r>
              <a:rPr lang="en-US" dirty="0" smtClean="0"/>
              <a:t>Increase the pace of cross cultural research </a:t>
            </a:r>
          </a:p>
          <a:p>
            <a:pPr lvl="1"/>
            <a:r>
              <a:rPr lang="en-US" dirty="0" smtClean="0"/>
              <a:t>Efficiently validate cross-cultural instrumentation </a:t>
            </a:r>
          </a:p>
          <a:p>
            <a:pPr lvl="1"/>
            <a:r>
              <a:rPr lang="en-US" dirty="0" smtClean="0"/>
              <a:t>Increase generalizability of translated instruments and items</a:t>
            </a:r>
            <a:endParaRPr lang="en-US" dirty="0"/>
          </a:p>
        </p:txBody>
      </p:sp>
    </p:spTree>
    <p:extLst>
      <p:ext uri="{BB962C8B-B14F-4D97-AF65-F5344CB8AC3E}">
        <p14:creationId xmlns:p14="http://schemas.microsoft.com/office/powerpoint/2010/main" val="1408620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2673" y="1513582"/>
            <a:ext cx="8081059" cy="1323439"/>
          </a:xfrm>
          <a:prstGeom prst="rect">
            <a:avLst/>
          </a:prstGeom>
        </p:spPr>
        <p:txBody>
          <a:bodyPr wrap="none">
            <a:spAutoFit/>
          </a:bodyPr>
          <a:lstStyle/>
          <a:p>
            <a:pPr algn="ctr"/>
            <a:r>
              <a:rPr lang="en-US" sz="4000" b="1" i="1" dirty="0" smtClean="0">
                <a:solidFill>
                  <a:schemeClr val="accent1"/>
                </a:solidFill>
              </a:rPr>
              <a:t>Seminar:</a:t>
            </a:r>
          </a:p>
          <a:p>
            <a:pPr algn="ctr"/>
            <a:r>
              <a:rPr lang="en-US" sz="4000" b="1" i="1" dirty="0">
                <a:solidFill>
                  <a:schemeClr val="accent1"/>
                </a:solidFill>
              </a:rPr>
              <a:t>O</a:t>
            </a:r>
            <a:r>
              <a:rPr lang="en-US" sz="4000" b="1" i="1" dirty="0" smtClean="0">
                <a:solidFill>
                  <a:schemeClr val="accent1"/>
                </a:solidFill>
              </a:rPr>
              <a:t>n Health Research Uses of DDI</a:t>
            </a:r>
            <a:endParaRPr lang="en-US" sz="4000" b="1" i="1" dirty="0">
              <a:solidFill>
                <a:schemeClr val="accent1"/>
              </a:solidFill>
            </a:endParaRPr>
          </a:p>
        </p:txBody>
      </p:sp>
      <p:sp>
        <p:nvSpPr>
          <p:cNvPr id="2" name="TextBox 1"/>
          <p:cNvSpPr txBox="1"/>
          <p:nvPr/>
        </p:nvSpPr>
        <p:spPr>
          <a:xfrm>
            <a:off x="1981200" y="3421559"/>
            <a:ext cx="5078634" cy="769441"/>
          </a:xfrm>
          <a:prstGeom prst="rect">
            <a:avLst/>
          </a:prstGeom>
          <a:noFill/>
        </p:spPr>
        <p:txBody>
          <a:bodyPr wrap="none" rtlCol="0">
            <a:spAutoFit/>
          </a:bodyPr>
          <a:lstStyle/>
          <a:p>
            <a:r>
              <a:rPr lang="en-US" sz="4400" b="1" dirty="0" smtClean="0"/>
              <a:t>Discussion Points</a:t>
            </a:r>
            <a:endParaRPr lang="en-US" sz="2800" dirty="0"/>
          </a:p>
        </p:txBody>
      </p:sp>
      <p:sp>
        <p:nvSpPr>
          <p:cNvPr id="5" name="Date Placeholder 4"/>
          <p:cNvSpPr>
            <a:spLocks noGrp="1"/>
          </p:cNvSpPr>
          <p:nvPr>
            <p:ph type="dt" sz="half" idx="10"/>
          </p:nvPr>
        </p:nvSpPr>
        <p:spPr/>
        <p:txBody>
          <a:bodyPr/>
          <a:lstStyle/>
          <a:p>
            <a:r>
              <a:rPr lang="en-US" smtClean="0"/>
              <a:t>March 31, 2014</a:t>
            </a:r>
            <a:endParaRPr lang="en-US"/>
          </a:p>
        </p:txBody>
      </p:sp>
      <p:pic>
        <p:nvPicPr>
          <p:cNvPr id="7" name="Picture 2" descr="http://www.rdl.sfu.ca/NADDI/imagesnaddi/NADDIcolor03750.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9459" y="228600"/>
            <a:ext cx="7778741"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290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31, 2014</a:t>
            </a:r>
            <a:endParaRPr 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43425" y="3419475"/>
            <a:ext cx="57150" cy="1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522" y="685800"/>
            <a:ext cx="7177678" cy="5791200"/>
          </a:xfrm>
          <a:prstGeom prst="rect">
            <a:avLst/>
          </a:prstGeom>
        </p:spPr>
      </p:pic>
      <p:sp>
        <p:nvSpPr>
          <p:cNvPr id="5" name="Rectangle 845"/>
          <p:cNvSpPr txBox="1">
            <a:spLocks noChangeArrowheads="1"/>
          </p:cNvSpPr>
          <p:nvPr/>
        </p:nvSpPr>
        <p:spPr>
          <a:xfrm>
            <a:off x="609600" y="-76201"/>
            <a:ext cx="7772400" cy="914401"/>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smtClean="0">
                <a:solidFill>
                  <a:schemeClr val="accent1"/>
                </a:solidFill>
              </a:rPr>
              <a:t>MIDUS Guiding Conceptual Framework</a:t>
            </a:r>
          </a:p>
        </p:txBody>
      </p:sp>
    </p:spTree>
    <p:extLst>
      <p:ext uri="{BB962C8B-B14F-4D97-AF65-F5344CB8AC3E}">
        <p14:creationId xmlns:p14="http://schemas.microsoft.com/office/powerpoint/2010/main" val="62862770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Discussion Points</a:t>
            </a:r>
            <a:endParaRPr lang="en-US" b="1" dirty="0"/>
          </a:p>
        </p:txBody>
      </p:sp>
      <p:sp>
        <p:nvSpPr>
          <p:cNvPr id="3" name="Content Placeholder 2"/>
          <p:cNvSpPr>
            <a:spLocks noGrp="1"/>
          </p:cNvSpPr>
          <p:nvPr>
            <p:ph idx="1"/>
          </p:nvPr>
        </p:nvSpPr>
        <p:spPr/>
        <p:txBody>
          <a:bodyPr>
            <a:normAutofit lnSpcReduction="10000"/>
          </a:bodyPr>
          <a:lstStyle/>
          <a:p>
            <a:r>
              <a:rPr lang="en-US" dirty="0" smtClean="0"/>
              <a:t>Challenges</a:t>
            </a:r>
          </a:p>
          <a:p>
            <a:pPr lvl="1"/>
            <a:r>
              <a:rPr lang="en-US" dirty="0" smtClean="0"/>
              <a:t>Standardization </a:t>
            </a:r>
          </a:p>
          <a:p>
            <a:pPr lvl="2"/>
            <a:r>
              <a:rPr lang="en-US" dirty="0" smtClean="0"/>
              <a:t>Procedures, measures, coding, </a:t>
            </a:r>
          </a:p>
          <a:p>
            <a:pPr lvl="2"/>
            <a:r>
              <a:rPr lang="en-US" dirty="0" smtClean="0"/>
              <a:t>Ontologies (common language)</a:t>
            </a:r>
          </a:p>
          <a:p>
            <a:pPr lvl="2"/>
            <a:r>
              <a:rPr lang="en-US" i="1" dirty="0" smtClean="0"/>
              <a:t>How to encourage adoption of standard!</a:t>
            </a:r>
          </a:p>
          <a:p>
            <a:pPr lvl="1"/>
            <a:r>
              <a:rPr lang="en-US" dirty="0" smtClean="0"/>
              <a:t>Harmonization</a:t>
            </a:r>
          </a:p>
          <a:p>
            <a:pPr lvl="2"/>
            <a:r>
              <a:rPr lang="en-US" dirty="0" smtClean="0"/>
              <a:t>Highlighting, resolving, ameliorating differences</a:t>
            </a:r>
          </a:p>
          <a:p>
            <a:pPr lvl="1"/>
            <a:r>
              <a:rPr lang="en-US" dirty="0" smtClean="0"/>
              <a:t>Good data management practices</a:t>
            </a:r>
          </a:p>
          <a:p>
            <a:pPr lvl="2"/>
            <a:r>
              <a:rPr lang="en-US" dirty="0" smtClean="0"/>
              <a:t>Proactive, not reactive, approach</a:t>
            </a:r>
          </a:p>
          <a:p>
            <a:pPr lvl="2"/>
            <a:r>
              <a:rPr lang="en-US" dirty="0" smtClean="0"/>
              <a:t>Citing, replication, sharing</a:t>
            </a:r>
            <a:r>
              <a:rPr lang="en-US" smtClean="0"/>
              <a:t>, tenure</a:t>
            </a:r>
            <a:endParaRPr lang="en-US" dirty="0"/>
          </a:p>
          <a:p>
            <a:pPr lvl="2"/>
            <a:endParaRPr lang="en-US" dirty="0"/>
          </a:p>
        </p:txBody>
      </p:sp>
      <p:sp>
        <p:nvSpPr>
          <p:cNvPr id="4" name="Date Placeholder 3"/>
          <p:cNvSpPr>
            <a:spLocks noGrp="1"/>
          </p:cNvSpPr>
          <p:nvPr>
            <p:ph type="dt" sz="half" idx="10"/>
          </p:nvPr>
        </p:nvSpPr>
        <p:spPr/>
        <p:txBody>
          <a:bodyPr/>
          <a:lstStyle/>
          <a:p>
            <a:r>
              <a:rPr lang="en-US" smtClean="0"/>
              <a:t>March 31, 2014</a:t>
            </a:r>
            <a:endParaRPr lang="en-US"/>
          </a:p>
        </p:txBody>
      </p:sp>
    </p:spTree>
    <p:extLst>
      <p:ext uri="{BB962C8B-B14F-4D97-AF65-F5344CB8AC3E}">
        <p14:creationId xmlns:p14="http://schemas.microsoft.com/office/powerpoint/2010/main" val="28140538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Discussion Points</a:t>
            </a:r>
          </a:p>
        </p:txBody>
      </p:sp>
      <p:sp>
        <p:nvSpPr>
          <p:cNvPr id="3" name="Content Placeholder 2"/>
          <p:cNvSpPr>
            <a:spLocks noGrp="1"/>
          </p:cNvSpPr>
          <p:nvPr>
            <p:ph idx="1"/>
          </p:nvPr>
        </p:nvSpPr>
        <p:spPr/>
        <p:txBody>
          <a:bodyPr>
            <a:normAutofit/>
          </a:bodyPr>
          <a:lstStyle/>
          <a:p>
            <a:r>
              <a:rPr lang="en-US" dirty="0" smtClean="0"/>
              <a:t>Challenges (cont’d)</a:t>
            </a:r>
          </a:p>
          <a:p>
            <a:pPr lvl="1"/>
            <a:r>
              <a:rPr lang="en-US" dirty="0" smtClean="0"/>
              <a:t>Special collections</a:t>
            </a:r>
          </a:p>
          <a:p>
            <a:pPr lvl="2"/>
            <a:r>
              <a:rPr lang="en-US" dirty="0" smtClean="0"/>
              <a:t>MRI imaging, size, special software</a:t>
            </a:r>
          </a:p>
          <a:p>
            <a:pPr lvl="1"/>
            <a:r>
              <a:rPr lang="en-US" dirty="0" smtClean="0"/>
              <a:t>Cross-cultural, language</a:t>
            </a:r>
          </a:p>
          <a:p>
            <a:pPr lvl="2"/>
            <a:r>
              <a:rPr lang="en-US" dirty="0" smtClean="0"/>
              <a:t>CHARM</a:t>
            </a:r>
          </a:p>
          <a:p>
            <a:pPr lvl="2"/>
            <a:r>
              <a:rPr lang="en-US" dirty="0" smtClean="0"/>
              <a:t>MIDJA-MIDUS</a:t>
            </a:r>
          </a:p>
          <a:p>
            <a:pPr lvl="1"/>
            <a:r>
              <a:rPr lang="en-US" dirty="0" smtClean="0"/>
              <a:t>Funding/resources</a:t>
            </a:r>
          </a:p>
        </p:txBody>
      </p:sp>
      <p:sp>
        <p:nvSpPr>
          <p:cNvPr id="4" name="Date Placeholder 3"/>
          <p:cNvSpPr>
            <a:spLocks noGrp="1"/>
          </p:cNvSpPr>
          <p:nvPr>
            <p:ph type="dt" sz="half" idx="10"/>
          </p:nvPr>
        </p:nvSpPr>
        <p:spPr/>
        <p:txBody>
          <a:bodyPr/>
          <a:lstStyle/>
          <a:p>
            <a:r>
              <a:rPr lang="en-US" smtClean="0"/>
              <a:t>March 31, 2014</a:t>
            </a:r>
            <a:endParaRPr lang="en-US"/>
          </a:p>
        </p:txBody>
      </p:sp>
    </p:spTree>
    <p:extLst>
      <p:ext uri="{BB962C8B-B14F-4D97-AF65-F5344CB8AC3E}">
        <p14:creationId xmlns:p14="http://schemas.microsoft.com/office/powerpoint/2010/main" val="3340047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6946" name="Picture 2" descr="midus_content_proj1"/>
          <p:cNvPicPr>
            <a:picLocks noChangeAspect="1" noChangeArrowheads="1"/>
          </p:cNvPicPr>
          <p:nvPr/>
        </p:nvPicPr>
        <p:blipFill>
          <a:blip r:embed="rId3" cstate="print"/>
          <a:srcRect/>
          <a:stretch>
            <a:fillRect/>
          </a:stretch>
        </p:blipFill>
        <p:spPr bwMode="auto">
          <a:xfrm>
            <a:off x="0" y="11464"/>
            <a:ext cx="9144000" cy="6846536"/>
          </a:xfrm>
          <a:prstGeom prst="rect">
            <a:avLst/>
          </a:prstGeom>
          <a:noFill/>
        </p:spPr>
      </p:pic>
      <p:sp>
        <p:nvSpPr>
          <p:cNvPr id="2" name="Date Placeholder 1"/>
          <p:cNvSpPr>
            <a:spLocks noGrp="1"/>
          </p:cNvSpPr>
          <p:nvPr>
            <p:ph type="dt" sz="half" idx="10"/>
          </p:nvPr>
        </p:nvSpPr>
        <p:spPr/>
        <p:txBody>
          <a:bodyPr/>
          <a:lstStyle/>
          <a:p>
            <a:r>
              <a:rPr lang="en-US" smtClean="0"/>
              <a:t>March 31, 2014</a:t>
            </a:r>
            <a:endParaRPr lang="en-US"/>
          </a:p>
        </p:txBody>
      </p:sp>
    </p:spTree>
    <p:extLst>
      <p:ext uri="{BB962C8B-B14F-4D97-AF65-F5344CB8AC3E}">
        <p14:creationId xmlns:p14="http://schemas.microsoft.com/office/powerpoint/2010/main" val="939810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MIDUS Background</a:t>
            </a:r>
            <a:endParaRPr lang="en-US" b="1" dirty="0"/>
          </a:p>
        </p:txBody>
      </p:sp>
      <p:sp>
        <p:nvSpPr>
          <p:cNvPr id="3" name="Content Placeholder 2"/>
          <p:cNvSpPr>
            <a:spLocks noGrp="1"/>
          </p:cNvSpPr>
          <p:nvPr>
            <p:ph sz="quarter" idx="1"/>
          </p:nvPr>
        </p:nvSpPr>
        <p:spPr/>
        <p:txBody>
          <a:bodyPr>
            <a:normAutofit fontScale="85000" lnSpcReduction="10000"/>
          </a:bodyPr>
          <a:lstStyle/>
          <a:p>
            <a:r>
              <a:rPr lang="en-US" b="1" dirty="0">
                <a:latin typeface="Helvetica" pitchFamily="34" charset="0"/>
              </a:rPr>
              <a:t>Multidisciplinary design</a:t>
            </a:r>
            <a:endParaRPr lang="en-US" b="1" i="1" dirty="0">
              <a:latin typeface="Helvetica" pitchFamily="34" charset="0"/>
            </a:endParaRPr>
          </a:p>
          <a:p>
            <a:pPr lvl="1"/>
            <a:r>
              <a:rPr lang="en-US" b="1" dirty="0">
                <a:latin typeface="Helvetica" pitchFamily="34" charset="0"/>
              </a:rPr>
              <a:t>Aging as integrated bio-psycho-social process</a:t>
            </a:r>
          </a:p>
          <a:p>
            <a:r>
              <a:rPr lang="en-US" b="1" dirty="0" smtClean="0">
                <a:solidFill>
                  <a:schemeClr val="tx1">
                    <a:lumMod val="75000"/>
                  </a:schemeClr>
                </a:solidFill>
                <a:latin typeface="Helvetica" pitchFamily="34" charset="0"/>
              </a:rPr>
              <a:t>Multiple waves (9-10 year interval)</a:t>
            </a:r>
          </a:p>
          <a:p>
            <a:r>
              <a:rPr lang="en-US" b="1" dirty="0" smtClean="0">
                <a:solidFill>
                  <a:schemeClr val="tx1">
                    <a:lumMod val="75000"/>
                  </a:schemeClr>
                </a:solidFill>
                <a:latin typeface="Helvetica" pitchFamily="34" charset="0"/>
              </a:rPr>
              <a:t>Multiple samples/cohorts </a:t>
            </a:r>
          </a:p>
          <a:p>
            <a:pPr lvl="1"/>
            <a:r>
              <a:rPr lang="en-US" sz="2000" b="1" dirty="0" smtClean="0">
                <a:solidFill>
                  <a:srgbClr val="FF0000"/>
                </a:solidFill>
                <a:latin typeface="Helvetica" pitchFamily="34" charset="0"/>
              </a:rPr>
              <a:t>1 </a:t>
            </a:r>
            <a:r>
              <a:rPr lang="en-US" sz="2000" b="1" dirty="0" smtClean="0">
                <a:latin typeface="Helvetica" pitchFamily="34" charset="0"/>
              </a:rPr>
              <a:t>National (MIDUS Core)</a:t>
            </a:r>
          </a:p>
          <a:p>
            <a:pPr lvl="1"/>
            <a:r>
              <a:rPr lang="en-US" sz="2000" b="1" dirty="0" smtClean="0">
                <a:solidFill>
                  <a:srgbClr val="FF0000"/>
                </a:solidFill>
                <a:latin typeface="Helvetica" pitchFamily="34" charset="0"/>
              </a:rPr>
              <a:t>2 </a:t>
            </a:r>
            <a:r>
              <a:rPr lang="en-US" sz="2000" b="1" dirty="0" smtClean="0">
                <a:latin typeface="Helvetica" pitchFamily="34" charset="0"/>
              </a:rPr>
              <a:t>Milwaukee</a:t>
            </a:r>
            <a:endParaRPr lang="en-US" sz="2000" b="1" dirty="0">
              <a:latin typeface="Helvetica" pitchFamily="34" charset="0"/>
            </a:endParaRPr>
          </a:p>
          <a:p>
            <a:pPr lvl="1"/>
            <a:r>
              <a:rPr lang="en-US" sz="2000" b="1" dirty="0" smtClean="0">
                <a:solidFill>
                  <a:srgbClr val="FF0000"/>
                </a:solidFill>
                <a:latin typeface="Helvetica" pitchFamily="34" charset="0"/>
              </a:rPr>
              <a:t>3 </a:t>
            </a:r>
            <a:r>
              <a:rPr lang="en-US" sz="2000" b="1" dirty="0" smtClean="0">
                <a:latin typeface="Helvetica" pitchFamily="34" charset="0"/>
              </a:rPr>
              <a:t>Japan (MIDJA)</a:t>
            </a:r>
            <a:endParaRPr lang="en-US" sz="2000" b="1" dirty="0">
              <a:latin typeface="Helvetica" pitchFamily="34" charset="0"/>
            </a:endParaRPr>
          </a:p>
          <a:p>
            <a:pPr lvl="1"/>
            <a:r>
              <a:rPr lang="en-US" sz="2000" b="1" dirty="0" smtClean="0">
                <a:solidFill>
                  <a:srgbClr val="FF0000"/>
                </a:solidFill>
                <a:latin typeface="Helvetica" pitchFamily="34" charset="0"/>
              </a:rPr>
              <a:t>4 </a:t>
            </a:r>
            <a:r>
              <a:rPr lang="en-US" sz="2000" b="1" dirty="0" smtClean="0">
                <a:latin typeface="Helvetica" pitchFamily="34" charset="0"/>
              </a:rPr>
              <a:t>National (MIDUS Refresher)</a:t>
            </a:r>
            <a:endParaRPr lang="en-US" sz="2000" b="1" dirty="0">
              <a:latin typeface="Helvetica" pitchFamily="34" charset="0"/>
            </a:endParaRPr>
          </a:p>
          <a:p>
            <a:pPr lvl="1"/>
            <a:r>
              <a:rPr lang="en-US" sz="2000" b="1" dirty="0" smtClean="0">
                <a:solidFill>
                  <a:srgbClr val="FF0000"/>
                </a:solidFill>
                <a:latin typeface="Helvetica" pitchFamily="34" charset="0"/>
              </a:rPr>
              <a:t>5 </a:t>
            </a:r>
            <a:r>
              <a:rPr lang="en-US" sz="2000" b="1" dirty="0" smtClean="0">
                <a:latin typeface="Helvetica" pitchFamily="34" charset="0"/>
              </a:rPr>
              <a:t>Milwaukee (Refresher)</a:t>
            </a:r>
          </a:p>
          <a:p>
            <a:r>
              <a:rPr lang="en-US" b="1" dirty="0" smtClean="0">
                <a:latin typeface="Helvetica" pitchFamily="34" charset="0"/>
              </a:rPr>
              <a:t>Result</a:t>
            </a:r>
          </a:p>
          <a:p>
            <a:pPr lvl="1"/>
            <a:r>
              <a:rPr lang="en-US" sz="2000" b="1" dirty="0" smtClean="0">
                <a:latin typeface="Helvetica" pitchFamily="34" charset="0"/>
              </a:rPr>
              <a:t>N=11,500</a:t>
            </a:r>
          </a:p>
          <a:p>
            <a:pPr lvl="1"/>
            <a:r>
              <a:rPr lang="en-US" sz="2000" b="1" dirty="0" smtClean="0">
                <a:latin typeface="Helvetica" pitchFamily="34" charset="0"/>
              </a:rPr>
              <a:t>34,000 variables</a:t>
            </a:r>
            <a:endParaRPr lang="en-US" sz="2000" b="1" dirty="0">
              <a:latin typeface="Helvetica" pitchFamily="34" charset="0"/>
            </a:endParaRPr>
          </a:p>
          <a:p>
            <a:pPr lvl="1"/>
            <a:endParaRPr lang="en-US" b="1" dirty="0" smtClean="0">
              <a:latin typeface="Helvetica" pitchFamily="34" charset="0"/>
            </a:endParaRPr>
          </a:p>
          <a:p>
            <a:pPr lvl="1"/>
            <a:endParaRPr lang="en-US" b="1" dirty="0" smtClean="0">
              <a:latin typeface="Helvetica" pitchFamily="34" charset="0"/>
            </a:endParaRPr>
          </a:p>
          <a:p>
            <a:pPr lvl="1"/>
            <a:endParaRPr lang="en-US" b="1" dirty="0">
              <a:solidFill>
                <a:srgbClr val="FF0000"/>
              </a:solidFill>
              <a:latin typeface="Helvetica" pitchFamily="34" charset="0"/>
            </a:endParaRPr>
          </a:p>
          <a:p>
            <a:pPr lvl="1"/>
            <a:endParaRPr lang="en-US" dirty="0"/>
          </a:p>
        </p:txBody>
      </p:sp>
    </p:spTree>
    <p:extLst>
      <p:ext uri="{BB962C8B-B14F-4D97-AF65-F5344CB8AC3E}">
        <p14:creationId xmlns:p14="http://schemas.microsoft.com/office/powerpoint/2010/main" val="3222068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66225</TotalTime>
  <Words>6691</Words>
  <Application>Microsoft Office PowerPoint</Application>
  <PresentationFormat>On-screen Show (4:3)</PresentationFormat>
  <Paragraphs>610</Paragraphs>
  <Slides>71</Slides>
  <Notes>54</Notes>
  <HiddenSlides>2</HiddenSlides>
  <MMClips>0</MMClips>
  <ScaleCrop>false</ScaleCrop>
  <HeadingPairs>
    <vt:vector size="4" baseType="variant">
      <vt:variant>
        <vt:lpstr>Theme</vt:lpstr>
      </vt:variant>
      <vt:variant>
        <vt:i4>2</vt:i4>
      </vt:variant>
      <vt:variant>
        <vt:lpstr>Slide Titles</vt:lpstr>
      </vt:variant>
      <vt:variant>
        <vt:i4>71</vt:i4>
      </vt:variant>
    </vt:vector>
  </HeadingPairs>
  <TitlesOfParts>
    <vt:vector size="73" baseType="lpstr">
      <vt:lpstr>Office Theme</vt:lpstr>
      <vt:lpstr>1_Office Theme</vt:lpstr>
      <vt:lpstr>PowerPoint Presentation</vt:lpstr>
      <vt:lpstr>PowerPoint Presentation</vt:lpstr>
      <vt:lpstr>PowerPoint Presentation</vt:lpstr>
      <vt:lpstr>Overview</vt:lpstr>
      <vt:lpstr>Background</vt:lpstr>
      <vt:lpstr>PowerPoint Presentation</vt:lpstr>
      <vt:lpstr>PowerPoint Presentation</vt:lpstr>
      <vt:lpstr>PowerPoint Presentation</vt:lpstr>
      <vt:lpstr>MIDUS Background</vt:lpstr>
      <vt:lpstr>Guiding Principles of DDI use</vt:lpstr>
      <vt:lpstr>Status of Current DDI Efforts</vt:lpstr>
      <vt:lpstr>Describing MIDUS(non-survey) Health Meaures</vt:lpstr>
      <vt:lpstr>MIDUS(non-survey) Health Measures Biomarkers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MIDUS(non-survey) Health Measures Affective Neuroscience</vt:lpstr>
      <vt:lpstr>PowerPoint Presentation</vt:lpstr>
      <vt:lpstr>PowerPoint Presentation</vt:lpstr>
      <vt:lpstr>PowerPoint Presentation</vt:lpstr>
      <vt:lpstr>Example: EEG  Processing &amp; Transformations</vt:lpstr>
      <vt:lpstr>Example: EEG  Processing &amp; Transformations</vt:lpstr>
      <vt:lpstr>PowerPoint Presentation</vt:lpstr>
      <vt:lpstr>PowerPoint Presentation</vt:lpstr>
      <vt:lpstr>http://www.ddialliance.org/resources/publications/working/BestPractices/LongitudinalData/DocumentingAWiderVarietyOfData-Final.pdf</vt:lpstr>
      <vt:lpstr>DDI 3.x Elements</vt:lpstr>
      <vt:lpstr>DDI Markup: Biomarkers</vt:lpstr>
      <vt:lpstr>DDI Markup: Derived Scales</vt:lpstr>
      <vt:lpstr>DDI - The Future</vt:lpstr>
      <vt:lpstr>DDI - The Future: Other Standards</vt:lpstr>
      <vt:lpstr>PowerPoint Presentation</vt:lpstr>
      <vt:lpstr>DDI - The Future</vt:lpstr>
      <vt:lpstr>Questions?</vt:lpstr>
      <vt:lpstr>PowerPoint Presentation</vt:lpstr>
      <vt:lpstr>Monday March 31st 2014</vt:lpstr>
      <vt:lpstr>PowerPoint Presentation</vt:lpstr>
      <vt:lpstr>Epidemiology and the Development of Alzheimer’s Disease (EDAD)</vt:lpstr>
      <vt:lpstr>AD in Latin America</vt:lpstr>
      <vt:lpstr>Why Costa Rica? </vt:lpstr>
      <vt:lpstr>University of Costa Rica (UCR)  &amp; University of Kansas (KU)</vt:lpstr>
      <vt:lpstr>UCR-CRELES </vt:lpstr>
      <vt:lpstr>KU Alzheimer Disease Center (P30 AG035982)   Leader in the US for the study of exercise and metabolism on brain health and lifestyles that prevent Alzheimer’s disease</vt:lpstr>
      <vt:lpstr>Cornerstones of prevention in AD  and related chronic diseases</vt:lpstr>
      <vt:lpstr>New research directions should include:</vt:lpstr>
      <vt:lpstr>EDAD’s Scientific Aim</vt:lpstr>
      <vt:lpstr>Hypothesis</vt:lpstr>
      <vt:lpstr>Prospective memory and aging pilot study</vt:lpstr>
      <vt:lpstr>How?</vt:lpstr>
      <vt:lpstr>EDAD’s Aim to Build Infrastructure</vt:lpstr>
      <vt:lpstr>PowerPoint Presentation</vt:lpstr>
      <vt:lpstr>PowerPoint Presentation</vt:lpstr>
      <vt:lpstr>PowerPoint Presentation</vt:lpstr>
      <vt:lpstr>Clinical Research Data Lifecycle</vt:lpstr>
      <vt:lpstr>KU Instrument Library (KUIL)</vt:lpstr>
      <vt:lpstr>Goal 1: </vt:lpstr>
      <vt:lpstr>Goal 2: </vt:lpstr>
      <vt:lpstr>Goal 3: </vt:lpstr>
      <vt:lpstr>DDI Philosophy - Why focus on metadata?</vt:lpstr>
      <vt:lpstr>Phase 1:  Training &amp; Acculturating KU/UCR faculty</vt:lpstr>
      <vt:lpstr>Phase 2 Creating KU Instrument Library</vt:lpstr>
      <vt:lpstr>Immediate targets of EDAD are also the initial targets for KUIL</vt:lpstr>
      <vt:lpstr>Phase 3:  Colectica creates new features based on EDAD needs</vt:lpstr>
      <vt:lpstr>Phase 4:  Spanish Translation and Validation</vt:lpstr>
      <vt:lpstr>PowerPoint Presentation</vt:lpstr>
      <vt:lpstr>Discussion Points</vt:lpstr>
      <vt:lpstr>Discussion Points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bradler</dc:creator>
  <cp:lastModifiedBy>bradler</cp:lastModifiedBy>
  <cp:revision>156</cp:revision>
  <cp:lastPrinted>2014-03-25T21:46:50Z</cp:lastPrinted>
  <dcterms:created xsi:type="dcterms:W3CDTF">2014-02-06T21:15:07Z</dcterms:created>
  <dcterms:modified xsi:type="dcterms:W3CDTF">2014-03-26T16:16:40Z</dcterms:modified>
</cp:coreProperties>
</file>