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4E02C-9FE2-40AA-979A-262D12FDAD0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82C3-BBCA-4112-ABAA-88C28BE4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229" y="1143183"/>
            <a:ext cx="6007544" cy="30864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062F-DAF2-4BC2-8480-176F2861F2E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16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229" y="1143183"/>
            <a:ext cx="6007544" cy="30864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HLG sponsor</a:t>
            </a:r>
            <a:r>
              <a:rPr lang="en-US" baseline="0" dirty="0" smtClean="0"/>
              <a:t> project: </a:t>
            </a:r>
            <a:r>
              <a:rPr lang="en-US" dirty="0" smtClean="0"/>
              <a:t>Desired Project Outcomes</a:t>
            </a:r>
          </a:p>
          <a:p>
            <a:pPr marL="0" indent="0">
              <a:buNone/>
            </a:pPr>
            <a:r>
              <a:rPr lang="en-US" dirty="0" smtClean="0"/>
              <a:t>Increased:</a:t>
            </a:r>
          </a:p>
          <a:p>
            <a:r>
              <a:rPr lang="en-US" dirty="0" smtClean="0"/>
              <a:t>interoperability in Official Statistics through the sharing of processes and components</a:t>
            </a:r>
          </a:p>
          <a:p>
            <a:r>
              <a:rPr lang="en-US" dirty="0" smtClean="0"/>
              <a:t>ability to find real/genuine collaboration opportunities </a:t>
            </a:r>
          </a:p>
          <a:p>
            <a:r>
              <a:rPr lang="en-US" dirty="0" smtClean="0"/>
              <a:t>ability to make international decisions and investments </a:t>
            </a:r>
          </a:p>
          <a:p>
            <a:r>
              <a:rPr lang="en-US" dirty="0" smtClean="0"/>
              <a:t>sharing of architectural/design</a:t>
            </a:r>
          </a:p>
          <a:p>
            <a:pPr marL="0" indent="0">
              <a:buNone/>
            </a:pPr>
            <a:r>
              <a:rPr lang="en-US" dirty="0" smtClean="0"/>
              <a:t>    knowledge and practices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A5727-E599-4087-B265-90A8C68ED9C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229" y="1143183"/>
            <a:ext cx="6007544" cy="308644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062F-DAF2-4BC2-8480-176F2861F2E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428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3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9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7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9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8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1A8F-4F52-4215-95A2-A36B62ACF55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2024-6BD0-4F34-9FA1-0B776ED1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unece.org/stat/platform/display/GSIMclick/Clickable+GSI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GSIM, CSPA, and Related Activities of the High-Level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Arofan</a:t>
            </a:r>
            <a:r>
              <a:rPr lang="en-US" dirty="0" smtClean="0"/>
              <a:t> Gregory</a:t>
            </a:r>
          </a:p>
          <a:p>
            <a:r>
              <a:rPr lang="en-US" dirty="0" smtClean="0"/>
              <a:t>Metadata Technology NA</a:t>
            </a:r>
          </a:p>
          <a:p>
            <a:r>
              <a:rPr lang="en-US" dirty="0" smtClean="0"/>
              <a:t>April 1. 2014</a:t>
            </a:r>
          </a:p>
          <a:p>
            <a:r>
              <a:rPr lang="en-US" dirty="0" smtClean="0"/>
              <a:t>NADDI, Vancouver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4" y="125762"/>
            <a:ext cx="7765056" cy="6732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8400" y="1828800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“Full” GSIM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8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80999"/>
            <a:ext cx="7889630" cy="612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82" y="352160"/>
            <a:ext cx="8378318" cy="65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easy-to-use “Clickable GSIM” available on the UN/ECE site:</a:t>
            </a:r>
          </a:p>
          <a:p>
            <a:pPr lvl="1"/>
            <a:r>
              <a:rPr lang="en-US" dirty="0" smtClean="0">
                <a:hlinkClick r:id="rId2"/>
              </a:rPr>
              <a:t>http://www1.unece.org/stat/platform/display/GSIMclick/Clickable+GSIM</a:t>
            </a:r>
            <a:endParaRPr lang="en-US" dirty="0" smtClean="0"/>
          </a:p>
          <a:p>
            <a:pPr lvl="1"/>
            <a:r>
              <a:rPr lang="en-US" dirty="0" smtClean="0"/>
              <a:t>Users can add “views”</a:t>
            </a:r>
          </a:p>
          <a:p>
            <a:r>
              <a:rPr lang="en-US" dirty="0" smtClean="0"/>
              <a:t>Specification is available</a:t>
            </a:r>
          </a:p>
          <a:p>
            <a:r>
              <a:rPr lang="en-US" dirty="0" smtClean="0"/>
              <a:t>Includes some profiles of DDI for implementing GSIM (more to come)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efficiency, statistical agencies want to share IT development resources by sharing services</a:t>
            </a:r>
          </a:p>
          <a:p>
            <a:r>
              <a:rPr lang="en-US" dirty="0" smtClean="0"/>
              <a:t>CSPA – Common Statistical Production Architecture</a:t>
            </a:r>
          </a:p>
          <a:p>
            <a:pPr lvl="1"/>
            <a:r>
              <a:rPr lang="en-US" dirty="0" smtClean="0"/>
              <a:t>“Plug and play” services using standard interfaces</a:t>
            </a:r>
          </a:p>
          <a:p>
            <a:pPr lvl="1"/>
            <a:r>
              <a:rPr lang="en-US" dirty="0" smtClean="0"/>
              <a:t>Standard architecture model was developed</a:t>
            </a:r>
          </a:p>
        </p:txBody>
      </p:sp>
    </p:spTree>
    <p:extLst>
      <p:ext uri="{BB962C8B-B14F-4D97-AF65-F5344CB8AC3E}">
        <p14:creationId xmlns:p14="http://schemas.microsoft.com/office/powerpoint/2010/main" val="2035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19188" y="1676400"/>
            <a:ext cx="6076481" cy="4955852"/>
            <a:chOff x="187227" y="87234"/>
            <a:chExt cx="8751057" cy="5260652"/>
          </a:xfrm>
        </p:grpSpPr>
        <p:grpSp>
          <p:nvGrpSpPr>
            <p:cNvPr id="3" name="Grupp 49"/>
            <p:cNvGrpSpPr/>
            <p:nvPr/>
          </p:nvGrpSpPr>
          <p:grpSpPr>
            <a:xfrm>
              <a:off x="187227" y="87234"/>
              <a:ext cx="8751057" cy="2405663"/>
              <a:chOff x="-319158" y="188640"/>
              <a:chExt cx="9211638" cy="3093851"/>
            </a:xfrm>
          </p:grpSpPr>
          <p:sp>
            <p:nvSpPr>
              <p:cNvPr id="75" name="Rektangel 74"/>
              <p:cNvSpPr/>
              <p:nvPr/>
            </p:nvSpPr>
            <p:spPr>
              <a:xfrm>
                <a:off x="251520" y="188640"/>
                <a:ext cx="8640960" cy="3093851"/>
              </a:xfrm>
              <a:prstGeom prst="rect">
                <a:avLst/>
              </a:prstGeom>
              <a:solidFill>
                <a:schemeClr val="accent1">
                  <a:alpha val="6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1" name="textruta 130"/>
              <p:cNvSpPr txBox="1"/>
              <p:nvPr/>
            </p:nvSpPr>
            <p:spPr>
              <a:xfrm rot="16200000">
                <a:off x="-744128" y="2136049"/>
                <a:ext cx="1549802" cy="69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b="1" dirty="0">
                    <a:solidFill>
                      <a:prstClr val="black"/>
                    </a:solidFill>
                    <a:latin typeface="Calibri"/>
                  </a:rPr>
                  <a:t>Canada</a:t>
                </a:r>
              </a:p>
            </p:txBody>
          </p:sp>
        </p:grpSp>
        <p:grpSp>
          <p:nvGrpSpPr>
            <p:cNvPr id="4" name="Group 4"/>
            <p:cNvGrpSpPr/>
            <p:nvPr/>
          </p:nvGrpSpPr>
          <p:grpSpPr>
            <a:xfrm>
              <a:off x="918538" y="231250"/>
              <a:ext cx="7661651" cy="832330"/>
              <a:chOff x="353355" y="2933913"/>
              <a:chExt cx="8221964" cy="814274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53355" y="2933913"/>
                <a:ext cx="2222152" cy="814274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dirty="0">
                    <a:solidFill>
                      <a:prstClr val="white"/>
                    </a:solidFill>
                    <a:latin typeface="Calibri"/>
                  </a:rPr>
                  <a:t>Collect</a:t>
                </a:r>
                <a:endParaRPr lang="en-GB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353292" y="2933913"/>
                <a:ext cx="2222152" cy="814274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  <a:scene3d>
                <a:camera prst="orthographicFront"/>
                <a:lightRig rig="threePt" dir="t"/>
              </a:scene3d>
              <a:sp3d>
                <a:bevelB w="247650" h="133350" prst="coolSlant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dirty="0">
                    <a:solidFill>
                      <a:prstClr val="white"/>
                    </a:solidFill>
                    <a:latin typeface="Calibri"/>
                  </a:rPr>
                  <a:t>Process</a:t>
                </a:r>
                <a:endParaRPr lang="en-GB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353230" y="2933913"/>
                <a:ext cx="2222152" cy="814273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prstClr val="white"/>
                    </a:solidFill>
                    <a:latin typeface="Calibri"/>
                  </a:rPr>
                  <a:t>Analyse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353167" y="2933913"/>
                <a:ext cx="2222152" cy="814273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prstClr val="white"/>
                    </a:solidFill>
                    <a:latin typeface="Calibri"/>
                  </a:rPr>
                  <a:t>Disseminate</a:t>
                </a:r>
              </a:p>
            </p:txBody>
          </p:sp>
        </p:grpSp>
        <p:sp>
          <p:nvSpPr>
            <p:cNvPr id="55" name="Rektangel 54"/>
            <p:cNvSpPr/>
            <p:nvPr/>
          </p:nvSpPr>
          <p:spPr>
            <a:xfrm>
              <a:off x="873388" y="1158298"/>
              <a:ext cx="7920880" cy="1217053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0" name="Group 77"/>
            <p:cNvGrpSpPr/>
            <p:nvPr/>
          </p:nvGrpSpPr>
          <p:grpSpPr>
            <a:xfrm>
              <a:off x="1521460" y="1302314"/>
              <a:ext cx="7200800" cy="864096"/>
              <a:chOff x="459143" y="4572237"/>
              <a:chExt cx="7879453" cy="897752"/>
            </a:xfrm>
          </p:grpSpPr>
          <p:grpSp>
            <p:nvGrpSpPr>
              <p:cNvPr id="11" name="Group 16"/>
              <p:cNvGrpSpPr/>
              <p:nvPr/>
            </p:nvGrpSpPr>
            <p:grpSpPr>
              <a:xfrm>
                <a:off x="459143" y="4581128"/>
                <a:ext cx="2467911" cy="888861"/>
                <a:chOff x="459143" y="4581128"/>
                <a:chExt cx="2467911" cy="888861"/>
              </a:xfrm>
            </p:grpSpPr>
            <p:sp>
              <p:nvSpPr>
                <p:cNvPr id="87" name="Freeform 10"/>
                <p:cNvSpPr/>
                <p:nvPr/>
              </p:nvSpPr>
              <p:spPr>
                <a:xfrm>
                  <a:off x="572124" y="4581128"/>
                  <a:ext cx="2222152" cy="888861"/>
                </a:xfrm>
                <a:custGeom>
                  <a:avLst/>
                  <a:gdLst>
                    <a:gd name="connsiteX0" fmla="*/ 0 w 2222152"/>
                    <a:gd name="connsiteY0" fmla="*/ 0 h 888861"/>
                    <a:gd name="connsiteX1" fmla="*/ 1777722 w 2222152"/>
                    <a:gd name="connsiteY1" fmla="*/ 0 h 888861"/>
                    <a:gd name="connsiteX2" fmla="*/ 2222152 w 2222152"/>
                    <a:gd name="connsiteY2" fmla="*/ 444431 h 888861"/>
                    <a:gd name="connsiteX3" fmla="*/ 1777722 w 2222152"/>
                    <a:gd name="connsiteY3" fmla="*/ 888861 h 888861"/>
                    <a:gd name="connsiteX4" fmla="*/ 0 w 2222152"/>
                    <a:gd name="connsiteY4" fmla="*/ 888861 h 888861"/>
                    <a:gd name="connsiteX5" fmla="*/ 444431 w 2222152"/>
                    <a:gd name="connsiteY5" fmla="*/ 444431 h 888861"/>
                    <a:gd name="connsiteX6" fmla="*/ 0 w 2222152"/>
                    <a:gd name="connsiteY6" fmla="*/ 0 h 88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2152" h="888861">
                      <a:moveTo>
                        <a:pt x="0" y="0"/>
                      </a:moveTo>
                      <a:lnTo>
                        <a:pt x="1777722" y="0"/>
                      </a:lnTo>
                      <a:lnTo>
                        <a:pt x="2222152" y="444431"/>
                      </a:lnTo>
                      <a:lnTo>
                        <a:pt x="1777722" y="888861"/>
                      </a:lnTo>
                      <a:lnTo>
                        <a:pt x="0" y="888861"/>
                      </a:lnTo>
                      <a:lnTo>
                        <a:pt x="444431" y="4444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8" name="Diamond 14"/>
                <p:cNvSpPr/>
                <p:nvPr/>
              </p:nvSpPr>
              <p:spPr>
                <a:xfrm>
                  <a:off x="2217070" y="4803343"/>
                  <a:ext cx="709984" cy="444430"/>
                </a:xfrm>
                <a:prstGeom prst="diamond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9" name="Diamond 15"/>
                <p:cNvSpPr/>
                <p:nvPr/>
              </p:nvSpPr>
              <p:spPr>
                <a:xfrm>
                  <a:off x="459143" y="4803343"/>
                  <a:ext cx="709984" cy="444430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2" name="Group 17"/>
              <p:cNvGrpSpPr/>
              <p:nvPr/>
            </p:nvGrpSpPr>
            <p:grpSpPr>
              <a:xfrm>
                <a:off x="2259539" y="4572237"/>
                <a:ext cx="2467911" cy="888861"/>
                <a:chOff x="459143" y="4581128"/>
                <a:chExt cx="2467911" cy="888861"/>
              </a:xfrm>
            </p:grpSpPr>
            <p:sp>
              <p:nvSpPr>
                <p:cNvPr id="84" name="Freeform 18"/>
                <p:cNvSpPr/>
                <p:nvPr/>
              </p:nvSpPr>
              <p:spPr>
                <a:xfrm>
                  <a:off x="572124" y="4581128"/>
                  <a:ext cx="2222152" cy="888861"/>
                </a:xfrm>
                <a:custGeom>
                  <a:avLst/>
                  <a:gdLst>
                    <a:gd name="connsiteX0" fmla="*/ 0 w 2222152"/>
                    <a:gd name="connsiteY0" fmla="*/ 0 h 888861"/>
                    <a:gd name="connsiteX1" fmla="*/ 1777722 w 2222152"/>
                    <a:gd name="connsiteY1" fmla="*/ 0 h 888861"/>
                    <a:gd name="connsiteX2" fmla="*/ 2222152 w 2222152"/>
                    <a:gd name="connsiteY2" fmla="*/ 444431 h 888861"/>
                    <a:gd name="connsiteX3" fmla="*/ 1777722 w 2222152"/>
                    <a:gd name="connsiteY3" fmla="*/ 888861 h 888861"/>
                    <a:gd name="connsiteX4" fmla="*/ 0 w 2222152"/>
                    <a:gd name="connsiteY4" fmla="*/ 888861 h 888861"/>
                    <a:gd name="connsiteX5" fmla="*/ 444431 w 2222152"/>
                    <a:gd name="connsiteY5" fmla="*/ 444431 h 888861"/>
                    <a:gd name="connsiteX6" fmla="*/ 0 w 2222152"/>
                    <a:gd name="connsiteY6" fmla="*/ 0 h 88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2152" h="888861">
                      <a:moveTo>
                        <a:pt x="0" y="0"/>
                      </a:moveTo>
                      <a:lnTo>
                        <a:pt x="1777722" y="0"/>
                      </a:lnTo>
                      <a:lnTo>
                        <a:pt x="2222152" y="444431"/>
                      </a:lnTo>
                      <a:lnTo>
                        <a:pt x="1777722" y="888861"/>
                      </a:lnTo>
                      <a:lnTo>
                        <a:pt x="0" y="888861"/>
                      </a:lnTo>
                      <a:lnTo>
                        <a:pt x="444431" y="4444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5" name="Diamond 19"/>
                <p:cNvSpPr/>
                <p:nvPr/>
              </p:nvSpPr>
              <p:spPr>
                <a:xfrm>
                  <a:off x="2217070" y="4803343"/>
                  <a:ext cx="709984" cy="444430"/>
                </a:xfrm>
                <a:prstGeom prst="diamond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6" name="Diamond 20"/>
                <p:cNvSpPr/>
                <p:nvPr/>
              </p:nvSpPr>
              <p:spPr>
                <a:xfrm>
                  <a:off x="459143" y="4803343"/>
                  <a:ext cx="709984" cy="444430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3" name="Group 21"/>
              <p:cNvGrpSpPr/>
              <p:nvPr/>
            </p:nvGrpSpPr>
            <p:grpSpPr>
              <a:xfrm>
                <a:off x="4049528" y="4581128"/>
                <a:ext cx="2467911" cy="888861"/>
                <a:chOff x="459143" y="4581128"/>
                <a:chExt cx="2467911" cy="888861"/>
              </a:xfrm>
            </p:grpSpPr>
            <p:sp>
              <p:nvSpPr>
                <p:cNvPr id="81" name="Freeform 22"/>
                <p:cNvSpPr/>
                <p:nvPr/>
              </p:nvSpPr>
              <p:spPr>
                <a:xfrm>
                  <a:off x="572124" y="4581128"/>
                  <a:ext cx="2222152" cy="888861"/>
                </a:xfrm>
                <a:custGeom>
                  <a:avLst/>
                  <a:gdLst>
                    <a:gd name="connsiteX0" fmla="*/ 0 w 2222152"/>
                    <a:gd name="connsiteY0" fmla="*/ 0 h 888861"/>
                    <a:gd name="connsiteX1" fmla="*/ 1777722 w 2222152"/>
                    <a:gd name="connsiteY1" fmla="*/ 0 h 888861"/>
                    <a:gd name="connsiteX2" fmla="*/ 2222152 w 2222152"/>
                    <a:gd name="connsiteY2" fmla="*/ 444431 h 888861"/>
                    <a:gd name="connsiteX3" fmla="*/ 1777722 w 2222152"/>
                    <a:gd name="connsiteY3" fmla="*/ 888861 h 888861"/>
                    <a:gd name="connsiteX4" fmla="*/ 0 w 2222152"/>
                    <a:gd name="connsiteY4" fmla="*/ 888861 h 888861"/>
                    <a:gd name="connsiteX5" fmla="*/ 444431 w 2222152"/>
                    <a:gd name="connsiteY5" fmla="*/ 444431 h 888861"/>
                    <a:gd name="connsiteX6" fmla="*/ 0 w 2222152"/>
                    <a:gd name="connsiteY6" fmla="*/ 0 h 88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2152" h="888861">
                      <a:moveTo>
                        <a:pt x="0" y="0"/>
                      </a:moveTo>
                      <a:lnTo>
                        <a:pt x="1777722" y="0"/>
                      </a:lnTo>
                      <a:lnTo>
                        <a:pt x="2222152" y="444431"/>
                      </a:lnTo>
                      <a:lnTo>
                        <a:pt x="1777722" y="888861"/>
                      </a:lnTo>
                      <a:lnTo>
                        <a:pt x="0" y="888861"/>
                      </a:lnTo>
                      <a:lnTo>
                        <a:pt x="444431" y="4444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2" name="Diamond 23"/>
                <p:cNvSpPr/>
                <p:nvPr/>
              </p:nvSpPr>
              <p:spPr>
                <a:xfrm>
                  <a:off x="2217070" y="4803343"/>
                  <a:ext cx="709984" cy="444430"/>
                </a:xfrm>
                <a:prstGeom prst="diamond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3" name="Diamond 24"/>
                <p:cNvSpPr/>
                <p:nvPr/>
              </p:nvSpPr>
              <p:spPr>
                <a:xfrm>
                  <a:off x="459143" y="4803343"/>
                  <a:ext cx="709984" cy="444430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4" name="Group 25"/>
              <p:cNvGrpSpPr/>
              <p:nvPr/>
            </p:nvGrpSpPr>
            <p:grpSpPr>
              <a:xfrm>
                <a:off x="5845844" y="4581128"/>
                <a:ext cx="2492752" cy="888861"/>
                <a:chOff x="434302" y="4581128"/>
                <a:chExt cx="2492752" cy="888861"/>
              </a:xfrm>
            </p:grpSpPr>
            <p:sp>
              <p:nvSpPr>
                <p:cNvPr id="77" name="Freeform 26"/>
                <p:cNvSpPr/>
                <p:nvPr/>
              </p:nvSpPr>
              <p:spPr>
                <a:xfrm>
                  <a:off x="513098" y="4581128"/>
                  <a:ext cx="2222152" cy="888861"/>
                </a:xfrm>
                <a:custGeom>
                  <a:avLst/>
                  <a:gdLst>
                    <a:gd name="connsiteX0" fmla="*/ 0 w 2222152"/>
                    <a:gd name="connsiteY0" fmla="*/ 0 h 888861"/>
                    <a:gd name="connsiteX1" fmla="*/ 1777722 w 2222152"/>
                    <a:gd name="connsiteY1" fmla="*/ 0 h 888861"/>
                    <a:gd name="connsiteX2" fmla="*/ 2222152 w 2222152"/>
                    <a:gd name="connsiteY2" fmla="*/ 444431 h 888861"/>
                    <a:gd name="connsiteX3" fmla="*/ 1777722 w 2222152"/>
                    <a:gd name="connsiteY3" fmla="*/ 888861 h 888861"/>
                    <a:gd name="connsiteX4" fmla="*/ 0 w 2222152"/>
                    <a:gd name="connsiteY4" fmla="*/ 888861 h 888861"/>
                    <a:gd name="connsiteX5" fmla="*/ 444431 w 2222152"/>
                    <a:gd name="connsiteY5" fmla="*/ 444431 h 888861"/>
                    <a:gd name="connsiteX6" fmla="*/ 0 w 2222152"/>
                    <a:gd name="connsiteY6" fmla="*/ 0 h 88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2152" h="888861">
                      <a:moveTo>
                        <a:pt x="0" y="0"/>
                      </a:moveTo>
                      <a:lnTo>
                        <a:pt x="1777722" y="0"/>
                      </a:lnTo>
                      <a:lnTo>
                        <a:pt x="2222152" y="444431"/>
                      </a:lnTo>
                      <a:lnTo>
                        <a:pt x="1777722" y="888861"/>
                      </a:lnTo>
                      <a:lnTo>
                        <a:pt x="0" y="888861"/>
                      </a:lnTo>
                      <a:lnTo>
                        <a:pt x="444431" y="4444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9" name="Diamond 27"/>
                <p:cNvSpPr/>
                <p:nvPr/>
              </p:nvSpPr>
              <p:spPr>
                <a:xfrm>
                  <a:off x="2217070" y="4803343"/>
                  <a:ext cx="709984" cy="444430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0" name="Diamond 28"/>
                <p:cNvSpPr/>
                <p:nvPr/>
              </p:nvSpPr>
              <p:spPr>
                <a:xfrm>
                  <a:off x="434302" y="4794451"/>
                  <a:ext cx="709984" cy="491052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222" name="Grupp 49"/>
            <p:cNvGrpSpPr/>
            <p:nvPr/>
          </p:nvGrpSpPr>
          <p:grpSpPr>
            <a:xfrm>
              <a:off x="187230" y="2557904"/>
              <a:ext cx="8751054" cy="2789982"/>
              <a:chOff x="-319155" y="188640"/>
              <a:chExt cx="9211635" cy="4896544"/>
            </a:xfrm>
          </p:grpSpPr>
          <p:sp>
            <p:nvSpPr>
              <p:cNvPr id="223" name="Rektangel 222"/>
              <p:cNvSpPr/>
              <p:nvPr/>
            </p:nvSpPr>
            <p:spPr>
              <a:xfrm>
                <a:off x="251520" y="188640"/>
                <a:ext cx="8640960" cy="4896544"/>
              </a:xfrm>
              <a:prstGeom prst="rect">
                <a:avLst/>
              </a:prstGeom>
              <a:solidFill>
                <a:schemeClr val="accent1">
                  <a:alpha val="6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4" name="textruta 223"/>
              <p:cNvSpPr txBox="1"/>
              <p:nvPr/>
            </p:nvSpPr>
            <p:spPr>
              <a:xfrm rot="16200000">
                <a:off x="-1082962" y="2397638"/>
                <a:ext cx="2227475" cy="69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400" b="1" dirty="0">
                    <a:solidFill>
                      <a:prstClr val="black"/>
                    </a:solidFill>
                    <a:latin typeface="Calibri"/>
                  </a:rPr>
                  <a:t>Sweden</a:t>
                </a:r>
              </a:p>
            </p:txBody>
          </p:sp>
        </p:grpSp>
        <p:sp>
          <p:nvSpPr>
            <p:cNvPr id="246" name="Rektangel 245"/>
            <p:cNvSpPr/>
            <p:nvPr/>
          </p:nvSpPr>
          <p:spPr>
            <a:xfrm>
              <a:off x="873388" y="4042687"/>
              <a:ext cx="7920880" cy="1217051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25" name="Grupp 55"/>
            <p:cNvGrpSpPr/>
            <p:nvPr/>
          </p:nvGrpSpPr>
          <p:grpSpPr>
            <a:xfrm>
              <a:off x="873388" y="2674534"/>
              <a:ext cx="7920880" cy="1217053"/>
              <a:chOff x="229363" y="1851370"/>
              <a:chExt cx="8064896" cy="1413976"/>
            </a:xfrm>
          </p:grpSpPr>
          <p:sp>
            <p:nvSpPr>
              <p:cNvPr id="226" name="Rektangel 225"/>
              <p:cNvSpPr/>
              <p:nvPr/>
            </p:nvSpPr>
            <p:spPr>
              <a:xfrm>
                <a:off x="229363" y="1851370"/>
                <a:ext cx="8064896" cy="1413976"/>
              </a:xfrm>
              <a:prstGeom prst="rect">
                <a:avLst/>
              </a:prstGeom>
              <a:solidFill>
                <a:schemeClr val="bg1">
                  <a:alpha val="7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7" name="textruta 226"/>
              <p:cNvSpPr txBox="1"/>
              <p:nvPr/>
            </p:nvSpPr>
            <p:spPr>
              <a:xfrm rot="16200000">
                <a:off x="423802" y="2291687"/>
                <a:ext cx="227821" cy="541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303" name="Grupp 302"/>
            <p:cNvGrpSpPr/>
            <p:nvPr/>
          </p:nvGrpSpPr>
          <p:grpSpPr>
            <a:xfrm>
              <a:off x="1494602" y="2854990"/>
              <a:ext cx="5472608" cy="864096"/>
              <a:chOff x="1403648" y="2780928"/>
              <a:chExt cx="5472608" cy="864096"/>
            </a:xfrm>
          </p:grpSpPr>
          <p:sp>
            <p:nvSpPr>
              <p:cNvPr id="299" name="Flödesschema: Data 298"/>
              <p:cNvSpPr/>
              <p:nvPr/>
            </p:nvSpPr>
            <p:spPr>
              <a:xfrm>
                <a:off x="1403648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0" name="Flödesschema: Data 299"/>
              <p:cNvSpPr/>
              <p:nvPr/>
            </p:nvSpPr>
            <p:spPr>
              <a:xfrm>
                <a:off x="3131840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1" name="Flödesschema: Data 300"/>
              <p:cNvSpPr/>
              <p:nvPr/>
            </p:nvSpPr>
            <p:spPr>
              <a:xfrm>
                <a:off x="4860032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304" name="Grupp 303"/>
            <p:cNvGrpSpPr/>
            <p:nvPr/>
          </p:nvGrpSpPr>
          <p:grpSpPr>
            <a:xfrm>
              <a:off x="1494602" y="4223142"/>
              <a:ext cx="5472608" cy="864096"/>
              <a:chOff x="1403648" y="2780928"/>
              <a:chExt cx="5472608" cy="864096"/>
            </a:xfrm>
          </p:grpSpPr>
          <p:sp>
            <p:nvSpPr>
              <p:cNvPr id="305" name="Flödesschema: Data 304"/>
              <p:cNvSpPr/>
              <p:nvPr/>
            </p:nvSpPr>
            <p:spPr>
              <a:xfrm>
                <a:off x="1403648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6" name="Flödesschema: Data 305"/>
              <p:cNvSpPr/>
              <p:nvPr/>
            </p:nvSpPr>
            <p:spPr>
              <a:xfrm>
                <a:off x="3131840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7" name="Flödesschema: Data 306"/>
              <p:cNvSpPr/>
              <p:nvPr/>
            </p:nvSpPr>
            <p:spPr>
              <a:xfrm>
                <a:off x="4860032" y="2780928"/>
                <a:ext cx="2016224" cy="864096"/>
              </a:xfrm>
              <a:prstGeom prst="flowChartInputOutpu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311" name="textruta 310"/>
            <p:cNvSpPr txBox="1"/>
            <p:nvPr/>
          </p:nvSpPr>
          <p:spPr>
            <a:xfrm>
              <a:off x="7399260" y="2782981"/>
              <a:ext cx="727661" cy="98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5400" b="1" dirty="0">
                  <a:solidFill>
                    <a:prstClr val="black"/>
                  </a:solidFill>
                  <a:latin typeface="Calibri"/>
                </a:rPr>
                <a:t>?</a:t>
              </a:r>
              <a:endParaRPr lang="sv-SE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4" name="Flödesschema: Data 313"/>
            <p:cNvSpPr/>
            <p:nvPr/>
          </p:nvSpPr>
          <p:spPr>
            <a:xfrm>
              <a:off x="6679178" y="2854990"/>
              <a:ext cx="2016224" cy="864096"/>
            </a:xfrm>
            <a:prstGeom prst="flowChartInputOutpu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0441" tIns="25337" rIns="469767" bIns="25337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</a:pPr>
              <a:endParaRPr lang="sv-SE" sz="19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5" name="Flödesschema: Data 314"/>
            <p:cNvSpPr/>
            <p:nvPr/>
          </p:nvSpPr>
          <p:spPr>
            <a:xfrm>
              <a:off x="6679178" y="4223142"/>
              <a:ext cx="2016224" cy="864096"/>
            </a:xfrm>
            <a:prstGeom prst="flowChartInputOutpu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0441" tIns="25337" rIns="469767" bIns="25337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</a:pPr>
              <a:endParaRPr lang="sv-SE" sz="19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6" name="textruta 315"/>
            <p:cNvSpPr txBox="1"/>
            <p:nvPr/>
          </p:nvSpPr>
          <p:spPr>
            <a:xfrm>
              <a:off x="7399260" y="4151134"/>
              <a:ext cx="727661" cy="980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5400" b="1" dirty="0">
                  <a:solidFill>
                    <a:prstClr val="black"/>
                  </a:solidFill>
                  <a:latin typeface="Calibri"/>
                </a:rPr>
                <a:t>?</a:t>
              </a:r>
              <a:endParaRPr lang="sv-SE" b="1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38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41277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0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41277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2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141277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4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141277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6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95639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7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324548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8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95639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9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4324548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50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95639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51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324548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364" name="Grupp 363"/>
            <p:cNvGrpSpPr/>
            <p:nvPr/>
          </p:nvGrpSpPr>
          <p:grpSpPr>
            <a:xfrm>
              <a:off x="6444208" y="4252540"/>
              <a:ext cx="2264251" cy="855538"/>
              <a:chOff x="6444208" y="4293096"/>
              <a:chExt cx="2264251" cy="855538"/>
            </a:xfrm>
          </p:grpSpPr>
          <p:grpSp>
            <p:nvGrpSpPr>
              <p:cNvPr id="365" name="Grupp 364"/>
              <p:cNvGrpSpPr/>
              <p:nvPr/>
            </p:nvGrpSpPr>
            <p:grpSpPr>
              <a:xfrm>
                <a:off x="6444208" y="4293096"/>
                <a:ext cx="2264251" cy="855538"/>
                <a:chOff x="8285174" y="548680"/>
                <a:chExt cx="2264251" cy="855538"/>
              </a:xfrm>
            </p:grpSpPr>
            <p:sp>
              <p:nvSpPr>
                <p:cNvPr id="367" name="Freeform 22"/>
                <p:cNvSpPr/>
                <p:nvPr/>
              </p:nvSpPr>
              <p:spPr>
                <a:xfrm>
                  <a:off x="8388424" y="548680"/>
                  <a:ext cx="2030759" cy="855538"/>
                </a:xfrm>
                <a:custGeom>
                  <a:avLst/>
                  <a:gdLst>
                    <a:gd name="connsiteX0" fmla="*/ 0 w 2222152"/>
                    <a:gd name="connsiteY0" fmla="*/ 0 h 888861"/>
                    <a:gd name="connsiteX1" fmla="*/ 1777722 w 2222152"/>
                    <a:gd name="connsiteY1" fmla="*/ 0 h 888861"/>
                    <a:gd name="connsiteX2" fmla="*/ 2222152 w 2222152"/>
                    <a:gd name="connsiteY2" fmla="*/ 444431 h 888861"/>
                    <a:gd name="connsiteX3" fmla="*/ 1777722 w 2222152"/>
                    <a:gd name="connsiteY3" fmla="*/ 888861 h 888861"/>
                    <a:gd name="connsiteX4" fmla="*/ 0 w 2222152"/>
                    <a:gd name="connsiteY4" fmla="*/ 888861 h 888861"/>
                    <a:gd name="connsiteX5" fmla="*/ 444431 w 2222152"/>
                    <a:gd name="connsiteY5" fmla="*/ 444431 h 888861"/>
                    <a:gd name="connsiteX6" fmla="*/ 0 w 2222152"/>
                    <a:gd name="connsiteY6" fmla="*/ 0 h 88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2152" h="888861">
                      <a:moveTo>
                        <a:pt x="0" y="0"/>
                      </a:moveTo>
                      <a:lnTo>
                        <a:pt x="1777722" y="0"/>
                      </a:lnTo>
                      <a:lnTo>
                        <a:pt x="2222152" y="444431"/>
                      </a:lnTo>
                      <a:lnTo>
                        <a:pt x="1777722" y="888861"/>
                      </a:lnTo>
                      <a:lnTo>
                        <a:pt x="0" y="888861"/>
                      </a:lnTo>
                      <a:lnTo>
                        <a:pt x="444431" y="4444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68" name="Diamond 24"/>
                <p:cNvSpPr/>
                <p:nvPr/>
              </p:nvSpPr>
              <p:spPr>
                <a:xfrm>
                  <a:off x="8285174" y="762564"/>
                  <a:ext cx="648833" cy="427769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69" name="Diamond 27"/>
                <p:cNvSpPr/>
                <p:nvPr/>
              </p:nvSpPr>
              <p:spPr>
                <a:xfrm>
                  <a:off x="9900592" y="764704"/>
                  <a:ext cx="648833" cy="427769"/>
                </a:xfrm>
                <a:prstGeom prst="diamond">
                  <a:avLst/>
                </a:prstGeom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pic>
            <p:nvPicPr>
              <p:cNvPr id="366" name="Picture 7" descr="\\FS11\SCBJAEN$\Mina dokument\Presentations\Other\flags\ca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6799" y="4437112"/>
                <a:ext cx="576064" cy="576064"/>
              </a:xfrm>
              <a:prstGeom prst="rect">
                <a:avLst/>
              </a:prstGeom>
              <a:noFill/>
            </p:spPr>
          </p:pic>
        </p:grpSp>
        <p:sp>
          <p:nvSpPr>
            <p:cNvPr id="97" name="Diamond 27"/>
            <p:cNvSpPr/>
            <p:nvPr/>
          </p:nvSpPr>
          <p:spPr>
            <a:xfrm>
              <a:off x="7937430" y="1516199"/>
              <a:ext cx="739026" cy="472642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0441" tIns="25337" rIns="469767" bIns="25337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</a:pPr>
              <a:endParaRPr lang="en-GB" sz="19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1722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This makes it hard to share and reuse!</a:t>
            </a:r>
          </a:p>
        </p:txBody>
      </p:sp>
    </p:spTree>
    <p:extLst>
      <p:ext uri="{BB962C8B-B14F-4D97-AF65-F5344CB8AC3E}">
        <p14:creationId xmlns:p14="http://schemas.microsoft.com/office/powerpoint/2010/main" val="42617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371600"/>
            <a:ext cx="6172200" cy="3124200"/>
          </a:xfrm>
        </p:spPr>
        <p:txBody>
          <a:bodyPr/>
          <a:lstStyle/>
          <a:p>
            <a:pPr algn="ctr"/>
            <a:r>
              <a:rPr lang="en-US" dirty="0" smtClean="0"/>
              <a:t>…but if statistical </a:t>
            </a:r>
            <a:r>
              <a:rPr lang="en-US" dirty="0" err="1" smtClean="0"/>
              <a:t>organisations</a:t>
            </a:r>
            <a:r>
              <a:rPr lang="en-US" dirty="0" smtClean="0"/>
              <a:t> work together?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91803" y="1721861"/>
            <a:ext cx="6413383" cy="4800599"/>
            <a:chOff x="117526" y="87234"/>
            <a:chExt cx="8820758" cy="5253644"/>
          </a:xfrm>
        </p:grpSpPr>
        <p:sp>
          <p:nvSpPr>
            <p:cNvPr id="75" name="Rektangel 74"/>
            <p:cNvSpPr/>
            <p:nvPr/>
          </p:nvSpPr>
          <p:spPr>
            <a:xfrm>
              <a:off x="729372" y="87234"/>
              <a:ext cx="8208912" cy="2405662"/>
            </a:xfrm>
            <a:prstGeom prst="rect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3" name="Group 4"/>
            <p:cNvGrpSpPr/>
            <p:nvPr/>
          </p:nvGrpSpPr>
          <p:grpSpPr>
            <a:xfrm>
              <a:off x="918538" y="231250"/>
              <a:ext cx="7661651" cy="832330"/>
              <a:chOff x="353355" y="2933913"/>
              <a:chExt cx="8221964" cy="814274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53355" y="2933913"/>
                <a:ext cx="2222152" cy="814274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dirty="0">
                    <a:solidFill>
                      <a:prstClr val="white"/>
                    </a:solidFill>
                    <a:latin typeface="Calibri"/>
                  </a:rPr>
                  <a:t>Collect</a:t>
                </a:r>
                <a:endParaRPr lang="en-GB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353292" y="2933913"/>
                <a:ext cx="2222152" cy="814274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  <a:scene3d>
                <a:camera prst="orthographicFront"/>
                <a:lightRig rig="threePt" dir="t"/>
              </a:scene3d>
              <a:sp3d>
                <a:bevelB w="247650" h="133350" prst="coolSlant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dirty="0">
                    <a:solidFill>
                      <a:prstClr val="white"/>
                    </a:solidFill>
                    <a:latin typeface="Calibri"/>
                  </a:rPr>
                  <a:t>Process</a:t>
                </a:r>
                <a:endParaRPr lang="en-GB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353230" y="2933913"/>
                <a:ext cx="2222152" cy="814273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prstClr val="white"/>
                    </a:solidFill>
                    <a:latin typeface="Calibri"/>
                  </a:rPr>
                  <a:t>Analyse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353167" y="2933913"/>
                <a:ext cx="2222152" cy="814273"/>
              </a:xfrm>
              <a:custGeom>
                <a:avLst/>
                <a:gdLst>
                  <a:gd name="connsiteX0" fmla="*/ 0 w 2222152"/>
                  <a:gd name="connsiteY0" fmla="*/ 0 h 888861"/>
                  <a:gd name="connsiteX1" fmla="*/ 1777722 w 2222152"/>
                  <a:gd name="connsiteY1" fmla="*/ 0 h 888861"/>
                  <a:gd name="connsiteX2" fmla="*/ 2222152 w 2222152"/>
                  <a:gd name="connsiteY2" fmla="*/ 444431 h 888861"/>
                  <a:gd name="connsiteX3" fmla="*/ 1777722 w 2222152"/>
                  <a:gd name="connsiteY3" fmla="*/ 888861 h 888861"/>
                  <a:gd name="connsiteX4" fmla="*/ 0 w 2222152"/>
                  <a:gd name="connsiteY4" fmla="*/ 888861 h 888861"/>
                  <a:gd name="connsiteX5" fmla="*/ 444431 w 2222152"/>
                  <a:gd name="connsiteY5" fmla="*/ 444431 h 888861"/>
                  <a:gd name="connsiteX6" fmla="*/ 0 w 2222152"/>
                  <a:gd name="connsiteY6" fmla="*/ 0 h 8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2152" h="888861">
                    <a:moveTo>
                      <a:pt x="0" y="0"/>
                    </a:moveTo>
                    <a:lnTo>
                      <a:pt x="1777722" y="0"/>
                    </a:lnTo>
                    <a:lnTo>
                      <a:pt x="2222152" y="444431"/>
                    </a:lnTo>
                    <a:lnTo>
                      <a:pt x="1777722" y="888861"/>
                    </a:lnTo>
                    <a:lnTo>
                      <a:pt x="0" y="888861"/>
                    </a:lnTo>
                    <a:lnTo>
                      <a:pt x="444431" y="44443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prstClr val="white"/>
                    </a:solidFill>
                    <a:latin typeface="Calibri"/>
                  </a:rPr>
                  <a:t>Disseminate</a:t>
                </a:r>
              </a:p>
            </p:txBody>
          </p:sp>
        </p:grpSp>
        <p:sp>
          <p:nvSpPr>
            <p:cNvPr id="55" name="Rektangel 54"/>
            <p:cNvSpPr/>
            <p:nvPr/>
          </p:nvSpPr>
          <p:spPr>
            <a:xfrm>
              <a:off x="873388" y="1158298"/>
              <a:ext cx="7920880" cy="1217053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3" name="Rektangel 222"/>
            <p:cNvSpPr/>
            <p:nvPr/>
          </p:nvSpPr>
          <p:spPr>
            <a:xfrm>
              <a:off x="719572" y="2550896"/>
              <a:ext cx="8208912" cy="2789982"/>
            </a:xfrm>
            <a:prstGeom prst="rect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6" name="Rektangel 225"/>
            <p:cNvSpPr/>
            <p:nvPr/>
          </p:nvSpPr>
          <p:spPr>
            <a:xfrm>
              <a:off x="863588" y="2667526"/>
              <a:ext cx="7920880" cy="1217053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6" name="Rektangel 245"/>
            <p:cNvSpPr/>
            <p:nvPr/>
          </p:nvSpPr>
          <p:spPr>
            <a:xfrm>
              <a:off x="863588" y="4035679"/>
              <a:ext cx="7920880" cy="1217051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1" name="textruta 310"/>
            <p:cNvSpPr txBox="1"/>
            <p:nvPr/>
          </p:nvSpPr>
          <p:spPr>
            <a:xfrm>
              <a:off x="7370512" y="2877380"/>
              <a:ext cx="694928" cy="1010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5400" b="1" dirty="0">
                  <a:solidFill>
                    <a:prstClr val="black"/>
                  </a:solidFill>
                  <a:latin typeface="Calibri"/>
                </a:rPr>
                <a:t>?</a:t>
              </a:r>
              <a:endParaRPr lang="sv-SE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6" name="textruta 315"/>
            <p:cNvSpPr txBox="1"/>
            <p:nvPr/>
          </p:nvSpPr>
          <p:spPr>
            <a:xfrm>
              <a:off x="7370512" y="4245533"/>
              <a:ext cx="694928" cy="1010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5400" b="1" dirty="0">
                  <a:solidFill>
                    <a:prstClr val="black"/>
                  </a:solidFill>
                  <a:latin typeface="Calibri"/>
                </a:rPr>
                <a:t>?</a:t>
              </a:r>
              <a:endParaRPr lang="sv-SE" b="1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76" name="Grupp 75"/>
            <p:cNvGrpSpPr/>
            <p:nvPr/>
          </p:nvGrpSpPr>
          <p:grpSpPr>
            <a:xfrm>
              <a:off x="1691680" y="1412776"/>
              <a:ext cx="6840760" cy="792088"/>
              <a:chOff x="1691680" y="1340768"/>
              <a:chExt cx="6840760" cy="792088"/>
            </a:xfrm>
          </p:grpSpPr>
          <p:grpSp>
            <p:nvGrpSpPr>
              <p:cNvPr id="78" name="Grupp 320"/>
              <p:cNvGrpSpPr/>
              <p:nvPr/>
            </p:nvGrpSpPr>
            <p:grpSpPr>
              <a:xfrm>
                <a:off x="1691680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09" name="Rektangel 108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0" name="Rektangel 109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1" name="Rektangel 110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2" name="Rektangel 111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90" name="Grupp 321"/>
              <p:cNvGrpSpPr/>
              <p:nvPr/>
            </p:nvGrpSpPr>
            <p:grpSpPr>
              <a:xfrm>
                <a:off x="3419872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05" name="Rektangel 104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6" name="Rektangel 105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7" name="Rektangel 106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8" name="Rektangel 107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92" name="Grupp 326"/>
              <p:cNvGrpSpPr/>
              <p:nvPr/>
            </p:nvGrpSpPr>
            <p:grpSpPr>
              <a:xfrm>
                <a:off x="5148064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01" name="Rektangel 100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2" name="Rektangel 101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3" name="Rektangel 102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4" name="Rektangel 103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93" name="Grupp 331"/>
              <p:cNvGrpSpPr/>
              <p:nvPr/>
            </p:nvGrpSpPr>
            <p:grpSpPr>
              <a:xfrm>
                <a:off x="6876256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94" name="Rektangel 93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5" name="Rektangel 94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Rektangel 97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0" name="Rektangel 99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37" name="Grupp 136"/>
            <p:cNvGrpSpPr/>
            <p:nvPr/>
          </p:nvGrpSpPr>
          <p:grpSpPr>
            <a:xfrm>
              <a:off x="1681880" y="2877380"/>
              <a:ext cx="5112568" cy="792088"/>
              <a:chOff x="1691680" y="1340768"/>
              <a:chExt cx="5112568" cy="792088"/>
            </a:xfrm>
          </p:grpSpPr>
          <p:grpSp>
            <p:nvGrpSpPr>
              <p:cNvPr id="138" name="Grupp 320"/>
              <p:cNvGrpSpPr/>
              <p:nvPr/>
            </p:nvGrpSpPr>
            <p:grpSpPr>
              <a:xfrm>
                <a:off x="1691680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54" name="Rektangel 153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5" name="Rektangel 154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6" name="Rektangel 155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7" name="Rektangel 156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39" name="Grupp 321"/>
              <p:cNvGrpSpPr/>
              <p:nvPr/>
            </p:nvGrpSpPr>
            <p:grpSpPr>
              <a:xfrm>
                <a:off x="3419872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50" name="Rektangel 149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1" name="Rektangel 150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2" name="Rektangel 151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3" name="Rektangel 152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40" name="Grupp 326"/>
              <p:cNvGrpSpPr/>
              <p:nvPr/>
            </p:nvGrpSpPr>
            <p:grpSpPr>
              <a:xfrm>
                <a:off x="5148064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46" name="Rektangel 145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47" name="Rektangel 146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48" name="Rektangel 147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49" name="Rektangel 148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58" name="Grupp 157"/>
            <p:cNvGrpSpPr/>
            <p:nvPr/>
          </p:nvGrpSpPr>
          <p:grpSpPr>
            <a:xfrm>
              <a:off x="1681880" y="2862978"/>
              <a:ext cx="6840760" cy="2174642"/>
              <a:chOff x="1691680" y="-41786"/>
              <a:chExt cx="6840760" cy="2174642"/>
            </a:xfrm>
          </p:grpSpPr>
          <p:grpSp>
            <p:nvGrpSpPr>
              <p:cNvPr id="159" name="Grupp 320"/>
              <p:cNvGrpSpPr/>
              <p:nvPr/>
            </p:nvGrpSpPr>
            <p:grpSpPr>
              <a:xfrm>
                <a:off x="1691680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75" name="Rektangel 174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6" name="Rektangel 175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7" name="Rektangel 176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8" name="Rektangel 177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60" name="Grupp 321"/>
              <p:cNvGrpSpPr/>
              <p:nvPr/>
            </p:nvGrpSpPr>
            <p:grpSpPr>
              <a:xfrm>
                <a:off x="3419872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71" name="Rektangel 170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2" name="Rektangel 171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3" name="Rektangel 172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4" name="Rektangel 173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61" name="Grupp 326"/>
              <p:cNvGrpSpPr/>
              <p:nvPr/>
            </p:nvGrpSpPr>
            <p:grpSpPr>
              <a:xfrm>
                <a:off x="5148064" y="1340768"/>
                <a:ext cx="1656184" cy="792088"/>
                <a:chOff x="1691680" y="1412776"/>
                <a:chExt cx="1656184" cy="720080"/>
              </a:xfrm>
            </p:grpSpPr>
            <p:sp>
              <p:nvSpPr>
                <p:cNvPr id="167" name="Rektangel 166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68" name="Rektangel 167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69" name="Rektangel 168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0" name="Rektangel 169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62" name="Grupp 331"/>
              <p:cNvGrpSpPr/>
              <p:nvPr/>
            </p:nvGrpSpPr>
            <p:grpSpPr>
              <a:xfrm>
                <a:off x="6876256" y="-41786"/>
                <a:ext cx="1656184" cy="2174642"/>
                <a:chOff x="1691680" y="155909"/>
                <a:chExt cx="1656184" cy="1976947"/>
              </a:xfrm>
            </p:grpSpPr>
            <p:sp>
              <p:nvSpPr>
                <p:cNvPr id="163" name="Rektangel 162"/>
                <p:cNvSpPr/>
                <p:nvPr/>
              </p:nvSpPr>
              <p:spPr>
                <a:xfrm>
                  <a:off x="1691680" y="1556792"/>
                  <a:ext cx="1656184" cy="5760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64" name="Rektangel 163"/>
                <p:cNvSpPr/>
                <p:nvPr/>
              </p:nvSpPr>
              <p:spPr>
                <a:xfrm>
                  <a:off x="1835696" y="1412776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65" name="Rektangel 164"/>
                <p:cNvSpPr/>
                <p:nvPr/>
              </p:nvSpPr>
              <p:spPr>
                <a:xfrm>
                  <a:off x="2339752" y="1412776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66" name="Rektangel 165"/>
                <p:cNvSpPr/>
                <p:nvPr/>
              </p:nvSpPr>
              <p:spPr>
                <a:xfrm>
                  <a:off x="2843808" y="1412776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9" name="Rektangel 178"/>
                <p:cNvSpPr/>
                <p:nvPr/>
              </p:nvSpPr>
              <p:spPr>
                <a:xfrm>
                  <a:off x="1691680" y="299925"/>
                  <a:ext cx="1656184" cy="5760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80" name="Rektangel 179"/>
                <p:cNvSpPr/>
                <p:nvPr/>
              </p:nvSpPr>
              <p:spPr>
                <a:xfrm>
                  <a:off x="1835696" y="155909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81" name="Rektangel 180"/>
                <p:cNvSpPr/>
                <p:nvPr/>
              </p:nvSpPr>
              <p:spPr>
                <a:xfrm>
                  <a:off x="2339752" y="155909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82" name="Rektangel 181"/>
                <p:cNvSpPr/>
                <p:nvPr/>
              </p:nvSpPr>
              <p:spPr>
                <a:xfrm>
                  <a:off x="2843808" y="155909"/>
                  <a:ext cx="360040" cy="1440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20441" tIns="25337" rIns="469767" bIns="25337" numCol="1" spcCol="1270" anchor="ctr" anchorCtr="0">
                  <a:noAutofit/>
                </a:bodyPr>
                <a:lstStyle/>
                <a:p>
                  <a:pPr algn="ctr" defTabSz="84455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sv-SE" sz="1900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pic>
          <p:nvPicPr>
            <p:cNvPr id="183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9912" y="3093404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4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9912" y="446155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5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096" y="3093404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6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096" y="446155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7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288" y="3093404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8" name="Picture 3" descr="\\FS11\SCBJAEN$\Mina dokument\Presentations\Other\flags\s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288" y="446155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89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628800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91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628800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93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1628800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195" name="Picture 7" descr="\\FS11\SCBJAEN$\Mina dokument\Presentations\Other\flags\c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1628800"/>
              <a:ext cx="576064" cy="576064"/>
            </a:xfrm>
            <a:prstGeom prst="rect">
              <a:avLst/>
            </a:prstGeom>
            <a:noFill/>
          </p:spPr>
        </p:pic>
        <p:grpSp>
          <p:nvGrpSpPr>
            <p:cNvPr id="229" name="Grupp 228"/>
            <p:cNvGrpSpPr/>
            <p:nvPr/>
          </p:nvGrpSpPr>
          <p:grpSpPr>
            <a:xfrm>
              <a:off x="6866456" y="4245532"/>
              <a:ext cx="1656184" cy="806491"/>
              <a:chOff x="9396536" y="3270581"/>
              <a:chExt cx="1656184" cy="806491"/>
            </a:xfrm>
          </p:grpSpPr>
          <p:sp>
            <p:nvSpPr>
              <p:cNvPr id="230" name="Rektangel 229"/>
              <p:cNvSpPr/>
              <p:nvPr/>
            </p:nvSpPr>
            <p:spPr>
              <a:xfrm>
                <a:off x="9396536" y="3429000"/>
                <a:ext cx="1656184" cy="633670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pic>
            <p:nvPicPr>
              <p:cNvPr id="231" name="Picture 7" descr="\\FS11\SCBJAEN$\Mina dokument\Presentations\Other\flags\ca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68544" y="3501008"/>
                <a:ext cx="576064" cy="576064"/>
              </a:xfrm>
              <a:prstGeom prst="rect">
                <a:avLst/>
              </a:prstGeom>
              <a:noFill/>
            </p:spPr>
          </p:pic>
          <p:sp>
            <p:nvSpPr>
              <p:cNvPr id="232" name="Rektangel 231"/>
              <p:cNvSpPr/>
              <p:nvPr/>
            </p:nvSpPr>
            <p:spPr>
              <a:xfrm>
                <a:off x="9540552" y="3270581"/>
                <a:ext cx="360040" cy="158418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3" name="Rektangel 232"/>
              <p:cNvSpPr/>
              <p:nvPr/>
            </p:nvSpPr>
            <p:spPr>
              <a:xfrm>
                <a:off x="10044608" y="3270581"/>
                <a:ext cx="360040" cy="158418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4" name="Rektangel 233"/>
              <p:cNvSpPr/>
              <p:nvPr/>
            </p:nvSpPr>
            <p:spPr>
              <a:xfrm>
                <a:off x="10548664" y="3270581"/>
                <a:ext cx="360040" cy="158418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0441" tIns="25337" rIns="469767" bIns="25337" numCol="1" spcCol="1270" anchor="ctr" anchorCtr="0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endParaRPr lang="sv-SE" sz="19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141" name="textruta 223"/>
            <p:cNvSpPr txBox="1"/>
            <p:nvPr/>
          </p:nvSpPr>
          <p:spPr>
            <a:xfrm rot="16200000">
              <a:off x="-317863" y="3539749"/>
              <a:ext cx="1675060" cy="8042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3200" b="1" dirty="0">
                  <a:solidFill>
                    <a:prstClr val="black"/>
                  </a:solidFill>
                  <a:latin typeface="Calibri"/>
                </a:rPr>
                <a:t>Sweden</a:t>
              </a:r>
            </a:p>
          </p:txBody>
        </p:sp>
        <p:sp>
          <p:nvSpPr>
            <p:cNvPr id="142" name="textruta 130"/>
            <p:cNvSpPr txBox="1"/>
            <p:nvPr/>
          </p:nvSpPr>
          <p:spPr>
            <a:xfrm rot="16200000">
              <a:off x="-272568" y="1471419"/>
              <a:ext cx="1584468" cy="8042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3200" b="1" dirty="0">
                  <a:solidFill>
                    <a:prstClr val="black"/>
                  </a:solidFill>
                  <a:latin typeface="Calibri"/>
                </a:rPr>
                <a:t>Canada</a:t>
              </a:r>
            </a:p>
          </p:txBody>
        </p:sp>
      </p:grp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1722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This makes it easier to share and reuse!</a:t>
            </a:r>
          </a:p>
        </p:txBody>
      </p:sp>
    </p:spTree>
    <p:extLst>
      <p:ext uri="{BB962C8B-B14F-4D97-AF65-F5344CB8AC3E}">
        <p14:creationId xmlns:p14="http://schemas.microsoft.com/office/powerpoint/2010/main" val="19739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CSPA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shared services were developed in 2013</a:t>
            </a:r>
          </a:p>
          <a:p>
            <a:pPr lvl="1"/>
            <a:r>
              <a:rPr lang="en-US" dirty="0" smtClean="0"/>
              <a:t>Based on DDI interfaces</a:t>
            </a:r>
          </a:p>
          <a:p>
            <a:pPr lvl="1"/>
            <a:r>
              <a:rPr lang="en-US" dirty="0" smtClean="0"/>
              <a:t>“Wrapping” existing production </a:t>
            </a:r>
            <a:r>
              <a:rPr lang="en-US" dirty="0" err="1" smtClean="0"/>
              <a:t>proceses</a:t>
            </a:r>
            <a:endParaRPr lang="en-US" dirty="0" smtClean="0"/>
          </a:p>
          <a:p>
            <a:r>
              <a:rPr lang="en-US" dirty="0" smtClean="0"/>
              <a:t>The prototype was a success!</a:t>
            </a:r>
          </a:p>
          <a:p>
            <a:pPr lvl="1"/>
            <a:r>
              <a:rPr lang="en-US" dirty="0" smtClean="0"/>
              <a:t>Feedback to DDI is being incorporated into the DDI 4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HLG has now focused on two areas:</a:t>
            </a:r>
          </a:p>
          <a:p>
            <a:pPr lvl="1"/>
            <a:r>
              <a:rPr lang="en-US" dirty="0" smtClean="0"/>
              <a:t>Big Data (from a statistical office perspective)</a:t>
            </a:r>
          </a:p>
          <a:p>
            <a:pPr lvl="1"/>
            <a:r>
              <a:rPr lang="en-US" dirty="0" smtClean="0"/>
              <a:t>More CSPA services</a:t>
            </a:r>
          </a:p>
          <a:p>
            <a:pPr lvl="2"/>
            <a:r>
              <a:rPr lang="en-US" dirty="0" smtClean="0"/>
              <a:t>Several are now being developed, based not only on DDI but also on SDMX</a:t>
            </a:r>
          </a:p>
          <a:p>
            <a:r>
              <a:rPr lang="en-US" dirty="0" smtClean="0"/>
              <a:t>DDI-related work is now being coordinated by the Modernization Committee on Standards</a:t>
            </a:r>
          </a:p>
          <a:p>
            <a:pPr lvl="1"/>
            <a:r>
              <a:rPr lang="en-US" dirty="0" smtClean="0"/>
              <a:t>Emphasis is placed on having standard profiles and mappings from GSIM to DDI</a:t>
            </a:r>
          </a:p>
          <a:p>
            <a:pPr lvl="1"/>
            <a:r>
              <a:rPr lang="en-US" dirty="0" smtClean="0"/>
              <a:t>Work now being organized for 2014</a:t>
            </a:r>
          </a:p>
          <a:p>
            <a:pPr lvl="1"/>
            <a:r>
              <a:rPr lang="en-US" dirty="0" smtClean="0"/>
              <a:t>DDI Alliance is represented on this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all about acronyms:</a:t>
            </a:r>
          </a:p>
          <a:p>
            <a:pPr lvl="1"/>
            <a:r>
              <a:rPr lang="en-US" dirty="0" smtClean="0"/>
              <a:t>UNECE</a:t>
            </a:r>
          </a:p>
          <a:p>
            <a:pPr lvl="1"/>
            <a:r>
              <a:rPr lang="en-US" dirty="0" smtClean="0"/>
              <a:t>CES</a:t>
            </a:r>
          </a:p>
          <a:p>
            <a:pPr lvl="1"/>
            <a:r>
              <a:rPr lang="en-US" dirty="0" smtClean="0"/>
              <a:t>GSBPM</a:t>
            </a:r>
          </a:p>
          <a:p>
            <a:pPr lvl="1"/>
            <a:r>
              <a:rPr lang="en-US" dirty="0" smtClean="0"/>
              <a:t>GSIM</a:t>
            </a:r>
          </a:p>
          <a:p>
            <a:pPr lvl="1"/>
            <a:r>
              <a:rPr lang="en-US" dirty="0" smtClean="0"/>
              <a:t>CSPA</a:t>
            </a:r>
          </a:p>
          <a:p>
            <a:pPr lvl="1"/>
            <a:r>
              <a:rPr lang="en-US" dirty="0" smtClean="0"/>
              <a:t>DDI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5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UN/ECE – The United Nations Economic Commission for Europe</a:t>
            </a:r>
          </a:p>
          <a:p>
            <a:pPr lvl="1"/>
            <a:r>
              <a:rPr lang="en-US" dirty="0" smtClean="0"/>
              <a:t>Based in Geneva (</a:t>
            </a:r>
            <a:r>
              <a:rPr lang="en-US" dirty="0" err="1" smtClean="0"/>
              <a:t>Palais</a:t>
            </a:r>
            <a:r>
              <a:rPr lang="en-US" dirty="0" smtClean="0"/>
              <a:t> de Nations)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strictly European in Scope</a:t>
            </a:r>
          </a:p>
          <a:p>
            <a:r>
              <a:rPr lang="en-US" dirty="0" smtClean="0"/>
              <a:t>CES – The Committee of European Statisticians</a:t>
            </a:r>
          </a:p>
          <a:p>
            <a:pPr lvl="1"/>
            <a:r>
              <a:rPr lang="en-US" dirty="0" smtClean="0"/>
              <a:t>Not strictly European in Scope</a:t>
            </a:r>
          </a:p>
          <a:p>
            <a:pPr lvl="1"/>
            <a:r>
              <a:rPr lang="en-US" dirty="0" smtClean="0"/>
              <a:t>Coordinates statistical activity among national and supra-national statistical agencies </a:t>
            </a:r>
          </a:p>
          <a:p>
            <a:r>
              <a:rPr lang="en-US" dirty="0" smtClean="0"/>
              <a:t>HLG – The High Level Group for the Modernization of Statistical Production and Services</a:t>
            </a:r>
          </a:p>
          <a:p>
            <a:pPr lvl="1"/>
            <a:r>
              <a:rPr lang="en-US" dirty="0" smtClean="0"/>
              <a:t>What do you think?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Perceived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age of Google, “Big Data”, and Open Data, statistical agencies fear they may become irrelevant</a:t>
            </a:r>
          </a:p>
          <a:p>
            <a:r>
              <a:rPr lang="en-US" dirty="0" smtClean="0"/>
              <a:t>The demand for data is huge, but traditional statistical production is relatively slow, and very expensive</a:t>
            </a:r>
          </a:p>
          <a:p>
            <a:r>
              <a:rPr lang="en-US" dirty="0" smtClean="0"/>
              <a:t>Budgets are shrinking, but the legal requirements for official data are not changing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Reference Model for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 the past few years, the CES community produced a “reference model” describing the statistical production process</a:t>
            </a:r>
          </a:p>
          <a:p>
            <a:r>
              <a:rPr lang="en-US" dirty="0" smtClean="0"/>
              <a:t>GSBPM – the Generic Statistical Business Process Model</a:t>
            </a:r>
          </a:p>
          <a:p>
            <a:pPr lvl="1"/>
            <a:r>
              <a:rPr lang="en-US" dirty="0" smtClean="0"/>
              <a:t>Very effective in allowing statistical agencies to describe their processes, and to communicate among themselves</a:t>
            </a:r>
          </a:p>
          <a:p>
            <a:pPr lvl="1"/>
            <a:r>
              <a:rPr lang="en-US" dirty="0" smtClean="0"/>
              <a:t>Defines a non-linear process model, with clear terms and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GSBPM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8001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Leads to Success…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GSBPM model. The HLG decided to create an </a:t>
            </a:r>
            <a:r>
              <a:rPr lang="en-US" i="1" dirty="0" smtClean="0"/>
              <a:t>information model…</a:t>
            </a:r>
          </a:p>
          <a:p>
            <a:r>
              <a:rPr lang="en-US" dirty="0" smtClean="0"/>
              <a:t>GSIM – the Generic Statistical Information Model</a:t>
            </a:r>
          </a:p>
          <a:p>
            <a:pPr lvl="1"/>
            <a:r>
              <a:rPr lang="en-US" dirty="0" smtClean="0"/>
              <a:t>One year to produce version 1.0 in a series of “sprints”</a:t>
            </a:r>
          </a:p>
          <a:p>
            <a:pPr lvl="1"/>
            <a:r>
              <a:rPr lang="en-US" dirty="0" smtClean="0"/>
              <a:t>Version 1.1 delivered December 2013</a:t>
            </a:r>
          </a:p>
          <a:p>
            <a:pPr lvl="1"/>
            <a:r>
              <a:rPr lang="en-US" dirty="0" smtClean="0"/>
              <a:t>A reference model for data and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1.0 was organized into four areas: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Version 1.1 re-organized and simplified the model:</a:t>
            </a:r>
          </a:p>
          <a:p>
            <a:pPr lvl="1"/>
            <a:r>
              <a:rPr lang="en-US" dirty="0" smtClean="0"/>
              <a:t>Task-based models</a:t>
            </a:r>
          </a:p>
          <a:p>
            <a:pPr lvl="2"/>
            <a:r>
              <a:rPr lang="en-US" dirty="0" smtClean="0"/>
              <a:t>Identifying statistical needs</a:t>
            </a:r>
          </a:p>
          <a:p>
            <a:pPr lvl="2"/>
            <a:r>
              <a:rPr lang="en-US" dirty="0" smtClean="0"/>
              <a:t>Managing statistical programs</a:t>
            </a:r>
          </a:p>
          <a:p>
            <a:pPr lvl="2"/>
            <a:r>
              <a:rPr lang="en-US" dirty="0" smtClean="0"/>
              <a:t>Designing and running statistical processes</a:t>
            </a:r>
          </a:p>
          <a:p>
            <a:pPr lvl="2"/>
            <a:r>
              <a:rPr lang="en-US" dirty="0" smtClean="0"/>
              <a:t>Collecting, processing, and disseminating statistical information</a:t>
            </a:r>
          </a:p>
          <a:p>
            <a:pPr lvl="1"/>
            <a:r>
              <a:rPr lang="en-US" dirty="0" smtClean="0"/>
              <a:t>“Foundational” information</a:t>
            </a:r>
          </a:p>
          <a:p>
            <a:pPr lvl="2"/>
            <a:r>
              <a:rPr lang="en-US" dirty="0" smtClean="0"/>
              <a:t>Concepts, populations, </a:t>
            </a:r>
            <a:r>
              <a:rPr lang="en-US" dirty="0" err="1" smtClean="0"/>
              <a:t>codelists</a:t>
            </a:r>
            <a:r>
              <a:rPr lang="en-US" dirty="0" smtClean="0"/>
              <a:t> and classifications, variables, data sets, quality metadata</a:t>
            </a:r>
          </a:p>
          <a:p>
            <a:pPr lvl="2"/>
            <a:r>
              <a:rPr lang="en-US" dirty="0" smtClean="0"/>
              <a:t>Neuchatel Classification model is now part of GSIM</a:t>
            </a:r>
          </a:p>
          <a:p>
            <a:r>
              <a:rPr lang="en-US" dirty="0" smtClean="0"/>
              <a:t>DDI 4 is aligning with the GSIM model</a:t>
            </a:r>
          </a:p>
          <a:p>
            <a:pPr lvl="1"/>
            <a:r>
              <a:rPr lang="en-US" dirty="0" smtClean="0"/>
              <a:t>Some parts of DDI 3.2 were influenced by GSIM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633</Words>
  <Application>Microsoft Office PowerPoint</Application>
  <PresentationFormat>On-screen Show (4:3)</PresentationFormat>
  <Paragraphs>109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GSIM, CSPA, and Related Activities of the High-Level Group</vt:lpstr>
      <vt:lpstr>Introduction</vt:lpstr>
      <vt:lpstr>Official Statistics</vt:lpstr>
      <vt:lpstr>The Perceived Problem</vt:lpstr>
      <vt:lpstr>A Reference Model for Process</vt:lpstr>
      <vt:lpstr>GSBPM</vt:lpstr>
      <vt:lpstr>Success Leads to Success…</vt:lpstr>
      <vt:lpstr>GSIM</vt:lpstr>
      <vt:lpstr>Version 1.1</vt:lpstr>
      <vt:lpstr>PowerPoint Presentation</vt:lpstr>
      <vt:lpstr>PowerPoint Presentation</vt:lpstr>
      <vt:lpstr>PowerPoint Presentation</vt:lpstr>
      <vt:lpstr>Resources</vt:lpstr>
      <vt:lpstr>Statistical Architecture</vt:lpstr>
      <vt:lpstr>This makes it hard to share and reuse!</vt:lpstr>
      <vt:lpstr>…but if statistical organisations work together? </vt:lpstr>
      <vt:lpstr>This makes it easier to share and reuse!</vt:lpstr>
      <vt:lpstr>CSPA Prototype</vt:lpstr>
      <vt:lpstr>Looking Forward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GSIM, CSPA, and Related Activities of the High-Level Group</dc:title>
  <dc:creator>Arofan</dc:creator>
  <cp:lastModifiedBy>Arofan</cp:lastModifiedBy>
  <cp:revision>13</cp:revision>
  <dcterms:created xsi:type="dcterms:W3CDTF">2014-04-01T15:23:25Z</dcterms:created>
  <dcterms:modified xsi:type="dcterms:W3CDTF">2014-04-01T16:15:34Z</dcterms:modified>
</cp:coreProperties>
</file>