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6" r:id="rId2"/>
    <p:sldId id="276" r:id="rId3"/>
    <p:sldId id="278" r:id="rId4"/>
    <p:sldId id="268" r:id="rId5"/>
    <p:sldId id="270" r:id="rId6"/>
    <p:sldId id="269" r:id="rId7"/>
    <p:sldId id="273" r:id="rId8"/>
    <p:sldId id="279" r:id="rId9"/>
    <p:sldId id="280" r:id="rId10"/>
    <p:sldId id="281" r:id="rId11"/>
    <p:sldId id="275" r:id="rId12"/>
    <p:sldId id="267" r:id="rId13"/>
  </p:sldIdLst>
  <p:sldSz cx="9906000" cy="6858000" type="A4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53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F68"/>
    <a:srgbClr val="FDE1BB"/>
    <a:srgbClr val="B0B7D3"/>
    <a:srgbClr val="FBBA00"/>
    <a:srgbClr val="003F7D"/>
    <a:srgbClr val="CCCFE2"/>
    <a:srgbClr val="E2DEBD"/>
    <a:srgbClr val="B9B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24" y="72"/>
      </p:cViewPr>
      <p:guideLst>
        <p:guide orient="horz" pos="2268"/>
        <p:guide pos="533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61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E3E35852-AA75-4DA6-9856-4DF21D96EB1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152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35852-AA75-4DA6-9856-4DF21D96EB15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885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6" name="Picture 20" descr="LOGO-FDZ-englisc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0"/>
            <a:ext cx="3048000" cy="1438275"/>
          </a:xfrm>
          <a:prstGeom prst="rect">
            <a:avLst/>
          </a:prstGeom>
          <a:noFill/>
        </p:spPr>
      </p:pic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38275"/>
            <a:ext cx="9906000" cy="1439863"/>
          </a:xfrm>
          <a:solidFill>
            <a:srgbClr val="003F7D"/>
          </a:solidFill>
        </p:spPr>
        <p:txBody>
          <a:bodyPr/>
          <a:lstStyle>
            <a:lvl1pPr marL="628650">
              <a:defRPr sz="35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8650" y="3471863"/>
            <a:ext cx="8416925" cy="2706687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21800" y="6318250"/>
            <a:ext cx="584200" cy="539750"/>
          </a:xfrm>
        </p:spPr>
        <p:txBody>
          <a:bodyPr/>
          <a:lstStyle>
            <a:lvl1pPr>
              <a:defRPr sz="1400"/>
            </a:lvl1pPr>
          </a:lstStyle>
          <a:p>
            <a:fld id="{1290EB8D-D4E8-42FC-9AA8-B8D10123E845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230" name="Text Box 14"/>
          <p:cNvSpPr txBox="1">
            <a:spLocks noChangeArrowheads="1"/>
          </p:cNvSpPr>
          <p:nvPr userDrawn="1"/>
        </p:nvSpPr>
        <p:spPr bwMode="auto">
          <a:xfrm>
            <a:off x="0" y="2878138"/>
            <a:ext cx="719138" cy="719137"/>
          </a:xfrm>
          <a:prstGeom prst="rect">
            <a:avLst/>
          </a:prstGeom>
          <a:solidFill>
            <a:srgbClr val="B9B66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9232" name="Text Box 16"/>
          <p:cNvSpPr txBox="1">
            <a:spLocks noChangeArrowheads="1"/>
          </p:cNvSpPr>
          <p:nvPr userDrawn="1"/>
        </p:nvSpPr>
        <p:spPr bwMode="auto">
          <a:xfrm>
            <a:off x="8467725" y="1438275"/>
            <a:ext cx="1439863" cy="1439863"/>
          </a:xfrm>
          <a:prstGeom prst="rect">
            <a:avLst/>
          </a:prstGeom>
          <a:solidFill>
            <a:srgbClr val="647AA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B08E46-04F6-4F4C-B63C-2650F8C1491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32638" y="692150"/>
            <a:ext cx="2166937" cy="55006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692150"/>
            <a:ext cx="6351588" cy="550068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17F995-A386-4609-8B26-AED7E1CE9D4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DF95F4-CABB-4217-93FB-588F57CEDAE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969794-EF09-4BC5-9272-8E8095A53C4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798638"/>
            <a:ext cx="4259263" cy="439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0313" y="1798638"/>
            <a:ext cx="4259262" cy="439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6C51BD-02B0-4D3E-AF16-A7197C66CF8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6B2064-2357-495A-8971-6CF6582325C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9B7DC4-FD6D-4374-A2A7-25203D982D5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CFD96B-DA76-4986-9744-995212BA83D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434671-4D52-455B-BCD6-64CE4179F79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2E87E0-ABEA-4D84-A353-21E6FDBF245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0" y="0"/>
            <a:ext cx="8467725" cy="684213"/>
          </a:xfrm>
          <a:prstGeom prst="rect">
            <a:avLst/>
          </a:prstGeom>
          <a:solidFill>
            <a:srgbClr val="003F7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692150"/>
            <a:ext cx="78803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Überschrift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798638"/>
            <a:ext cx="8670925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45638" y="6497638"/>
            <a:ext cx="360362" cy="360362"/>
          </a:xfrm>
          <a:prstGeom prst="rect">
            <a:avLst/>
          </a:prstGeom>
          <a:solidFill>
            <a:srgbClr val="003F7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2DBC399-0D2A-4769-8A10-9213F9C7716A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0" y="6497638"/>
            <a:ext cx="8467725" cy="360362"/>
          </a:xfrm>
          <a:prstGeom prst="rect">
            <a:avLst/>
          </a:prstGeom>
          <a:solidFill>
            <a:srgbClr val="003F7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8467725" y="6497638"/>
            <a:ext cx="1085850" cy="360362"/>
          </a:xfrm>
          <a:prstGeom prst="rect">
            <a:avLst/>
          </a:prstGeom>
          <a:solidFill>
            <a:srgbClr val="B0B7D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1051" name="Picture 27" descr="LOGO-FDZ-englisch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55025" y="0"/>
            <a:ext cx="1450975" cy="6842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003F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003F7D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003F7D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003F7D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003F7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3F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3F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3F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3F7D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F7D"/>
        </a:buClr>
        <a:buSzPct val="110000"/>
        <a:buFont typeface="Wingdings" pitchFamily="2" charset="2"/>
        <a:buChar char="§"/>
        <a:defRPr sz="2800">
          <a:solidFill>
            <a:srgbClr val="003F7D"/>
          </a:solidFill>
          <a:latin typeface="+mn-lt"/>
          <a:ea typeface="+mn-ea"/>
          <a:cs typeface="+mn-cs"/>
        </a:defRPr>
      </a:lvl1pPr>
      <a:lvl2pPr marL="822325" indent="-300038" algn="l" rtl="0" fontAlgn="base">
        <a:spcBef>
          <a:spcPct val="20000"/>
        </a:spcBef>
        <a:spcAft>
          <a:spcPct val="0"/>
        </a:spcAft>
        <a:buClr>
          <a:srgbClr val="003F7D"/>
        </a:buClr>
        <a:buSzPct val="110000"/>
        <a:buFont typeface="Wingdings" pitchFamily="2" charset="2"/>
        <a:buChar char="§"/>
        <a:defRPr sz="2400">
          <a:solidFill>
            <a:srgbClr val="003F7D"/>
          </a:solidFill>
          <a:latin typeface="+mn-lt"/>
        </a:defRPr>
      </a:lvl2pPr>
      <a:lvl3pPr marL="1230313" indent="-228600" algn="l" rtl="0" fontAlgn="base">
        <a:spcBef>
          <a:spcPct val="20000"/>
        </a:spcBef>
        <a:spcAft>
          <a:spcPct val="0"/>
        </a:spcAft>
        <a:buClr>
          <a:srgbClr val="003F7D"/>
        </a:buClr>
        <a:buSzPct val="110000"/>
        <a:buFont typeface="Wingdings" pitchFamily="2" charset="2"/>
        <a:buChar char="§"/>
        <a:defRPr sz="2000">
          <a:solidFill>
            <a:srgbClr val="003F7D"/>
          </a:solidFill>
          <a:latin typeface="+mn-lt"/>
        </a:defRPr>
      </a:lvl3pPr>
      <a:lvl4pPr marL="1638300" indent="-228600" algn="l" rtl="0" fontAlgn="base">
        <a:spcBef>
          <a:spcPct val="20000"/>
        </a:spcBef>
        <a:spcAft>
          <a:spcPct val="0"/>
        </a:spcAft>
        <a:buClr>
          <a:srgbClr val="003F7D"/>
        </a:buClr>
        <a:buSzPct val="110000"/>
        <a:buFont typeface="Wingdings" pitchFamily="2" charset="2"/>
        <a:buChar char="§"/>
        <a:defRPr>
          <a:solidFill>
            <a:srgbClr val="003F7D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80"/>
        </a:buClr>
        <a:buSzPct val="110000"/>
        <a:buFont typeface="Wingdings" pitchFamily="2" charset="2"/>
        <a:buChar char="§"/>
        <a:defRPr>
          <a:solidFill>
            <a:schemeClr val="tx1"/>
          </a:solidFill>
          <a:latin typeface="Agfa Rotis Semisans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80"/>
        </a:buClr>
        <a:buSzPct val="110000"/>
        <a:buFont typeface="Wingdings" pitchFamily="2" charset="2"/>
        <a:buChar char="§"/>
        <a:defRPr>
          <a:solidFill>
            <a:schemeClr val="tx1"/>
          </a:solidFill>
          <a:latin typeface="Agfa Rotis Semisans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80"/>
        </a:buClr>
        <a:buSzPct val="110000"/>
        <a:buFont typeface="Wingdings" pitchFamily="2" charset="2"/>
        <a:buChar char="§"/>
        <a:defRPr>
          <a:solidFill>
            <a:schemeClr val="tx1"/>
          </a:solidFill>
          <a:latin typeface="Agfa Rotis Semisans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80"/>
        </a:buClr>
        <a:buSzPct val="110000"/>
        <a:buFont typeface="Wingdings" pitchFamily="2" charset="2"/>
        <a:buChar char="§"/>
        <a:defRPr>
          <a:solidFill>
            <a:schemeClr val="tx1"/>
          </a:solidFill>
          <a:latin typeface="Agfa Rotis Semisans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80"/>
        </a:buClr>
        <a:buSzPct val="110000"/>
        <a:buFont typeface="Wingdings" pitchFamily="2" charset="2"/>
        <a:buChar char="§"/>
        <a:defRPr>
          <a:solidFill>
            <a:schemeClr val="tx1"/>
          </a:solidFill>
          <a:latin typeface="Agfa Rotis Semisans" pitchFamily="2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38275"/>
            <a:ext cx="8467725" cy="1439863"/>
          </a:xfrm>
          <a:ln/>
        </p:spPr>
        <p:txBody>
          <a:bodyPr>
            <a:normAutofit fontScale="90000"/>
          </a:bodyPr>
          <a:lstStyle/>
          <a:p>
            <a:r>
              <a:rPr lang="en-GB" sz="3600" dirty="0" smtClean="0"/>
              <a:t>DDI Profiles to Support Software Development as well as Data Exchange and Analysis</a:t>
            </a:r>
            <a:endParaRPr lang="de-DE" sz="33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8650" y="3514725"/>
            <a:ext cx="5329238" cy="2663825"/>
          </a:xfrm>
          <a:noFill/>
          <a:ln/>
        </p:spPr>
        <p:txBody>
          <a:bodyPr/>
          <a:lstStyle/>
          <a:p>
            <a:r>
              <a:rPr lang="de-DE" sz="2400" dirty="0" smtClean="0"/>
              <a:t>NADDI 2014</a:t>
            </a:r>
            <a:endParaRPr lang="de-DE" sz="2400" dirty="0"/>
          </a:p>
          <a:p>
            <a:r>
              <a:rPr lang="de-DE" sz="2400" dirty="0" smtClean="0"/>
              <a:t>02.04.2014, Vancouver (Canada)</a:t>
            </a:r>
            <a:endParaRPr lang="de-DE" sz="2400" dirty="0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7026275" y="3978275"/>
            <a:ext cx="2879725" cy="2879725"/>
          </a:xfrm>
          <a:prstGeom prst="rect">
            <a:avLst/>
          </a:prstGeom>
          <a:solidFill>
            <a:srgbClr val="E2DEB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de-DE" dirty="0">
              <a:solidFill>
                <a:srgbClr val="003F7D"/>
              </a:solidFill>
            </a:endParaRPr>
          </a:p>
          <a:p>
            <a:pPr>
              <a:spcBef>
                <a:spcPct val="50000"/>
              </a:spcBef>
            </a:pPr>
            <a:endParaRPr lang="de-DE" dirty="0">
              <a:solidFill>
                <a:srgbClr val="003F7D"/>
              </a:solidFill>
            </a:endParaRPr>
          </a:p>
          <a:p>
            <a:pPr>
              <a:spcBef>
                <a:spcPct val="50000"/>
              </a:spcBef>
            </a:pPr>
            <a:r>
              <a:rPr lang="de-DE" dirty="0" smtClean="0">
                <a:solidFill>
                  <a:srgbClr val="003F7D"/>
                </a:solidFill>
              </a:rPr>
              <a:t>David Schiller, IAB</a:t>
            </a:r>
          </a:p>
          <a:p>
            <a:pPr>
              <a:spcBef>
                <a:spcPct val="50000"/>
              </a:spcBef>
            </a:pPr>
            <a:r>
              <a:rPr lang="de-DE" dirty="0" smtClean="0">
                <a:solidFill>
                  <a:srgbClr val="003F7D"/>
                </a:solidFill>
              </a:rPr>
              <a:t>Ingo Barkow, DIPF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Use</a:t>
            </a:r>
            <a:r>
              <a:rPr lang="de-DE" dirty="0"/>
              <a:t> Case </a:t>
            </a:r>
            <a:r>
              <a:rPr lang="de-DE" dirty="0" smtClean="0"/>
              <a:t>III </a:t>
            </a:r>
            <a:r>
              <a:rPr lang="de-DE" dirty="0"/>
              <a:t>– </a:t>
            </a:r>
            <a:r>
              <a:rPr lang="de-DE" dirty="0" smtClean="0"/>
              <a:t>Software </a:t>
            </a:r>
            <a:r>
              <a:rPr lang="de-DE" dirty="0" err="1" smtClean="0"/>
              <a:t>development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DIPF/TBA21 provides a DDI-based survey system</a:t>
            </a:r>
          </a:p>
          <a:p>
            <a:r>
              <a:rPr lang="en-GB" dirty="0" smtClean="0"/>
              <a:t>A full DDI-L instance is much too complex to describe a questionnaire for field work</a:t>
            </a:r>
          </a:p>
          <a:p>
            <a:r>
              <a:rPr lang="en-GB" dirty="0" smtClean="0"/>
              <a:t>Needed is only an extract containing e.g. </a:t>
            </a:r>
            <a:r>
              <a:rPr lang="en-GB" dirty="0" err="1" smtClean="0"/>
              <a:t>QuestionItems</a:t>
            </a:r>
            <a:r>
              <a:rPr lang="en-GB" dirty="0" smtClean="0"/>
              <a:t>, </a:t>
            </a:r>
            <a:r>
              <a:rPr lang="en-GB" dirty="0" err="1" smtClean="0"/>
              <a:t>ReponseDomains</a:t>
            </a:r>
            <a:r>
              <a:rPr lang="en-GB" dirty="0" smtClean="0"/>
              <a:t> and Conditionals (working questionnaires can only be created in DDI-L 3.2)</a:t>
            </a:r>
          </a:p>
          <a:p>
            <a:r>
              <a:rPr lang="en-GB" dirty="0" smtClean="0"/>
              <a:t>Solution to exchange questionnaires between tools is a „simple questionnaire“ DDI profile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F95F4-CABB-4217-93FB-588F57CEDAEC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15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270C2-DF05-4C98-8F8D-C59B00AC7ED9}" type="slidenum">
              <a:rPr lang="de-DE"/>
              <a:pPr/>
              <a:t>11</a:t>
            </a:fld>
            <a:endParaRPr lang="de-DE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 is:</a:t>
            </a:r>
          </a:p>
          <a:p>
            <a:pPr lvl="1"/>
            <a:r>
              <a:rPr lang="en-US" dirty="0" smtClean="0"/>
              <a:t>to make DDI-L manageable and</a:t>
            </a:r>
          </a:p>
          <a:p>
            <a:pPr lvl="1"/>
            <a:r>
              <a:rPr lang="en-US" dirty="0" smtClean="0"/>
              <a:t>to ensure exchange possibilities between different software (harmonization between agencies)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prepare shift to DDI-L 4.0</a:t>
            </a:r>
          </a:p>
          <a:p>
            <a:r>
              <a:rPr lang="en-US" dirty="0" smtClean="0"/>
              <a:t>Useful standard DDI-L profiles need to be discussed and agreed 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86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38275"/>
            <a:ext cx="8467725" cy="1439863"/>
          </a:xfrm>
          <a:ln/>
        </p:spPr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6750" y="3514725"/>
            <a:ext cx="5329238" cy="2663825"/>
          </a:xfrm>
        </p:spPr>
        <p:txBody>
          <a:bodyPr/>
          <a:lstStyle/>
          <a:p>
            <a:r>
              <a:rPr lang="de-DE" sz="2400" dirty="0" smtClean="0"/>
              <a:t>david.schiller@iab.de</a:t>
            </a:r>
          </a:p>
          <a:p>
            <a:r>
              <a:rPr lang="de-DE" sz="2400" dirty="0" smtClean="0"/>
              <a:t>barkow@dipf.de</a:t>
            </a:r>
          </a:p>
          <a:p>
            <a:endParaRPr lang="de-DE" sz="2400" dirty="0"/>
          </a:p>
          <a:p>
            <a:r>
              <a:rPr lang="de-DE" sz="2400" dirty="0"/>
              <a:t>http://</a:t>
            </a:r>
            <a:r>
              <a:rPr lang="de-DE" sz="2400" dirty="0" smtClean="0"/>
              <a:t>fdz.iab.de</a:t>
            </a:r>
          </a:p>
          <a:p>
            <a:r>
              <a:rPr lang="de-DE" sz="2400" dirty="0" smtClean="0"/>
              <a:t>http://www.dipf.de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9561513" y="6513513"/>
            <a:ext cx="360362" cy="360362"/>
          </a:xfrm>
          <a:prstGeom prst="rect">
            <a:avLst/>
          </a:prstGeom>
          <a:solidFill>
            <a:srgbClr val="003F7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64521" name="Picture 9" descr="farbkaestch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97638"/>
            <a:ext cx="3944938" cy="360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270C2-DF05-4C98-8F8D-C59B00AC7ED9}" type="slidenum">
              <a:rPr lang="de-DE"/>
              <a:pPr/>
              <a:t>2</a:t>
            </a:fld>
            <a:endParaRPr lang="de-DE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developing software for data documentation one has to think about how to incorporate the DDI standard</a:t>
            </a:r>
          </a:p>
          <a:p>
            <a:r>
              <a:rPr lang="en-US" dirty="0" smtClean="0"/>
              <a:t>DDI-L 3.2 is a powerful standard that can support sophisticated data models and data production modes</a:t>
            </a:r>
          </a:p>
          <a:p>
            <a:r>
              <a:rPr lang="en-US" dirty="0" smtClean="0"/>
              <a:t>At the same time software needs to be manageable and adjusted to the given institution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4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270C2-DF05-4C98-8F8D-C59B00AC7ED9}" type="slidenum">
              <a:rPr lang="de-DE"/>
              <a:pPr/>
              <a:t>3</a:t>
            </a:fld>
            <a:endParaRPr lang="de-DE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DDI-L - considerations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DDI Lifecycle 3.2</a:t>
            </a:r>
          </a:p>
          <a:p>
            <a:r>
              <a:rPr lang="en-GB" dirty="0" smtClean="0"/>
              <a:t>XML Schema</a:t>
            </a:r>
          </a:p>
          <a:p>
            <a:pPr lvl="1"/>
            <a:r>
              <a:rPr lang="en-GB" dirty="0" smtClean="0"/>
              <a:t>DDI 3.2 – about 1150 main elements</a:t>
            </a:r>
          </a:p>
          <a:p>
            <a:pPr lvl="1"/>
            <a:r>
              <a:rPr lang="en-GB" dirty="0" smtClean="0"/>
              <a:t>Each element might contain a number of sub-elements</a:t>
            </a:r>
          </a:p>
          <a:p>
            <a:pPr lvl="1"/>
            <a:r>
              <a:rPr lang="en-GB" dirty="0" smtClean="0"/>
              <a:t>Some elements are quite domain specific</a:t>
            </a:r>
          </a:p>
          <a:p>
            <a:r>
              <a:rPr lang="en-GB" dirty="0" smtClean="0"/>
              <a:t>High degree of complexity</a:t>
            </a:r>
          </a:p>
          <a:p>
            <a:r>
              <a:rPr lang="en-GB" dirty="0" smtClean="0"/>
              <a:t>Number of mandatory element quite low due to the demands of different organizations or domains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55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270C2-DF05-4C98-8F8D-C59B00AC7ED9}" type="slidenum">
              <a:rPr lang="de-DE"/>
              <a:pPr/>
              <a:t>4</a:t>
            </a:fld>
            <a:endParaRPr lang="de-DE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when building tools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Normally </a:t>
            </a:r>
            <a:r>
              <a:rPr lang="en-GB" dirty="0" smtClean="0"/>
              <a:t>there is only a need </a:t>
            </a:r>
            <a:r>
              <a:rPr lang="en-GB" dirty="0"/>
              <a:t>for 50-60 </a:t>
            </a:r>
            <a:r>
              <a:rPr lang="en-GB" dirty="0" smtClean="0"/>
              <a:t>main elements for a given </a:t>
            </a:r>
            <a:r>
              <a:rPr lang="en-GB" dirty="0"/>
              <a:t>survey or organisation</a:t>
            </a:r>
          </a:p>
          <a:p>
            <a:r>
              <a:rPr lang="en-GB" dirty="0"/>
              <a:t>But not always </a:t>
            </a:r>
            <a:r>
              <a:rPr lang="en-GB" dirty="0" smtClean="0"/>
              <a:t>for the </a:t>
            </a:r>
            <a:r>
              <a:rPr lang="en-GB" dirty="0"/>
              <a:t>same </a:t>
            </a:r>
            <a:r>
              <a:rPr lang="en-GB" dirty="0" smtClean="0"/>
              <a:t>50-60 main elements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  <a:p>
            <a:r>
              <a:rPr lang="en-GB" dirty="0" smtClean="0"/>
              <a:t>Huge challenge </a:t>
            </a:r>
            <a:r>
              <a:rPr lang="en-GB" dirty="0"/>
              <a:t>when building software </a:t>
            </a:r>
            <a:r>
              <a:rPr lang="en-GB" dirty="0" smtClean="0"/>
              <a:t>tools</a:t>
            </a:r>
          </a:p>
          <a:p>
            <a:r>
              <a:rPr lang="en-GB" dirty="0" smtClean="0"/>
              <a:t>Especially when it is about DDI import and export functionalities</a:t>
            </a:r>
            <a:endParaRPr lang="en-GB" dirty="0"/>
          </a:p>
          <a:p>
            <a:r>
              <a:rPr lang="en-GB" dirty="0" smtClean="0"/>
              <a:t>The results are likely not </a:t>
            </a:r>
            <a:r>
              <a:rPr lang="en-GB" dirty="0"/>
              <a:t>interoperable solutions</a:t>
            </a:r>
          </a:p>
        </p:txBody>
      </p:sp>
    </p:spTree>
    <p:extLst>
      <p:ext uri="{BB962C8B-B14F-4D97-AF65-F5344CB8AC3E}">
        <p14:creationId xmlns:p14="http://schemas.microsoft.com/office/powerpoint/2010/main" val="418870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270C2-DF05-4C98-8F8D-C59B00AC7ED9}" type="slidenum">
              <a:rPr lang="de-DE"/>
              <a:pPr/>
              <a:t>5</a:t>
            </a:fld>
            <a:endParaRPr lang="de-DE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from the IAB Metadata project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91" b="-10891"/>
          <a:stretch/>
        </p:blipFill>
        <p:spPr bwMode="auto">
          <a:xfrm>
            <a:off x="946291" y="1463861"/>
            <a:ext cx="7430538" cy="5144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99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270C2-DF05-4C98-8F8D-C59B00AC7ED9}" type="slidenum">
              <a:rPr lang="de-DE"/>
              <a:pPr/>
              <a:t>6</a:t>
            </a:fld>
            <a:endParaRPr lang="de-DE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DDI Profiles by “topic”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of DDI Profiles is described in an article from 2009 (</a:t>
            </a:r>
            <a:r>
              <a:rPr lang="en-US" dirty="0" err="1" smtClean="0"/>
              <a:t>Ionescu</a:t>
            </a:r>
            <a:r>
              <a:rPr lang="en-US" dirty="0" smtClean="0"/>
              <a:t>, </a:t>
            </a:r>
            <a:r>
              <a:rPr lang="en-US" dirty="0" err="1" smtClean="0"/>
              <a:t>Sanda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idea is to not have individual profiles but standardized profiles by “topics”</a:t>
            </a:r>
          </a:p>
          <a:p>
            <a:r>
              <a:rPr lang="en-US" dirty="0" smtClean="0"/>
              <a:t>Examples of topics may include: “survey design”, “data collection” or more specific “administrative data”; what else?</a:t>
            </a:r>
          </a:p>
          <a:p>
            <a:r>
              <a:rPr lang="en-US" dirty="0" smtClean="0"/>
              <a:t>Institutions can than choose the needed profiles for their institution and be interoperable with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7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270C2-DF05-4C98-8F8D-C59B00AC7ED9}" type="slidenum">
              <a:rPr lang="de-DE"/>
              <a:pPr/>
              <a:t>7</a:t>
            </a:fld>
            <a:endParaRPr lang="de-DE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DDI profiles: Main goals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DDI profiles should cover the most used DDI elements by topics</a:t>
            </a:r>
          </a:p>
          <a:p>
            <a:r>
              <a:rPr lang="en-US" dirty="0" smtClean="0"/>
              <a:t>Agencies can choose from those profiles</a:t>
            </a:r>
          </a:p>
          <a:p>
            <a:r>
              <a:rPr lang="en-US" dirty="0" smtClean="0"/>
              <a:t>This will lead to an harmonized use of DDI</a:t>
            </a:r>
          </a:p>
          <a:p>
            <a:r>
              <a:rPr lang="en-US" dirty="0" smtClean="0"/>
              <a:t>And to easier exchange between tools and agencies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27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Use</a:t>
            </a:r>
            <a:r>
              <a:rPr lang="de-DE" dirty="0" smtClean="0"/>
              <a:t> Case I – Data Exchange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FDZ of BA at IAB has administrative </a:t>
            </a:r>
            <a:r>
              <a:rPr lang="en-GB" dirty="0" smtClean="0"/>
              <a:t>and social </a:t>
            </a:r>
            <a:r>
              <a:rPr lang="en-GB" dirty="0" smtClean="0"/>
              <a:t>insurance data</a:t>
            </a:r>
          </a:p>
          <a:p>
            <a:pPr lvl="1"/>
            <a:r>
              <a:rPr lang="en-GB" dirty="0" smtClean="0"/>
              <a:t>Responsible German law: social code book</a:t>
            </a:r>
          </a:p>
          <a:p>
            <a:r>
              <a:rPr lang="en-GB" dirty="0" smtClean="0"/>
              <a:t>Survey, health, financial and geo data is </a:t>
            </a:r>
            <a:r>
              <a:rPr lang="en-GB" dirty="0" smtClean="0"/>
              <a:t>or </a:t>
            </a:r>
            <a:r>
              <a:rPr lang="en-GB" dirty="0" smtClean="0"/>
              <a:t>will be merged to IAB data</a:t>
            </a:r>
          </a:p>
          <a:p>
            <a:r>
              <a:rPr lang="en-GB" dirty="0" smtClean="0"/>
              <a:t>Normally data stays in the facilities of the BA, due to the availability of high data security standards</a:t>
            </a:r>
          </a:p>
          <a:p>
            <a:r>
              <a:rPr lang="en-GB" dirty="0" smtClean="0"/>
              <a:t>Merging data sources will be easier when using DDI profiles excepted within the community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F95F4-CABB-4217-93FB-588F57CEDAEC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73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Use</a:t>
            </a:r>
            <a:r>
              <a:rPr lang="de-DE" dirty="0"/>
              <a:t> Case </a:t>
            </a:r>
            <a:r>
              <a:rPr lang="de-DE" dirty="0" smtClean="0"/>
              <a:t>II </a:t>
            </a:r>
            <a:r>
              <a:rPr lang="de-DE" dirty="0"/>
              <a:t>– Data Exchange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International research becomes more and more important</a:t>
            </a:r>
          </a:p>
          <a:p>
            <a:r>
              <a:rPr lang="en-GB" dirty="0" smtClean="0"/>
              <a:t>Moving confidential data to a central storage is normally no option, due to legal restrictions</a:t>
            </a:r>
          </a:p>
          <a:p>
            <a:r>
              <a:rPr lang="en-GB" dirty="0" smtClean="0"/>
              <a:t>Trusted third party infrastructures could solve that challenge, by providing secure trusted environments</a:t>
            </a:r>
          </a:p>
          <a:p>
            <a:r>
              <a:rPr lang="en-GB" dirty="0" smtClean="0"/>
              <a:t>DDI profiles will ease the job of finding comparable data sources within different countries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F95F4-CABB-4217-93FB-588F57CEDAEC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88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tandarddesign">
  <a:themeElements>
    <a:clrScheme name="Standard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C35A"/>
      </a:accent1>
      <a:accent2>
        <a:srgbClr val="333399"/>
      </a:accent2>
      <a:accent3>
        <a:srgbClr val="FFFFFF"/>
      </a:accent3>
      <a:accent4>
        <a:srgbClr val="000000"/>
      </a:accent4>
      <a:accent5>
        <a:srgbClr val="FBDEB5"/>
      </a:accent5>
      <a:accent6>
        <a:srgbClr val="2D2D8A"/>
      </a:accent6>
      <a:hlink>
        <a:srgbClr val="CCCCFF"/>
      </a:hlink>
      <a:folHlink>
        <a:srgbClr val="9DC2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8C35A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BDEB5"/>
        </a:accent5>
        <a:accent6>
          <a:srgbClr val="2D2D8A"/>
        </a:accent6>
        <a:hlink>
          <a:srgbClr val="CCCCFF"/>
        </a:hlink>
        <a:folHlink>
          <a:srgbClr val="9DC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559</Words>
  <Application>Microsoft Office PowerPoint</Application>
  <PresentationFormat>A4-Papier (210x297 mm)</PresentationFormat>
  <Paragraphs>76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Agfa Rotis Semisans</vt:lpstr>
      <vt:lpstr>Arial</vt:lpstr>
      <vt:lpstr>Wingdings</vt:lpstr>
      <vt:lpstr>Standarddesign</vt:lpstr>
      <vt:lpstr>DDI Profiles to Support Software Development as well as Data Exchange and Analysis</vt:lpstr>
      <vt:lpstr>Outline</vt:lpstr>
      <vt:lpstr>DDI-L - considerations</vt:lpstr>
      <vt:lpstr>Challenge when building tools</vt:lpstr>
      <vt:lpstr>Example from the IAB Metadata project</vt:lpstr>
      <vt:lpstr>Solution DDI Profiles by “topic”</vt:lpstr>
      <vt:lpstr>Standard DDI profiles: Main goals</vt:lpstr>
      <vt:lpstr>Use Case I – Data Exchange</vt:lpstr>
      <vt:lpstr>Use Case II – Data Exchange</vt:lpstr>
      <vt:lpstr>Use Case III – Software development</vt:lpstr>
      <vt:lpstr>Summary</vt:lpstr>
      <vt:lpstr>Thank you for your attention</vt:lpstr>
    </vt:vector>
  </TitlesOfParts>
  <Company>Bundesagentur für Arbeit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KlotzP</dc:creator>
  <cp:lastModifiedBy>David Schiller</cp:lastModifiedBy>
  <cp:revision>193</cp:revision>
  <dcterms:created xsi:type="dcterms:W3CDTF">2007-10-24T11:24:10Z</dcterms:created>
  <dcterms:modified xsi:type="dcterms:W3CDTF">2014-04-02T16:21:03Z</dcterms:modified>
</cp:coreProperties>
</file>