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3" r:id="rId2"/>
    <p:sldMasterId id="2147483667" r:id="rId3"/>
    <p:sldMasterId id="2147483671" r:id="rId4"/>
    <p:sldMasterId id="2147483675" r:id="rId5"/>
    <p:sldMasterId id="2147483679" r:id="rId6"/>
    <p:sldMasterId id="2147483683" r:id="rId7"/>
    <p:sldMasterId id="2147483690" r:id="rId8"/>
    <p:sldMasterId id="2147483694" r:id="rId9"/>
    <p:sldMasterId id="2147483699" r:id="rId10"/>
    <p:sldMasterId id="2147483704" r:id="rId11"/>
  </p:sldMasterIdLst>
  <p:notesMasterIdLst>
    <p:notesMasterId r:id="rId55"/>
  </p:notesMasterIdLst>
  <p:handoutMasterIdLst>
    <p:handoutMasterId r:id="rId56"/>
  </p:handoutMasterIdLst>
  <p:sldIdLst>
    <p:sldId id="280" r:id="rId12"/>
    <p:sldId id="347" r:id="rId13"/>
    <p:sldId id="423" r:id="rId14"/>
    <p:sldId id="437" r:id="rId15"/>
    <p:sldId id="438" r:id="rId16"/>
    <p:sldId id="424" r:id="rId17"/>
    <p:sldId id="425" r:id="rId18"/>
    <p:sldId id="426" r:id="rId19"/>
    <p:sldId id="427" r:id="rId20"/>
    <p:sldId id="428" r:id="rId21"/>
    <p:sldId id="439" r:id="rId22"/>
    <p:sldId id="429" r:id="rId23"/>
    <p:sldId id="431" r:id="rId24"/>
    <p:sldId id="397" r:id="rId25"/>
    <p:sldId id="396" r:id="rId26"/>
    <p:sldId id="394" r:id="rId27"/>
    <p:sldId id="400" r:id="rId28"/>
    <p:sldId id="401" r:id="rId29"/>
    <p:sldId id="402" r:id="rId30"/>
    <p:sldId id="403" r:id="rId31"/>
    <p:sldId id="405" r:id="rId32"/>
    <p:sldId id="407" r:id="rId33"/>
    <p:sldId id="408" r:id="rId34"/>
    <p:sldId id="409" r:id="rId35"/>
    <p:sldId id="410" r:id="rId36"/>
    <p:sldId id="411" r:id="rId37"/>
    <p:sldId id="413" r:id="rId38"/>
    <p:sldId id="414" r:id="rId39"/>
    <p:sldId id="415" r:id="rId40"/>
    <p:sldId id="416" r:id="rId41"/>
    <p:sldId id="418" r:id="rId42"/>
    <p:sldId id="422" r:id="rId43"/>
    <p:sldId id="420" r:id="rId44"/>
    <p:sldId id="440" r:id="rId45"/>
    <p:sldId id="441" r:id="rId46"/>
    <p:sldId id="443" r:id="rId47"/>
    <p:sldId id="421" r:id="rId48"/>
    <p:sldId id="444" r:id="rId49"/>
    <p:sldId id="445" r:id="rId50"/>
    <p:sldId id="446" r:id="rId51"/>
    <p:sldId id="417" r:id="rId52"/>
    <p:sldId id="419" r:id="rId53"/>
    <p:sldId id="332"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emy Williams" initials="JW"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3" autoAdjust="0"/>
    <p:restoredTop sz="97802" autoAdjust="0"/>
  </p:normalViewPr>
  <p:slideViewPr>
    <p:cSldViewPr>
      <p:cViewPr>
        <p:scale>
          <a:sx n="105" d="100"/>
          <a:sy n="105" d="100"/>
        </p:scale>
        <p:origin x="-144"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9481E-3035-F74F-B627-3A2907090C43}"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3919474-0F46-F74F-8DD8-5D98CDEADE9A}">
      <dgm:prSet phldrT="[Text]"/>
      <dgm:spPr/>
      <dgm:t>
        <a:bodyPr/>
        <a:lstStyle/>
        <a:p>
          <a:r>
            <a:rPr lang="en-US" dirty="0" smtClean="0"/>
            <a:t>ACS </a:t>
          </a:r>
          <a:r>
            <a:rPr lang="en-US" dirty="0" err="1" smtClean="0"/>
            <a:t>Questionaire</a:t>
          </a:r>
          <a:endParaRPr lang="en-US" dirty="0"/>
        </a:p>
      </dgm:t>
    </dgm:pt>
    <dgm:pt modelId="{0C70EC67-D43B-2946-AAF1-702669603CC3}" type="parTrans" cxnId="{EA414F13-8DD7-7C4E-A5DD-EEC62FEE48B7}">
      <dgm:prSet/>
      <dgm:spPr/>
      <dgm:t>
        <a:bodyPr/>
        <a:lstStyle/>
        <a:p>
          <a:endParaRPr lang="en-US"/>
        </a:p>
      </dgm:t>
    </dgm:pt>
    <dgm:pt modelId="{BA604C97-450A-1B40-9174-73AF17B60547}" type="sibTrans" cxnId="{EA414F13-8DD7-7C4E-A5DD-EEC62FEE48B7}">
      <dgm:prSet/>
      <dgm:spPr/>
      <dgm:t>
        <a:bodyPr/>
        <a:lstStyle/>
        <a:p>
          <a:endParaRPr lang="en-US"/>
        </a:p>
      </dgm:t>
    </dgm:pt>
    <dgm:pt modelId="{BEE1F999-4052-1D46-A22D-4C37296C7B37}">
      <dgm:prSet/>
      <dgm:spPr/>
      <dgm:t>
        <a:bodyPr/>
        <a:lstStyle/>
        <a:p>
          <a:r>
            <a:rPr lang="en-US" dirty="0" smtClean="0"/>
            <a:t>Internal Census  File(s)</a:t>
          </a:r>
          <a:endParaRPr lang="en-US" dirty="0"/>
        </a:p>
      </dgm:t>
    </dgm:pt>
    <dgm:pt modelId="{B57A895C-7FD5-FF44-A1C5-933AE52AC0CD}" type="parTrans" cxnId="{9D701C9F-9FBE-AA4C-A41F-093E1CFA79B6}">
      <dgm:prSet/>
      <dgm:spPr/>
      <dgm:t>
        <a:bodyPr/>
        <a:lstStyle/>
        <a:p>
          <a:endParaRPr lang="en-US"/>
        </a:p>
      </dgm:t>
    </dgm:pt>
    <dgm:pt modelId="{64FB138C-DDE3-784A-8444-7A00A1CE8EDE}" type="sibTrans" cxnId="{9D701C9F-9FBE-AA4C-A41F-093E1CFA79B6}">
      <dgm:prSet/>
      <dgm:spPr/>
      <dgm:t>
        <a:bodyPr/>
        <a:lstStyle/>
        <a:p>
          <a:endParaRPr lang="en-US"/>
        </a:p>
      </dgm:t>
    </dgm:pt>
    <dgm:pt modelId="{AED33F24-55AE-3042-8210-0C19F3FB95C8}">
      <dgm:prSet/>
      <dgm:spPr/>
      <dgm:t>
        <a:bodyPr/>
        <a:lstStyle/>
        <a:p>
          <a:r>
            <a:rPr lang="en-US" dirty="0" smtClean="0"/>
            <a:t>PUMS</a:t>
          </a:r>
          <a:endParaRPr lang="en-US" dirty="0"/>
        </a:p>
      </dgm:t>
    </dgm:pt>
    <dgm:pt modelId="{964FFA0D-4280-8549-AFD5-EF1CD7E74906}" type="parTrans" cxnId="{483E4FD3-01EF-2F49-94E5-67B361565E44}">
      <dgm:prSet/>
      <dgm:spPr/>
      <dgm:t>
        <a:bodyPr/>
        <a:lstStyle/>
        <a:p>
          <a:endParaRPr lang="en-US"/>
        </a:p>
      </dgm:t>
    </dgm:pt>
    <dgm:pt modelId="{4E06B39C-9638-E54D-8729-3E1AF7F4CAF6}" type="sibTrans" cxnId="{483E4FD3-01EF-2F49-94E5-67B361565E44}">
      <dgm:prSet/>
      <dgm:spPr/>
      <dgm:t>
        <a:bodyPr/>
        <a:lstStyle/>
        <a:p>
          <a:endParaRPr lang="en-US"/>
        </a:p>
      </dgm:t>
    </dgm:pt>
    <dgm:pt modelId="{7FCD3B72-D014-854E-A165-1C39F7555927}">
      <dgm:prSet/>
      <dgm:spPr/>
      <dgm:t>
        <a:bodyPr/>
        <a:lstStyle/>
        <a:p>
          <a:r>
            <a:rPr lang="en-US" dirty="0" smtClean="0"/>
            <a:t>Aggregate Tabulations</a:t>
          </a:r>
        </a:p>
      </dgm:t>
    </dgm:pt>
    <dgm:pt modelId="{FCD102CF-E433-C04F-B9D8-7FBDCD6E8004}" type="parTrans" cxnId="{ADB80FE7-EF75-7241-8031-6AADE907E489}">
      <dgm:prSet/>
      <dgm:spPr/>
      <dgm:t>
        <a:bodyPr/>
        <a:lstStyle/>
        <a:p>
          <a:endParaRPr lang="en-US"/>
        </a:p>
      </dgm:t>
    </dgm:pt>
    <dgm:pt modelId="{D85F03FB-64A2-F94C-B9A9-A4759ED9C3B8}" type="sibTrans" cxnId="{ADB80FE7-EF75-7241-8031-6AADE907E489}">
      <dgm:prSet/>
      <dgm:spPr/>
      <dgm:t>
        <a:bodyPr/>
        <a:lstStyle/>
        <a:p>
          <a:endParaRPr lang="en-US"/>
        </a:p>
      </dgm:t>
    </dgm:pt>
    <dgm:pt modelId="{C265AF38-6218-1F4C-A8F0-C3C4071B4CB5}">
      <dgm:prSet/>
      <dgm:spPr/>
      <dgm:t>
        <a:bodyPr/>
        <a:lstStyle/>
        <a:p>
          <a:r>
            <a:rPr lang="en-US" dirty="0" smtClean="0"/>
            <a:t>IPUMS</a:t>
          </a:r>
          <a:endParaRPr lang="en-US" dirty="0"/>
        </a:p>
      </dgm:t>
    </dgm:pt>
    <dgm:pt modelId="{D2A386CD-4747-F149-BBBF-7F8765382ABB}" type="parTrans" cxnId="{582C984D-0B69-EC4C-8E0B-82CD77D82C29}">
      <dgm:prSet/>
      <dgm:spPr/>
      <dgm:t>
        <a:bodyPr/>
        <a:lstStyle/>
        <a:p>
          <a:endParaRPr lang="en-US"/>
        </a:p>
      </dgm:t>
    </dgm:pt>
    <dgm:pt modelId="{3D063789-E7BF-D041-8D7A-0F8EE9FA550F}" type="sibTrans" cxnId="{582C984D-0B69-EC4C-8E0B-82CD77D82C29}">
      <dgm:prSet/>
      <dgm:spPr/>
      <dgm:t>
        <a:bodyPr/>
        <a:lstStyle/>
        <a:p>
          <a:endParaRPr lang="en-US"/>
        </a:p>
      </dgm:t>
    </dgm:pt>
    <dgm:pt modelId="{11CA63D8-4F57-044C-8B91-0BA23B1B486E}">
      <dgm:prSet/>
      <dgm:spPr/>
      <dgm:t>
        <a:bodyPr/>
        <a:lstStyle/>
        <a:p>
          <a:r>
            <a:rPr lang="en-US" dirty="0" smtClean="0"/>
            <a:t>AFF</a:t>
          </a:r>
          <a:endParaRPr lang="en-US" dirty="0"/>
        </a:p>
      </dgm:t>
    </dgm:pt>
    <dgm:pt modelId="{6ACDC93B-951D-0745-98C8-9DB7D7110FA9}" type="parTrans" cxnId="{349B8B24-D15C-4A40-B5C5-4BB35FA73F1D}">
      <dgm:prSet/>
      <dgm:spPr/>
      <dgm:t>
        <a:bodyPr/>
        <a:lstStyle/>
        <a:p>
          <a:endParaRPr lang="en-US"/>
        </a:p>
      </dgm:t>
    </dgm:pt>
    <dgm:pt modelId="{B634F3CD-80AD-0746-A3EB-CEB5F090160A}" type="sibTrans" cxnId="{349B8B24-D15C-4A40-B5C5-4BB35FA73F1D}">
      <dgm:prSet/>
      <dgm:spPr/>
      <dgm:t>
        <a:bodyPr/>
        <a:lstStyle/>
        <a:p>
          <a:endParaRPr lang="en-US"/>
        </a:p>
      </dgm:t>
    </dgm:pt>
    <dgm:pt modelId="{4833F4A4-8966-2D47-ADBE-2BC27D70BB8B}">
      <dgm:prSet/>
      <dgm:spPr/>
      <dgm:t>
        <a:bodyPr/>
        <a:lstStyle/>
        <a:p>
          <a:r>
            <a:rPr lang="en-US" dirty="0" smtClean="0"/>
            <a:t>NHGIS</a:t>
          </a:r>
          <a:endParaRPr lang="en-US" dirty="0"/>
        </a:p>
      </dgm:t>
    </dgm:pt>
    <dgm:pt modelId="{BF9E68B4-C45D-514B-8643-ADBC2CA9F0DC}" type="parTrans" cxnId="{8AE5A982-6CF6-244F-AA64-AFCDE295C5C4}">
      <dgm:prSet/>
      <dgm:spPr/>
      <dgm:t>
        <a:bodyPr/>
        <a:lstStyle/>
        <a:p>
          <a:endParaRPr lang="en-US"/>
        </a:p>
      </dgm:t>
    </dgm:pt>
    <dgm:pt modelId="{7D408272-1E92-7046-87F8-C25AE624DC7A}" type="sibTrans" cxnId="{8AE5A982-6CF6-244F-AA64-AFCDE295C5C4}">
      <dgm:prSet/>
      <dgm:spPr/>
      <dgm:t>
        <a:bodyPr/>
        <a:lstStyle/>
        <a:p>
          <a:endParaRPr lang="en-US"/>
        </a:p>
      </dgm:t>
    </dgm:pt>
    <dgm:pt modelId="{214FDA2C-E78A-1F43-94A5-91FCE7E0E7F3}">
      <dgm:prSet/>
      <dgm:spPr/>
      <dgm:t>
        <a:bodyPr/>
        <a:lstStyle/>
        <a:p>
          <a:r>
            <a:rPr lang="en-US" dirty="0" smtClean="0"/>
            <a:t>RDC</a:t>
          </a:r>
          <a:endParaRPr lang="en-US" dirty="0"/>
        </a:p>
      </dgm:t>
    </dgm:pt>
    <dgm:pt modelId="{842C3893-E861-C04D-A32C-34D4A180E39C}" type="sibTrans" cxnId="{C7727D3D-72F2-5849-BB8D-4365EE3456A9}">
      <dgm:prSet/>
      <dgm:spPr/>
      <dgm:t>
        <a:bodyPr/>
        <a:lstStyle/>
        <a:p>
          <a:endParaRPr lang="en-US"/>
        </a:p>
      </dgm:t>
    </dgm:pt>
    <dgm:pt modelId="{62C4A93E-7858-3D42-80F3-E4E13E2A4BC0}" type="parTrans" cxnId="{C7727D3D-72F2-5849-BB8D-4365EE3456A9}">
      <dgm:prSet/>
      <dgm:spPr/>
      <dgm:t>
        <a:bodyPr/>
        <a:lstStyle/>
        <a:p>
          <a:endParaRPr lang="en-US"/>
        </a:p>
      </dgm:t>
    </dgm:pt>
    <dgm:pt modelId="{F15C2BDB-DFC8-3843-BC2F-7AAA23EA4767}" type="pres">
      <dgm:prSet presAssocID="{18D9481E-3035-F74F-B627-3A2907090C43}" presName="hierChild1" presStyleCnt="0">
        <dgm:presLayoutVars>
          <dgm:orgChart val="1"/>
          <dgm:chPref val="1"/>
          <dgm:dir/>
          <dgm:animOne val="branch"/>
          <dgm:animLvl val="lvl"/>
          <dgm:resizeHandles/>
        </dgm:presLayoutVars>
      </dgm:prSet>
      <dgm:spPr/>
      <dgm:t>
        <a:bodyPr/>
        <a:lstStyle/>
        <a:p>
          <a:endParaRPr lang="en-US"/>
        </a:p>
      </dgm:t>
    </dgm:pt>
    <dgm:pt modelId="{419541D4-7D18-D745-B4E9-0E441C603557}" type="pres">
      <dgm:prSet presAssocID="{23919474-0F46-F74F-8DD8-5D98CDEADE9A}" presName="hierRoot1" presStyleCnt="0">
        <dgm:presLayoutVars>
          <dgm:hierBranch val="init"/>
        </dgm:presLayoutVars>
      </dgm:prSet>
      <dgm:spPr/>
    </dgm:pt>
    <dgm:pt modelId="{2C594622-05D6-B34C-9E9C-C076D5066370}" type="pres">
      <dgm:prSet presAssocID="{23919474-0F46-F74F-8DD8-5D98CDEADE9A}" presName="rootComposite1" presStyleCnt="0"/>
      <dgm:spPr/>
    </dgm:pt>
    <dgm:pt modelId="{753D026F-8534-2D4A-A867-9BCE3FDCC217}" type="pres">
      <dgm:prSet presAssocID="{23919474-0F46-F74F-8DD8-5D98CDEADE9A}" presName="rootText1" presStyleLbl="node0" presStyleIdx="0" presStyleCnt="1">
        <dgm:presLayoutVars>
          <dgm:chPref val="3"/>
        </dgm:presLayoutVars>
      </dgm:prSet>
      <dgm:spPr/>
      <dgm:t>
        <a:bodyPr/>
        <a:lstStyle/>
        <a:p>
          <a:endParaRPr lang="en-US"/>
        </a:p>
      </dgm:t>
    </dgm:pt>
    <dgm:pt modelId="{B7886999-F39C-E74A-B5A1-5E046F2910C8}" type="pres">
      <dgm:prSet presAssocID="{23919474-0F46-F74F-8DD8-5D98CDEADE9A}" presName="rootConnector1" presStyleLbl="node1" presStyleIdx="0" presStyleCnt="0"/>
      <dgm:spPr/>
      <dgm:t>
        <a:bodyPr/>
        <a:lstStyle/>
        <a:p>
          <a:endParaRPr lang="en-US"/>
        </a:p>
      </dgm:t>
    </dgm:pt>
    <dgm:pt modelId="{F57C8216-2F17-704E-A009-2A93CEFED0EF}" type="pres">
      <dgm:prSet presAssocID="{23919474-0F46-F74F-8DD8-5D98CDEADE9A}" presName="hierChild2" presStyleCnt="0"/>
      <dgm:spPr/>
    </dgm:pt>
    <dgm:pt modelId="{B1EDE1A7-0E98-DD41-A86D-DC9842F45975}" type="pres">
      <dgm:prSet presAssocID="{B57A895C-7FD5-FF44-A1C5-933AE52AC0CD}" presName="Name37" presStyleLbl="parChTrans1D2" presStyleIdx="0" presStyleCnt="1"/>
      <dgm:spPr/>
      <dgm:t>
        <a:bodyPr/>
        <a:lstStyle/>
        <a:p>
          <a:endParaRPr lang="en-US"/>
        </a:p>
      </dgm:t>
    </dgm:pt>
    <dgm:pt modelId="{8F5EE963-6BDA-FB49-AA15-A5324FF132E0}" type="pres">
      <dgm:prSet presAssocID="{BEE1F999-4052-1D46-A22D-4C37296C7B37}" presName="hierRoot2" presStyleCnt="0">
        <dgm:presLayoutVars>
          <dgm:hierBranch val="init"/>
        </dgm:presLayoutVars>
      </dgm:prSet>
      <dgm:spPr/>
    </dgm:pt>
    <dgm:pt modelId="{AE1FF609-4E66-3245-832A-155E8AA427CC}" type="pres">
      <dgm:prSet presAssocID="{BEE1F999-4052-1D46-A22D-4C37296C7B37}" presName="rootComposite" presStyleCnt="0"/>
      <dgm:spPr/>
    </dgm:pt>
    <dgm:pt modelId="{433F6BA5-9B97-F149-8E8E-217418A946ED}" type="pres">
      <dgm:prSet presAssocID="{BEE1F999-4052-1D46-A22D-4C37296C7B37}" presName="rootText" presStyleLbl="node2" presStyleIdx="0" presStyleCnt="1">
        <dgm:presLayoutVars>
          <dgm:chPref val="3"/>
        </dgm:presLayoutVars>
      </dgm:prSet>
      <dgm:spPr/>
      <dgm:t>
        <a:bodyPr/>
        <a:lstStyle/>
        <a:p>
          <a:endParaRPr lang="en-US"/>
        </a:p>
      </dgm:t>
    </dgm:pt>
    <dgm:pt modelId="{3FF164C3-B06D-8D4F-8A14-77734A4ABDA1}" type="pres">
      <dgm:prSet presAssocID="{BEE1F999-4052-1D46-A22D-4C37296C7B37}" presName="rootConnector" presStyleLbl="node2" presStyleIdx="0" presStyleCnt="1"/>
      <dgm:spPr/>
      <dgm:t>
        <a:bodyPr/>
        <a:lstStyle/>
        <a:p>
          <a:endParaRPr lang="en-US"/>
        </a:p>
      </dgm:t>
    </dgm:pt>
    <dgm:pt modelId="{360E0A9F-3624-2E4F-8428-D3B8E3FAE83D}" type="pres">
      <dgm:prSet presAssocID="{BEE1F999-4052-1D46-A22D-4C37296C7B37}" presName="hierChild4" presStyleCnt="0"/>
      <dgm:spPr/>
    </dgm:pt>
    <dgm:pt modelId="{7D24796C-60D9-034C-AAC6-6DDF4BFDA342}" type="pres">
      <dgm:prSet presAssocID="{964FFA0D-4280-8549-AFD5-EF1CD7E74906}" presName="Name37" presStyleLbl="parChTrans1D3" presStyleIdx="0" presStyleCnt="3"/>
      <dgm:spPr/>
      <dgm:t>
        <a:bodyPr/>
        <a:lstStyle/>
        <a:p>
          <a:endParaRPr lang="en-US"/>
        </a:p>
      </dgm:t>
    </dgm:pt>
    <dgm:pt modelId="{087DF146-0BC2-1940-8BCB-D1C7F7FC7727}" type="pres">
      <dgm:prSet presAssocID="{AED33F24-55AE-3042-8210-0C19F3FB95C8}" presName="hierRoot2" presStyleCnt="0">
        <dgm:presLayoutVars>
          <dgm:hierBranch val="init"/>
        </dgm:presLayoutVars>
      </dgm:prSet>
      <dgm:spPr/>
    </dgm:pt>
    <dgm:pt modelId="{05955C7C-9574-004E-A608-3622D0915AD2}" type="pres">
      <dgm:prSet presAssocID="{AED33F24-55AE-3042-8210-0C19F3FB95C8}" presName="rootComposite" presStyleCnt="0"/>
      <dgm:spPr/>
    </dgm:pt>
    <dgm:pt modelId="{9132A05F-6F52-EC40-9BAC-3F3931ED8609}" type="pres">
      <dgm:prSet presAssocID="{AED33F24-55AE-3042-8210-0C19F3FB95C8}" presName="rootText" presStyleLbl="node3" presStyleIdx="0" presStyleCnt="3" custLinFactNeighborX="-24124">
        <dgm:presLayoutVars>
          <dgm:chPref val="3"/>
        </dgm:presLayoutVars>
      </dgm:prSet>
      <dgm:spPr/>
      <dgm:t>
        <a:bodyPr/>
        <a:lstStyle/>
        <a:p>
          <a:endParaRPr lang="en-US"/>
        </a:p>
      </dgm:t>
    </dgm:pt>
    <dgm:pt modelId="{365B35CA-4C39-BE4B-A94B-99BE914BC8C0}" type="pres">
      <dgm:prSet presAssocID="{AED33F24-55AE-3042-8210-0C19F3FB95C8}" presName="rootConnector" presStyleLbl="node3" presStyleIdx="0" presStyleCnt="3"/>
      <dgm:spPr/>
      <dgm:t>
        <a:bodyPr/>
        <a:lstStyle/>
        <a:p>
          <a:endParaRPr lang="en-US"/>
        </a:p>
      </dgm:t>
    </dgm:pt>
    <dgm:pt modelId="{F02E6D84-7059-AA43-8A61-6F1DC4B88E46}" type="pres">
      <dgm:prSet presAssocID="{AED33F24-55AE-3042-8210-0C19F3FB95C8}" presName="hierChild4" presStyleCnt="0"/>
      <dgm:spPr/>
    </dgm:pt>
    <dgm:pt modelId="{7E579B96-181F-D241-B3C9-27925DB7F37B}" type="pres">
      <dgm:prSet presAssocID="{D2A386CD-4747-F149-BBBF-7F8765382ABB}" presName="Name37" presStyleLbl="parChTrans1D4" presStyleIdx="0" presStyleCnt="3"/>
      <dgm:spPr/>
      <dgm:t>
        <a:bodyPr/>
        <a:lstStyle/>
        <a:p>
          <a:endParaRPr lang="en-US"/>
        </a:p>
      </dgm:t>
    </dgm:pt>
    <dgm:pt modelId="{93E26D30-7B47-BA4F-BD1D-2B52D382C7F2}" type="pres">
      <dgm:prSet presAssocID="{C265AF38-6218-1F4C-A8F0-C3C4071B4CB5}" presName="hierRoot2" presStyleCnt="0">
        <dgm:presLayoutVars>
          <dgm:hierBranch val="init"/>
        </dgm:presLayoutVars>
      </dgm:prSet>
      <dgm:spPr/>
    </dgm:pt>
    <dgm:pt modelId="{1546026C-31F9-D642-AAC7-B99AAD31F6B3}" type="pres">
      <dgm:prSet presAssocID="{C265AF38-6218-1F4C-A8F0-C3C4071B4CB5}" presName="rootComposite" presStyleCnt="0"/>
      <dgm:spPr/>
    </dgm:pt>
    <dgm:pt modelId="{D99DECA2-B47A-744C-9610-C26C81D922C6}" type="pres">
      <dgm:prSet presAssocID="{C265AF38-6218-1F4C-A8F0-C3C4071B4CB5}" presName="rootText" presStyleLbl="node4" presStyleIdx="0" presStyleCnt="3" custLinFactNeighborX="-49544" custLinFactNeighborY="3420">
        <dgm:presLayoutVars>
          <dgm:chPref val="3"/>
        </dgm:presLayoutVars>
      </dgm:prSet>
      <dgm:spPr/>
      <dgm:t>
        <a:bodyPr/>
        <a:lstStyle/>
        <a:p>
          <a:endParaRPr lang="en-US"/>
        </a:p>
      </dgm:t>
    </dgm:pt>
    <dgm:pt modelId="{9AAB1CF5-5186-E146-B6F6-5169238F9534}" type="pres">
      <dgm:prSet presAssocID="{C265AF38-6218-1F4C-A8F0-C3C4071B4CB5}" presName="rootConnector" presStyleLbl="node4" presStyleIdx="0" presStyleCnt="3"/>
      <dgm:spPr/>
      <dgm:t>
        <a:bodyPr/>
        <a:lstStyle/>
        <a:p>
          <a:endParaRPr lang="en-US"/>
        </a:p>
      </dgm:t>
    </dgm:pt>
    <dgm:pt modelId="{6005BE40-95E8-704E-8822-C753DF5DA94D}" type="pres">
      <dgm:prSet presAssocID="{C265AF38-6218-1F4C-A8F0-C3C4071B4CB5}" presName="hierChild4" presStyleCnt="0"/>
      <dgm:spPr/>
    </dgm:pt>
    <dgm:pt modelId="{2140BE3F-29B2-724D-8AEF-88D59EE5E95D}" type="pres">
      <dgm:prSet presAssocID="{C265AF38-6218-1F4C-A8F0-C3C4071B4CB5}" presName="hierChild5" presStyleCnt="0"/>
      <dgm:spPr/>
    </dgm:pt>
    <dgm:pt modelId="{7DF0CD05-37CD-5C46-ADE4-01C2B0378EEB}" type="pres">
      <dgm:prSet presAssocID="{AED33F24-55AE-3042-8210-0C19F3FB95C8}" presName="hierChild5" presStyleCnt="0"/>
      <dgm:spPr/>
    </dgm:pt>
    <dgm:pt modelId="{69FC0AF4-8CA5-674D-92BB-4726BD1373FE}" type="pres">
      <dgm:prSet presAssocID="{FCD102CF-E433-C04F-B9D8-7FBDCD6E8004}" presName="Name37" presStyleLbl="parChTrans1D3" presStyleIdx="1" presStyleCnt="3"/>
      <dgm:spPr/>
      <dgm:t>
        <a:bodyPr/>
        <a:lstStyle/>
        <a:p>
          <a:endParaRPr lang="en-US"/>
        </a:p>
      </dgm:t>
    </dgm:pt>
    <dgm:pt modelId="{145A57B1-6A4F-E142-8B88-36FFFE25A8B1}" type="pres">
      <dgm:prSet presAssocID="{7FCD3B72-D014-854E-A165-1C39F7555927}" presName="hierRoot2" presStyleCnt="0">
        <dgm:presLayoutVars>
          <dgm:hierBranch val="init"/>
        </dgm:presLayoutVars>
      </dgm:prSet>
      <dgm:spPr/>
    </dgm:pt>
    <dgm:pt modelId="{73114764-6103-0B40-912B-B7C43902AEB0}" type="pres">
      <dgm:prSet presAssocID="{7FCD3B72-D014-854E-A165-1C39F7555927}" presName="rootComposite" presStyleCnt="0"/>
      <dgm:spPr/>
    </dgm:pt>
    <dgm:pt modelId="{C4189285-5498-964B-8731-70B00E7834FB}" type="pres">
      <dgm:prSet presAssocID="{7FCD3B72-D014-854E-A165-1C39F7555927}" presName="rootText" presStyleLbl="node3" presStyleIdx="1" presStyleCnt="3">
        <dgm:presLayoutVars>
          <dgm:chPref val="3"/>
        </dgm:presLayoutVars>
      </dgm:prSet>
      <dgm:spPr/>
      <dgm:t>
        <a:bodyPr/>
        <a:lstStyle/>
        <a:p>
          <a:endParaRPr lang="en-US"/>
        </a:p>
      </dgm:t>
    </dgm:pt>
    <dgm:pt modelId="{6ADA730F-8603-F546-8A39-2CBE2B1A3CDD}" type="pres">
      <dgm:prSet presAssocID="{7FCD3B72-D014-854E-A165-1C39F7555927}" presName="rootConnector" presStyleLbl="node3" presStyleIdx="1" presStyleCnt="3"/>
      <dgm:spPr/>
      <dgm:t>
        <a:bodyPr/>
        <a:lstStyle/>
        <a:p>
          <a:endParaRPr lang="en-US"/>
        </a:p>
      </dgm:t>
    </dgm:pt>
    <dgm:pt modelId="{720F3C0A-818C-104C-94B2-BA0F544BB778}" type="pres">
      <dgm:prSet presAssocID="{7FCD3B72-D014-854E-A165-1C39F7555927}" presName="hierChild4" presStyleCnt="0"/>
      <dgm:spPr/>
    </dgm:pt>
    <dgm:pt modelId="{90B8A776-A3E8-674F-8E0E-81F87FBB249D}" type="pres">
      <dgm:prSet presAssocID="{6ACDC93B-951D-0745-98C8-9DB7D7110FA9}" presName="Name37" presStyleLbl="parChTrans1D4" presStyleIdx="1" presStyleCnt="3"/>
      <dgm:spPr/>
      <dgm:t>
        <a:bodyPr/>
        <a:lstStyle/>
        <a:p>
          <a:endParaRPr lang="en-US"/>
        </a:p>
      </dgm:t>
    </dgm:pt>
    <dgm:pt modelId="{2C338BBF-CCD6-9943-A0CF-B1F73994F72D}" type="pres">
      <dgm:prSet presAssocID="{11CA63D8-4F57-044C-8B91-0BA23B1B486E}" presName="hierRoot2" presStyleCnt="0">
        <dgm:presLayoutVars>
          <dgm:hierBranch val="init"/>
        </dgm:presLayoutVars>
      </dgm:prSet>
      <dgm:spPr/>
    </dgm:pt>
    <dgm:pt modelId="{448F20DF-954C-6D41-98BA-485038F0CD12}" type="pres">
      <dgm:prSet presAssocID="{11CA63D8-4F57-044C-8B91-0BA23B1B486E}" presName="rootComposite" presStyleCnt="0"/>
      <dgm:spPr/>
    </dgm:pt>
    <dgm:pt modelId="{22F198D7-2448-0041-AFB0-30D1F572A4B3}" type="pres">
      <dgm:prSet presAssocID="{11CA63D8-4F57-044C-8B91-0BA23B1B486E}" presName="rootText" presStyleLbl="node4" presStyleIdx="1" presStyleCnt="3">
        <dgm:presLayoutVars>
          <dgm:chPref val="3"/>
        </dgm:presLayoutVars>
      </dgm:prSet>
      <dgm:spPr/>
      <dgm:t>
        <a:bodyPr/>
        <a:lstStyle/>
        <a:p>
          <a:endParaRPr lang="en-US"/>
        </a:p>
      </dgm:t>
    </dgm:pt>
    <dgm:pt modelId="{46C45379-3EB4-0C40-AD0F-64F2FCE8F02A}" type="pres">
      <dgm:prSet presAssocID="{11CA63D8-4F57-044C-8B91-0BA23B1B486E}" presName="rootConnector" presStyleLbl="node4" presStyleIdx="1" presStyleCnt="3"/>
      <dgm:spPr/>
      <dgm:t>
        <a:bodyPr/>
        <a:lstStyle/>
        <a:p>
          <a:endParaRPr lang="en-US"/>
        </a:p>
      </dgm:t>
    </dgm:pt>
    <dgm:pt modelId="{88E27D5A-87EA-2D41-8AB4-492B7942DC01}" type="pres">
      <dgm:prSet presAssocID="{11CA63D8-4F57-044C-8B91-0BA23B1B486E}" presName="hierChild4" presStyleCnt="0"/>
      <dgm:spPr/>
    </dgm:pt>
    <dgm:pt modelId="{3F08C695-5826-D446-A9E5-4FFA910D4A7E}" type="pres">
      <dgm:prSet presAssocID="{11CA63D8-4F57-044C-8B91-0BA23B1B486E}" presName="hierChild5" presStyleCnt="0"/>
      <dgm:spPr/>
    </dgm:pt>
    <dgm:pt modelId="{CABAA5E6-8DE4-0248-8A99-03D9D8B92AC6}" type="pres">
      <dgm:prSet presAssocID="{BF9E68B4-C45D-514B-8643-ADBC2CA9F0DC}" presName="Name37" presStyleLbl="parChTrans1D4" presStyleIdx="2" presStyleCnt="3"/>
      <dgm:spPr/>
      <dgm:t>
        <a:bodyPr/>
        <a:lstStyle/>
        <a:p>
          <a:endParaRPr lang="en-US"/>
        </a:p>
      </dgm:t>
    </dgm:pt>
    <dgm:pt modelId="{9CFE46C9-45DD-1B4B-BE0E-54DED3FE0AE4}" type="pres">
      <dgm:prSet presAssocID="{4833F4A4-8966-2D47-ADBE-2BC27D70BB8B}" presName="hierRoot2" presStyleCnt="0">
        <dgm:presLayoutVars>
          <dgm:hierBranch val="init"/>
        </dgm:presLayoutVars>
      </dgm:prSet>
      <dgm:spPr/>
    </dgm:pt>
    <dgm:pt modelId="{AC3CC32F-F565-7148-A50E-E30F9F724998}" type="pres">
      <dgm:prSet presAssocID="{4833F4A4-8966-2D47-ADBE-2BC27D70BB8B}" presName="rootComposite" presStyleCnt="0"/>
      <dgm:spPr/>
    </dgm:pt>
    <dgm:pt modelId="{2C63F0A8-13C4-4A46-B7EA-D8B047AAB5A6}" type="pres">
      <dgm:prSet presAssocID="{4833F4A4-8966-2D47-ADBE-2BC27D70BB8B}" presName="rootText" presStyleLbl="node4" presStyleIdx="2" presStyleCnt="3">
        <dgm:presLayoutVars>
          <dgm:chPref val="3"/>
        </dgm:presLayoutVars>
      </dgm:prSet>
      <dgm:spPr/>
      <dgm:t>
        <a:bodyPr/>
        <a:lstStyle/>
        <a:p>
          <a:endParaRPr lang="en-US"/>
        </a:p>
      </dgm:t>
    </dgm:pt>
    <dgm:pt modelId="{2DBC9612-C035-FC4C-99A6-A9F78816D526}" type="pres">
      <dgm:prSet presAssocID="{4833F4A4-8966-2D47-ADBE-2BC27D70BB8B}" presName="rootConnector" presStyleLbl="node4" presStyleIdx="2" presStyleCnt="3"/>
      <dgm:spPr/>
      <dgm:t>
        <a:bodyPr/>
        <a:lstStyle/>
        <a:p>
          <a:endParaRPr lang="en-US"/>
        </a:p>
      </dgm:t>
    </dgm:pt>
    <dgm:pt modelId="{77E66A24-678A-8349-9184-0D50789F2BEB}" type="pres">
      <dgm:prSet presAssocID="{4833F4A4-8966-2D47-ADBE-2BC27D70BB8B}" presName="hierChild4" presStyleCnt="0"/>
      <dgm:spPr/>
    </dgm:pt>
    <dgm:pt modelId="{29EE91B8-DA89-A34B-8ED0-FAFC3B9F5BA7}" type="pres">
      <dgm:prSet presAssocID="{4833F4A4-8966-2D47-ADBE-2BC27D70BB8B}" presName="hierChild5" presStyleCnt="0"/>
      <dgm:spPr/>
    </dgm:pt>
    <dgm:pt modelId="{9E939CB5-AA94-5745-AB32-2548F5223FFD}" type="pres">
      <dgm:prSet presAssocID="{7FCD3B72-D014-854E-A165-1C39F7555927}" presName="hierChild5" presStyleCnt="0"/>
      <dgm:spPr/>
    </dgm:pt>
    <dgm:pt modelId="{3ECE0916-E2DE-9A4B-90A8-A9BAAE880B71}" type="pres">
      <dgm:prSet presAssocID="{62C4A93E-7858-3D42-80F3-E4E13E2A4BC0}" presName="Name37" presStyleLbl="parChTrans1D3" presStyleIdx="2" presStyleCnt="3"/>
      <dgm:spPr/>
      <dgm:t>
        <a:bodyPr/>
        <a:lstStyle/>
        <a:p>
          <a:endParaRPr lang="en-US"/>
        </a:p>
      </dgm:t>
    </dgm:pt>
    <dgm:pt modelId="{5A9B7D0D-5FEF-FC46-9C17-5A69A7E7C94A}" type="pres">
      <dgm:prSet presAssocID="{214FDA2C-E78A-1F43-94A5-91FCE7E0E7F3}" presName="hierRoot2" presStyleCnt="0">
        <dgm:presLayoutVars>
          <dgm:hierBranch val="init"/>
        </dgm:presLayoutVars>
      </dgm:prSet>
      <dgm:spPr/>
    </dgm:pt>
    <dgm:pt modelId="{E3236A4B-90CE-454E-BC00-2E54B8B605D0}" type="pres">
      <dgm:prSet presAssocID="{214FDA2C-E78A-1F43-94A5-91FCE7E0E7F3}" presName="rootComposite" presStyleCnt="0"/>
      <dgm:spPr/>
    </dgm:pt>
    <dgm:pt modelId="{78547163-8F48-0A48-BC69-85AD0E48EA00}" type="pres">
      <dgm:prSet presAssocID="{214FDA2C-E78A-1F43-94A5-91FCE7E0E7F3}" presName="rootText" presStyleLbl="node3" presStyleIdx="2" presStyleCnt="3" custLinFactNeighborX="21711">
        <dgm:presLayoutVars>
          <dgm:chPref val="3"/>
        </dgm:presLayoutVars>
      </dgm:prSet>
      <dgm:spPr/>
      <dgm:t>
        <a:bodyPr/>
        <a:lstStyle/>
        <a:p>
          <a:endParaRPr lang="en-US"/>
        </a:p>
      </dgm:t>
    </dgm:pt>
    <dgm:pt modelId="{EB297A04-4AF5-7A43-8725-1548ABC5DA05}" type="pres">
      <dgm:prSet presAssocID="{214FDA2C-E78A-1F43-94A5-91FCE7E0E7F3}" presName="rootConnector" presStyleLbl="node3" presStyleIdx="2" presStyleCnt="3"/>
      <dgm:spPr/>
      <dgm:t>
        <a:bodyPr/>
        <a:lstStyle/>
        <a:p>
          <a:endParaRPr lang="en-US"/>
        </a:p>
      </dgm:t>
    </dgm:pt>
    <dgm:pt modelId="{850B665F-8ACF-BB44-8AAC-A90E9930F1FC}" type="pres">
      <dgm:prSet presAssocID="{214FDA2C-E78A-1F43-94A5-91FCE7E0E7F3}" presName="hierChild4" presStyleCnt="0"/>
      <dgm:spPr/>
    </dgm:pt>
    <dgm:pt modelId="{959B0488-F890-374E-8047-DB8A7A2D15A4}" type="pres">
      <dgm:prSet presAssocID="{214FDA2C-E78A-1F43-94A5-91FCE7E0E7F3}" presName="hierChild5" presStyleCnt="0"/>
      <dgm:spPr/>
    </dgm:pt>
    <dgm:pt modelId="{A679DDFF-C54A-B04D-86D6-572829A435BB}" type="pres">
      <dgm:prSet presAssocID="{BEE1F999-4052-1D46-A22D-4C37296C7B37}" presName="hierChild5" presStyleCnt="0"/>
      <dgm:spPr/>
    </dgm:pt>
    <dgm:pt modelId="{D980E840-4EE1-4A44-AEAA-C88B7C605D72}" type="pres">
      <dgm:prSet presAssocID="{23919474-0F46-F74F-8DD8-5D98CDEADE9A}" presName="hierChild3" presStyleCnt="0"/>
      <dgm:spPr/>
    </dgm:pt>
  </dgm:ptLst>
  <dgm:cxnLst>
    <dgm:cxn modelId="{EA414F13-8DD7-7C4E-A5DD-EEC62FEE48B7}" srcId="{18D9481E-3035-F74F-B627-3A2907090C43}" destId="{23919474-0F46-F74F-8DD8-5D98CDEADE9A}" srcOrd="0" destOrd="0" parTransId="{0C70EC67-D43B-2946-AAF1-702669603CC3}" sibTransId="{BA604C97-450A-1B40-9174-73AF17B60547}"/>
    <dgm:cxn modelId="{0BBBBCC2-2DD4-A747-94B9-FA8B09277866}" type="presOf" srcId="{AED33F24-55AE-3042-8210-0C19F3FB95C8}" destId="{9132A05F-6F52-EC40-9BAC-3F3931ED8609}" srcOrd="0" destOrd="0" presId="urn:microsoft.com/office/officeart/2005/8/layout/orgChart1"/>
    <dgm:cxn modelId="{6B7DC1A6-B996-744E-BCC0-AF3FB36164FD}" type="presOf" srcId="{214FDA2C-E78A-1F43-94A5-91FCE7E0E7F3}" destId="{78547163-8F48-0A48-BC69-85AD0E48EA00}" srcOrd="0" destOrd="0" presId="urn:microsoft.com/office/officeart/2005/8/layout/orgChart1"/>
    <dgm:cxn modelId="{853B8676-2D09-1A46-A365-7A0B3663C0E2}" type="presOf" srcId="{214FDA2C-E78A-1F43-94A5-91FCE7E0E7F3}" destId="{EB297A04-4AF5-7A43-8725-1548ABC5DA05}" srcOrd="1" destOrd="0" presId="urn:microsoft.com/office/officeart/2005/8/layout/orgChart1"/>
    <dgm:cxn modelId="{8DDB52A2-D0E2-7045-81E3-F3649144AB31}" type="presOf" srcId="{18D9481E-3035-F74F-B627-3A2907090C43}" destId="{F15C2BDB-DFC8-3843-BC2F-7AAA23EA4767}" srcOrd="0" destOrd="0" presId="urn:microsoft.com/office/officeart/2005/8/layout/orgChart1"/>
    <dgm:cxn modelId="{C84265F6-00DC-604F-8C54-F70C9CCDA39B}" type="presOf" srcId="{7FCD3B72-D014-854E-A165-1C39F7555927}" destId="{C4189285-5498-964B-8731-70B00E7834FB}" srcOrd="0" destOrd="0" presId="urn:microsoft.com/office/officeart/2005/8/layout/orgChart1"/>
    <dgm:cxn modelId="{1BE60E64-EC09-014D-B764-2EC456754F51}" type="presOf" srcId="{11CA63D8-4F57-044C-8B91-0BA23B1B486E}" destId="{46C45379-3EB4-0C40-AD0F-64F2FCE8F02A}" srcOrd="1" destOrd="0" presId="urn:microsoft.com/office/officeart/2005/8/layout/orgChart1"/>
    <dgm:cxn modelId="{4E2EFB2B-996C-9541-A798-DAA25836B628}" type="presOf" srcId="{AED33F24-55AE-3042-8210-0C19F3FB95C8}" destId="{365B35CA-4C39-BE4B-A94B-99BE914BC8C0}" srcOrd="1" destOrd="0" presId="urn:microsoft.com/office/officeart/2005/8/layout/orgChart1"/>
    <dgm:cxn modelId="{D61B8EA1-C5AE-7243-949D-335F97DDB571}" type="presOf" srcId="{BEE1F999-4052-1D46-A22D-4C37296C7B37}" destId="{433F6BA5-9B97-F149-8E8E-217418A946ED}" srcOrd="0" destOrd="0" presId="urn:microsoft.com/office/officeart/2005/8/layout/orgChart1"/>
    <dgm:cxn modelId="{5955F950-55B6-CD48-90FA-F4659DC53233}" type="presOf" srcId="{4833F4A4-8966-2D47-ADBE-2BC27D70BB8B}" destId="{2DBC9612-C035-FC4C-99A6-A9F78816D526}" srcOrd="1" destOrd="0" presId="urn:microsoft.com/office/officeart/2005/8/layout/orgChart1"/>
    <dgm:cxn modelId="{8F15EAA5-7482-9042-B2C0-4D7A66A9E762}" type="presOf" srcId="{D2A386CD-4747-F149-BBBF-7F8765382ABB}" destId="{7E579B96-181F-D241-B3C9-27925DB7F37B}" srcOrd="0" destOrd="0" presId="urn:microsoft.com/office/officeart/2005/8/layout/orgChart1"/>
    <dgm:cxn modelId="{D8FA7367-9229-E541-A035-D3AEF0866017}" type="presOf" srcId="{4833F4A4-8966-2D47-ADBE-2BC27D70BB8B}" destId="{2C63F0A8-13C4-4A46-B7EA-D8B047AAB5A6}" srcOrd="0" destOrd="0" presId="urn:microsoft.com/office/officeart/2005/8/layout/orgChart1"/>
    <dgm:cxn modelId="{9D701C9F-9FBE-AA4C-A41F-093E1CFA79B6}" srcId="{23919474-0F46-F74F-8DD8-5D98CDEADE9A}" destId="{BEE1F999-4052-1D46-A22D-4C37296C7B37}" srcOrd="0" destOrd="0" parTransId="{B57A895C-7FD5-FF44-A1C5-933AE52AC0CD}" sibTransId="{64FB138C-DDE3-784A-8444-7A00A1CE8EDE}"/>
    <dgm:cxn modelId="{5FA30A1F-DB1B-2A40-B2B1-911E89B3F9CF}" type="presOf" srcId="{C265AF38-6218-1F4C-A8F0-C3C4071B4CB5}" destId="{D99DECA2-B47A-744C-9610-C26C81D922C6}" srcOrd="0" destOrd="0" presId="urn:microsoft.com/office/officeart/2005/8/layout/orgChart1"/>
    <dgm:cxn modelId="{ED81193F-30DA-124E-AC48-2CE4B1456B97}" type="presOf" srcId="{6ACDC93B-951D-0745-98C8-9DB7D7110FA9}" destId="{90B8A776-A3E8-674F-8E0E-81F87FBB249D}" srcOrd="0" destOrd="0" presId="urn:microsoft.com/office/officeart/2005/8/layout/orgChart1"/>
    <dgm:cxn modelId="{FCEC0019-9C85-C441-8EB0-5D6C532E3150}" type="presOf" srcId="{B57A895C-7FD5-FF44-A1C5-933AE52AC0CD}" destId="{B1EDE1A7-0E98-DD41-A86D-DC9842F45975}" srcOrd="0" destOrd="0" presId="urn:microsoft.com/office/officeart/2005/8/layout/orgChart1"/>
    <dgm:cxn modelId="{7FA8733D-FB42-414D-8163-D03A27CF3264}" type="presOf" srcId="{23919474-0F46-F74F-8DD8-5D98CDEADE9A}" destId="{753D026F-8534-2D4A-A867-9BCE3FDCC217}" srcOrd="0" destOrd="0" presId="urn:microsoft.com/office/officeart/2005/8/layout/orgChart1"/>
    <dgm:cxn modelId="{8AE5A982-6CF6-244F-AA64-AFCDE295C5C4}" srcId="{7FCD3B72-D014-854E-A165-1C39F7555927}" destId="{4833F4A4-8966-2D47-ADBE-2BC27D70BB8B}" srcOrd="1" destOrd="0" parTransId="{BF9E68B4-C45D-514B-8643-ADBC2CA9F0DC}" sibTransId="{7D408272-1E92-7046-87F8-C25AE624DC7A}"/>
    <dgm:cxn modelId="{ADB80FE7-EF75-7241-8031-6AADE907E489}" srcId="{BEE1F999-4052-1D46-A22D-4C37296C7B37}" destId="{7FCD3B72-D014-854E-A165-1C39F7555927}" srcOrd="1" destOrd="0" parTransId="{FCD102CF-E433-C04F-B9D8-7FBDCD6E8004}" sibTransId="{D85F03FB-64A2-F94C-B9A9-A4759ED9C3B8}"/>
    <dgm:cxn modelId="{349B8B24-D15C-4A40-B5C5-4BB35FA73F1D}" srcId="{7FCD3B72-D014-854E-A165-1C39F7555927}" destId="{11CA63D8-4F57-044C-8B91-0BA23B1B486E}" srcOrd="0" destOrd="0" parTransId="{6ACDC93B-951D-0745-98C8-9DB7D7110FA9}" sibTransId="{B634F3CD-80AD-0746-A3EB-CEB5F090160A}"/>
    <dgm:cxn modelId="{48AADA5C-3D61-684D-9301-6BABB22B0DA2}" type="presOf" srcId="{C265AF38-6218-1F4C-A8F0-C3C4071B4CB5}" destId="{9AAB1CF5-5186-E146-B6F6-5169238F9534}" srcOrd="1" destOrd="0" presId="urn:microsoft.com/office/officeart/2005/8/layout/orgChart1"/>
    <dgm:cxn modelId="{7D2F4B6C-8C91-1A47-9C50-388C15B8E6E6}" type="presOf" srcId="{62C4A93E-7858-3D42-80F3-E4E13E2A4BC0}" destId="{3ECE0916-E2DE-9A4B-90A8-A9BAAE880B71}" srcOrd="0" destOrd="0" presId="urn:microsoft.com/office/officeart/2005/8/layout/orgChart1"/>
    <dgm:cxn modelId="{03F11FE8-B320-A34A-92E6-36C97EE4ADB1}" type="presOf" srcId="{23919474-0F46-F74F-8DD8-5D98CDEADE9A}" destId="{B7886999-F39C-E74A-B5A1-5E046F2910C8}" srcOrd="1" destOrd="0" presId="urn:microsoft.com/office/officeart/2005/8/layout/orgChart1"/>
    <dgm:cxn modelId="{263C679E-8C60-9F40-9075-1C70BA4D8D96}" type="presOf" srcId="{BEE1F999-4052-1D46-A22D-4C37296C7B37}" destId="{3FF164C3-B06D-8D4F-8A14-77734A4ABDA1}" srcOrd="1" destOrd="0" presId="urn:microsoft.com/office/officeart/2005/8/layout/orgChart1"/>
    <dgm:cxn modelId="{74DE0224-7C17-D84C-9046-9374C14D027E}" type="presOf" srcId="{964FFA0D-4280-8549-AFD5-EF1CD7E74906}" destId="{7D24796C-60D9-034C-AAC6-6DDF4BFDA342}" srcOrd="0" destOrd="0" presId="urn:microsoft.com/office/officeart/2005/8/layout/orgChart1"/>
    <dgm:cxn modelId="{483E4FD3-01EF-2F49-94E5-67B361565E44}" srcId="{BEE1F999-4052-1D46-A22D-4C37296C7B37}" destId="{AED33F24-55AE-3042-8210-0C19F3FB95C8}" srcOrd="0" destOrd="0" parTransId="{964FFA0D-4280-8549-AFD5-EF1CD7E74906}" sibTransId="{4E06B39C-9638-E54D-8729-3E1AF7F4CAF6}"/>
    <dgm:cxn modelId="{BDF7546E-3E81-7343-983A-C370520EA646}" type="presOf" srcId="{FCD102CF-E433-C04F-B9D8-7FBDCD6E8004}" destId="{69FC0AF4-8CA5-674D-92BB-4726BD1373FE}" srcOrd="0" destOrd="0" presId="urn:microsoft.com/office/officeart/2005/8/layout/orgChart1"/>
    <dgm:cxn modelId="{E9ADC681-0620-3C4A-9512-FBEEB33D5B29}" type="presOf" srcId="{BF9E68B4-C45D-514B-8643-ADBC2CA9F0DC}" destId="{CABAA5E6-8DE4-0248-8A99-03D9D8B92AC6}" srcOrd="0" destOrd="0" presId="urn:microsoft.com/office/officeart/2005/8/layout/orgChart1"/>
    <dgm:cxn modelId="{C7727D3D-72F2-5849-BB8D-4365EE3456A9}" srcId="{BEE1F999-4052-1D46-A22D-4C37296C7B37}" destId="{214FDA2C-E78A-1F43-94A5-91FCE7E0E7F3}" srcOrd="2" destOrd="0" parTransId="{62C4A93E-7858-3D42-80F3-E4E13E2A4BC0}" sibTransId="{842C3893-E861-C04D-A32C-34D4A180E39C}"/>
    <dgm:cxn modelId="{582C984D-0B69-EC4C-8E0B-82CD77D82C29}" srcId="{AED33F24-55AE-3042-8210-0C19F3FB95C8}" destId="{C265AF38-6218-1F4C-A8F0-C3C4071B4CB5}" srcOrd="0" destOrd="0" parTransId="{D2A386CD-4747-F149-BBBF-7F8765382ABB}" sibTransId="{3D063789-E7BF-D041-8D7A-0F8EE9FA550F}"/>
    <dgm:cxn modelId="{E28FE75F-00AC-EB43-8BAC-44BBBC18FD3A}" type="presOf" srcId="{11CA63D8-4F57-044C-8B91-0BA23B1B486E}" destId="{22F198D7-2448-0041-AFB0-30D1F572A4B3}" srcOrd="0" destOrd="0" presId="urn:microsoft.com/office/officeart/2005/8/layout/orgChart1"/>
    <dgm:cxn modelId="{2F2A6B86-7AD3-4B46-BE2A-CA6B7EC28F3D}" type="presOf" srcId="{7FCD3B72-D014-854E-A165-1C39F7555927}" destId="{6ADA730F-8603-F546-8A39-2CBE2B1A3CDD}" srcOrd="1" destOrd="0" presId="urn:microsoft.com/office/officeart/2005/8/layout/orgChart1"/>
    <dgm:cxn modelId="{766B1E9E-A093-7E46-A990-D71C3CB32000}" type="presParOf" srcId="{F15C2BDB-DFC8-3843-BC2F-7AAA23EA4767}" destId="{419541D4-7D18-D745-B4E9-0E441C603557}" srcOrd="0" destOrd="0" presId="urn:microsoft.com/office/officeart/2005/8/layout/orgChart1"/>
    <dgm:cxn modelId="{C411DADF-5DB0-264E-A48E-3160A490E585}" type="presParOf" srcId="{419541D4-7D18-D745-B4E9-0E441C603557}" destId="{2C594622-05D6-B34C-9E9C-C076D5066370}" srcOrd="0" destOrd="0" presId="urn:microsoft.com/office/officeart/2005/8/layout/orgChart1"/>
    <dgm:cxn modelId="{E657DFE2-9902-ED41-8521-6325E8B05917}" type="presParOf" srcId="{2C594622-05D6-B34C-9E9C-C076D5066370}" destId="{753D026F-8534-2D4A-A867-9BCE3FDCC217}" srcOrd="0" destOrd="0" presId="urn:microsoft.com/office/officeart/2005/8/layout/orgChart1"/>
    <dgm:cxn modelId="{99F389EC-2D4B-9348-ABE2-8095FFD2ED61}" type="presParOf" srcId="{2C594622-05D6-B34C-9E9C-C076D5066370}" destId="{B7886999-F39C-E74A-B5A1-5E046F2910C8}" srcOrd="1" destOrd="0" presId="urn:microsoft.com/office/officeart/2005/8/layout/orgChart1"/>
    <dgm:cxn modelId="{FD3C89FF-42CE-D843-B4DD-DF3D230958A7}" type="presParOf" srcId="{419541D4-7D18-D745-B4E9-0E441C603557}" destId="{F57C8216-2F17-704E-A009-2A93CEFED0EF}" srcOrd="1" destOrd="0" presId="urn:microsoft.com/office/officeart/2005/8/layout/orgChart1"/>
    <dgm:cxn modelId="{6D8890EB-8272-8F4C-B395-05ED0B9DA40E}" type="presParOf" srcId="{F57C8216-2F17-704E-A009-2A93CEFED0EF}" destId="{B1EDE1A7-0E98-DD41-A86D-DC9842F45975}" srcOrd="0" destOrd="0" presId="urn:microsoft.com/office/officeart/2005/8/layout/orgChart1"/>
    <dgm:cxn modelId="{1190E938-F02A-624B-837A-A12BD5CC1184}" type="presParOf" srcId="{F57C8216-2F17-704E-A009-2A93CEFED0EF}" destId="{8F5EE963-6BDA-FB49-AA15-A5324FF132E0}" srcOrd="1" destOrd="0" presId="urn:microsoft.com/office/officeart/2005/8/layout/orgChart1"/>
    <dgm:cxn modelId="{95AC41FC-53CF-DC4A-A00D-AF5959E0E7AD}" type="presParOf" srcId="{8F5EE963-6BDA-FB49-AA15-A5324FF132E0}" destId="{AE1FF609-4E66-3245-832A-155E8AA427CC}" srcOrd="0" destOrd="0" presId="urn:microsoft.com/office/officeart/2005/8/layout/orgChart1"/>
    <dgm:cxn modelId="{1F61D58A-64FA-AE4C-89BA-F21E5E09BADF}" type="presParOf" srcId="{AE1FF609-4E66-3245-832A-155E8AA427CC}" destId="{433F6BA5-9B97-F149-8E8E-217418A946ED}" srcOrd="0" destOrd="0" presId="urn:microsoft.com/office/officeart/2005/8/layout/orgChart1"/>
    <dgm:cxn modelId="{179F6DAA-E4CF-EA40-8BD8-5609624632CD}" type="presParOf" srcId="{AE1FF609-4E66-3245-832A-155E8AA427CC}" destId="{3FF164C3-B06D-8D4F-8A14-77734A4ABDA1}" srcOrd="1" destOrd="0" presId="urn:microsoft.com/office/officeart/2005/8/layout/orgChart1"/>
    <dgm:cxn modelId="{A510497B-BFB3-B04C-8EAC-05EA93254C28}" type="presParOf" srcId="{8F5EE963-6BDA-FB49-AA15-A5324FF132E0}" destId="{360E0A9F-3624-2E4F-8428-D3B8E3FAE83D}" srcOrd="1" destOrd="0" presId="urn:microsoft.com/office/officeart/2005/8/layout/orgChart1"/>
    <dgm:cxn modelId="{B91AB2A6-2030-2E4B-AFE5-25154B1B09CB}" type="presParOf" srcId="{360E0A9F-3624-2E4F-8428-D3B8E3FAE83D}" destId="{7D24796C-60D9-034C-AAC6-6DDF4BFDA342}" srcOrd="0" destOrd="0" presId="urn:microsoft.com/office/officeart/2005/8/layout/orgChart1"/>
    <dgm:cxn modelId="{5E10943D-5CC3-6946-8398-FFEFA58DFA5D}" type="presParOf" srcId="{360E0A9F-3624-2E4F-8428-D3B8E3FAE83D}" destId="{087DF146-0BC2-1940-8BCB-D1C7F7FC7727}" srcOrd="1" destOrd="0" presId="urn:microsoft.com/office/officeart/2005/8/layout/orgChart1"/>
    <dgm:cxn modelId="{2C03C0DA-1514-BC46-9EFC-8FEC9006761F}" type="presParOf" srcId="{087DF146-0BC2-1940-8BCB-D1C7F7FC7727}" destId="{05955C7C-9574-004E-A608-3622D0915AD2}" srcOrd="0" destOrd="0" presId="urn:microsoft.com/office/officeart/2005/8/layout/orgChart1"/>
    <dgm:cxn modelId="{65E50400-2B0A-764C-A6E5-6302A7864A46}" type="presParOf" srcId="{05955C7C-9574-004E-A608-3622D0915AD2}" destId="{9132A05F-6F52-EC40-9BAC-3F3931ED8609}" srcOrd="0" destOrd="0" presId="urn:microsoft.com/office/officeart/2005/8/layout/orgChart1"/>
    <dgm:cxn modelId="{CEE88E0D-7ED0-D840-9F33-0B1A339E646F}" type="presParOf" srcId="{05955C7C-9574-004E-A608-3622D0915AD2}" destId="{365B35CA-4C39-BE4B-A94B-99BE914BC8C0}" srcOrd="1" destOrd="0" presId="urn:microsoft.com/office/officeart/2005/8/layout/orgChart1"/>
    <dgm:cxn modelId="{2D558E49-9828-E243-83CE-93F000EBCE58}" type="presParOf" srcId="{087DF146-0BC2-1940-8BCB-D1C7F7FC7727}" destId="{F02E6D84-7059-AA43-8A61-6F1DC4B88E46}" srcOrd="1" destOrd="0" presId="urn:microsoft.com/office/officeart/2005/8/layout/orgChart1"/>
    <dgm:cxn modelId="{CF6A21FE-08EB-3340-9184-71E1BF2AADDB}" type="presParOf" srcId="{F02E6D84-7059-AA43-8A61-6F1DC4B88E46}" destId="{7E579B96-181F-D241-B3C9-27925DB7F37B}" srcOrd="0" destOrd="0" presId="urn:microsoft.com/office/officeart/2005/8/layout/orgChart1"/>
    <dgm:cxn modelId="{181CA380-F7C4-5A4C-923E-E23DB61AFDF3}" type="presParOf" srcId="{F02E6D84-7059-AA43-8A61-6F1DC4B88E46}" destId="{93E26D30-7B47-BA4F-BD1D-2B52D382C7F2}" srcOrd="1" destOrd="0" presId="urn:microsoft.com/office/officeart/2005/8/layout/orgChart1"/>
    <dgm:cxn modelId="{833E7ACE-32BF-474C-8281-13A591389344}" type="presParOf" srcId="{93E26D30-7B47-BA4F-BD1D-2B52D382C7F2}" destId="{1546026C-31F9-D642-AAC7-B99AAD31F6B3}" srcOrd="0" destOrd="0" presId="urn:microsoft.com/office/officeart/2005/8/layout/orgChart1"/>
    <dgm:cxn modelId="{BEC38F3A-7AA5-8F42-945D-ACDFD5FFF269}" type="presParOf" srcId="{1546026C-31F9-D642-AAC7-B99AAD31F6B3}" destId="{D99DECA2-B47A-744C-9610-C26C81D922C6}" srcOrd="0" destOrd="0" presId="urn:microsoft.com/office/officeart/2005/8/layout/orgChart1"/>
    <dgm:cxn modelId="{5FFB258A-D24E-974C-9910-9F1CFABAFAB2}" type="presParOf" srcId="{1546026C-31F9-D642-AAC7-B99AAD31F6B3}" destId="{9AAB1CF5-5186-E146-B6F6-5169238F9534}" srcOrd="1" destOrd="0" presId="urn:microsoft.com/office/officeart/2005/8/layout/orgChart1"/>
    <dgm:cxn modelId="{E88254BA-3644-A949-9384-BF8D478267BB}" type="presParOf" srcId="{93E26D30-7B47-BA4F-BD1D-2B52D382C7F2}" destId="{6005BE40-95E8-704E-8822-C753DF5DA94D}" srcOrd="1" destOrd="0" presId="urn:microsoft.com/office/officeart/2005/8/layout/orgChart1"/>
    <dgm:cxn modelId="{3FD1CCF1-4151-164D-9ACD-F631AB5778DF}" type="presParOf" srcId="{93E26D30-7B47-BA4F-BD1D-2B52D382C7F2}" destId="{2140BE3F-29B2-724D-8AEF-88D59EE5E95D}" srcOrd="2" destOrd="0" presId="urn:microsoft.com/office/officeart/2005/8/layout/orgChart1"/>
    <dgm:cxn modelId="{8463C0BF-BEC9-C847-98EF-85D0AE0D3C2A}" type="presParOf" srcId="{087DF146-0BC2-1940-8BCB-D1C7F7FC7727}" destId="{7DF0CD05-37CD-5C46-ADE4-01C2B0378EEB}" srcOrd="2" destOrd="0" presId="urn:microsoft.com/office/officeart/2005/8/layout/orgChart1"/>
    <dgm:cxn modelId="{FF85CA0F-3B24-AC41-8496-F05BAB26D84B}" type="presParOf" srcId="{360E0A9F-3624-2E4F-8428-D3B8E3FAE83D}" destId="{69FC0AF4-8CA5-674D-92BB-4726BD1373FE}" srcOrd="2" destOrd="0" presId="urn:microsoft.com/office/officeart/2005/8/layout/orgChart1"/>
    <dgm:cxn modelId="{5FB80C14-5806-D648-AAD9-F7831C1EB238}" type="presParOf" srcId="{360E0A9F-3624-2E4F-8428-D3B8E3FAE83D}" destId="{145A57B1-6A4F-E142-8B88-36FFFE25A8B1}" srcOrd="3" destOrd="0" presId="urn:microsoft.com/office/officeart/2005/8/layout/orgChart1"/>
    <dgm:cxn modelId="{3FBFD70F-D02D-5748-8559-2354D91C8E97}" type="presParOf" srcId="{145A57B1-6A4F-E142-8B88-36FFFE25A8B1}" destId="{73114764-6103-0B40-912B-B7C43902AEB0}" srcOrd="0" destOrd="0" presId="urn:microsoft.com/office/officeart/2005/8/layout/orgChart1"/>
    <dgm:cxn modelId="{9B27C1C7-33AB-F743-B1FC-01D9A2EC2483}" type="presParOf" srcId="{73114764-6103-0B40-912B-B7C43902AEB0}" destId="{C4189285-5498-964B-8731-70B00E7834FB}" srcOrd="0" destOrd="0" presId="urn:microsoft.com/office/officeart/2005/8/layout/orgChart1"/>
    <dgm:cxn modelId="{85FDDEF6-D09A-2B4B-946B-59930F9A38D3}" type="presParOf" srcId="{73114764-6103-0B40-912B-B7C43902AEB0}" destId="{6ADA730F-8603-F546-8A39-2CBE2B1A3CDD}" srcOrd="1" destOrd="0" presId="urn:microsoft.com/office/officeart/2005/8/layout/orgChart1"/>
    <dgm:cxn modelId="{1C85DE75-70D1-5547-BD3C-72E0FB65EA2A}" type="presParOf" srcId="{145A57B1-6A4F-E142-8B88-36FFFE25A8B1}" destId="{720F3C0A-818C-104C-94B2-BA0F544BB778}" srcOrd="1" destOrd="0" presId="urn:microsoft.com/office/officeart/2005/8/layout/orgChart1"/>
    <dgm:cxn modelId="{D1E52553-1684-9642-A5AB-37521525B6E4}" type="presParOf" srcId="{720F3C0A-818C-104C-94B2-BA0F544BB778}" destId="{90B8A776-A3E8-674F-8E0E-81F87FBB249D}" srcOrd="0" destOrd="0" presId="urn:microsoft.com/office/officeart/2005/8/layout/orgChart1"/>
    <dgm:cxn modelId="{645DBD00-A73E-4649-BF74-0BB9DE331933}" type="presParOf" srcId="{720F3C0A-818C-104C-94B2-BA0F544BB778}" destId="{2C338BBF-CCD6-9943-A0CF-B1F73994F72D}" srcOrd="1" destOrd="0" presId="urn:microsoft.com/office/officeart/2005/8/layout/orgChart1"/>
    <dgm:cxn modelId="{9641EE7C-7558-5042-82C2-E21F0D9633EA}" type="presParOf" srcId="{2C338BBF-CCD6-9943-A0CF-B1F73994F72D}" destId="{448F20DF-954C-6D41-98BA-485038F0CD12}" srcOrd="0" destOrd="0" presId="urn:microsoft.com/office/officeart/2005/8/layout/orgChart1"/>
    <dgm:cxn modelId="{3ED3BD99-7BD6-3D4E-BE68-C1B9E88372CA}" type="presParOf" srcId="{448F20DF-954C-6D41-98BA-485038F0CD12}" destId="{22F198D7-2448-0041-AFB0-30D1F572A4B3}" srcOrd="0" destOrd="0" presId="urn:microsoft.com/office/officeart/2005/8/layout/orgChart1"/>
    <dgm:cxn modelId="{964ABDB5-00E7-7844-A0FA-23A82C9C0160}" type="presParOf" srcId="{448F20DF-954C-6D41-98BA-485038F0CD12}" destId="{46C45379-3EB4-0C40-AD0F-64F2FCE8F02A}" srcOrd="1" destOrd="0" presId="urn:microsoft.com/office/officeart/2005/8/layout/orgChart1"/>
    <dgm:cxn modelId="{76226A87-2140-F64A-B0B5-C0039F558002}" type="presParOf" srcId="{2C338BBF-CCD6-9943-A0CF-B1F73994F72D}" destId="{88E27D5A-87EA-2D41-8AB4-492B7942DC01}" srcOrd="1" destOrd="0" presId="urn:microsoft.com/office/officeart/2005/8/layout/orgChart1"/>
    <dgm:cxn modelId="{D94FBD72-871B-544C-8DAE-33BD6A1C1F09}" type="presParOf" srcId="{2C338BBF-CCD6-9943-A0CF-B1F73994F72D}" destId="{3F08C695-5826-D446-A9E5-4FFA910D4A7E}" srcOrd="2" destOrd="0" presId="urn:microsoft.com/office/officeart/2005/8/layout/orgChart1"/>
    <dgm:cxn modelId="{E7D7B011-B9CA-FF47-8F09-F17AAB2BDD26}" type="presParOf" srcId="{720F3C0A-818C-104C-94B2-BA0F544BB778}" destId="{CABAA5E6-8DE4-0248-8A99-03D9D8B92AC6}" srcOrd="2" destOrd="0" presId="urn:microsoft.com/office/officeart/2005/8/layout/orgChart1"/>
    <dgm:cxn modelId="{765164DE-9E56-C346-9B28-3B5EB701F8A7}" type="presParOf" srcId="{720F3C0A-818C-104C-94B2-BA0F544BB778}" destId="{9CFE46C9-45DD-1B4B-BE0E-54DED3FE0AE4}" srcOrd="3" destOrd="0" presId="urn:microsoft.com/office/officeart/2005/8/layout/orgChart1"/>
    <dgm:cxn modelId="{F703556C-D501-7445-A3B9-118DB09E732D}" type="presParOf" srcId="{9CFE46C9-45DD-1B4B-BE0E-54DED3FE0AE4}" destId="{AC3CC32F-F565-7148-A50E-E30F9F724998}" srcOrd="0" destOrd="0" presId="urn:microsoft.com/office/officeart/2005/8/layout/orgChart1"/>
    <dgm:cxn modelId="{E5E9BA26-5215-2844-A319-286CA191FFE9}" type="presParOf" srcId="{AC3CC32F-F565-7148-A50E-E30F9F724998}" destId="{2C63F0A8-13C4-4A46-B7EA-D8B047AAB5A6}" srcOrd="0" destOrd="0" presId="urn:microsoft.com/office/officeart/2005/8/layout/orgChart1"/>
    <dgm:cxn modelId="{FADC2144-8095-9A48-8B4C-3194CAA1D323}" type="presParOf" srcId="{AC3CC32F-F565-7148-A50E-E30F9F724998}" destId="{2DBC9612-C035-FC4C-99A6-A9F78816D526}" srcOrd="1" destOrd="0" presId="urn:microsoft.com/office/officeart/2005/8/layout/orgChart1"/>
    <dgm:cxn modelId="{1B6A6417-4103-3E4D-BB76-EFB92605A234}" type="presParOf" srcId="{9CFE46C9-45DD-1B4B-BE0E-54DED3FE0AE4}" destId="{77E66A24-678A-8349-9184-0D50789F2BEB}" srcOrd="1" destOrd="0" presId="urn:microsoft.com/office/officeart/2005/8/layout/orgChart1"/>
    <dgm:cxn modelId="{9E7E45A4-2632-A848-8BB6-E693CA46BF52}" type="presParOf" srcId="{9CFE46C9-45DD-1B4B-BE0E-54DED3FE0AE4}" destId="{29EE91B8-DA89-A34B-8ED0-FAFC3B9F5BA7}" srcOrd="2" destOrd="0" presId="urn:microsoft.com/office/officeart/2005/8/layout/orgChart1"/>
    <dgm:cxn modelId="{A765B9DA-2FD2-B746-BF4C-3258D390C881}" type="presParOf" srcId="{145A57B1-6A4F-E142-8B88-36FFFE25A8B1}" destId="{9E939CB5-AA94-5745-AB32-2548F5223FFD}" srcOrd="2" destOrd="0" presId="urn:microsoft.com/office/officeart/2005/8/layout/orgChart1"/>
    <dgm:cxn modelId="{2B4728AB-E11D-2E40-B90A-0D6438A4CA32}" type="presParOf" srcId="{360E0A9F-3624-2E4F-8428-D3B8E3FAE83D}" destId="{3ECE0916-E2DE-9A4B-90A8-A9BAAE880B71}" srcOrd="4" destOrd="0" presId="urn:microsoft.com/office/officeart/2005/8/layout/orgChart1"/>
    <dgm:cxn modelId="{79F759C2-1202-1E49-B464-B8F95A2F7C7C}" type="presParOf" srcId="{360E0A9F-3624-2E4F-8428-D3B8E3FAE83D}" destId="{5A9B7D0D-5FEF-FC46-9C17-5A69A7E7C94A}" srcOrd="5" destOrd="0" presId="urn:microsoft.com/office/officeart/2005/8/layout/orgChart1"/>
    <dgm:cxn modelId="{6E9D1F25-E540-9447-89F3-217F5189772D}" type="presParOf" srcId="{5A9B7D0D-5FEF-FC46-9C17-5A69A7E7C94A}" destId="{E3236A4B-90CE-454E-BC00-2E54B8B605D0}" srcOrd="0" destOrd="0" presId="urn:microsoft.com/office/officeart/2005/8/layout/orgChart1"/>
    <dgm:cxn modelId="{19416F22-B712-6A4A-B432-7A147F2EC1AC}" type="presParOf" srcId="{E3236A4B-90CE-454E-BC00-2E54B8B605D0}" destId="{78547163-8F48-0A48-BC69-85AD0E48EA00}" srcOrd="0" destOrd="0" presId="urn:microsoft.com/office/officeart/2005/8/layout/orgChart1"/>
    <dgm:cxn modelId="{F0A834CF-996C-9D41-8BBB-3F1FE1D89F0A}" type="presParOf" srcId="{E3236A4B-90CE-454E-BC00-2E54B8B605D0}" destId="{EB297A04-4AF5-7A43-8725-1548ABC5DA05}" srcOrd="1" destOrd="0" presId="urn:microsoft.com/office/officeart/2005/8/layout/orgChart1"/>
    <dgm:cxn modelId="{CB19AEC7-E1E1-734D-8D8A-B0EF6060EEF7}" type="presParOf" srcId="{5A9B7D0D-5FEF-FC46-9C17-5A69A7E7C94A}" destId="{850B665F-8ACF-BB44-8AAC-A90E9930F1FC}" srcOrd="1" destOrd="0" presId="urn:microsoft.com/office/officeart/2005/8/layout/orgChart1"/>
    <dgm:cxn modelId="{C353B89F-4A0C-1247-A48C-6A7170D69AF3}" type="presParOf" srcId="{5A9B7D0D-5FEF-FC46-9C17-5A69A7E7C94A}" destId="{959B0488-F890-374E-8047-DB8A7A2D15A4}" srcOrd="2" destOrd="0" presId="urn:microsoft.com/office/officeart/2005/8/layout/orgChart1"/>
    <dgm:cxn modelId="{DEA8CB46-C972-0646-8F67-F0C61143C9EF}" type="presParOf" srcId="{8F5EE963-6BDA-FB49-AA15-A5324FF132E0}" destId="{A679DDFF-C54A-B04D-86D6-572829A435BB}" srcOrd="2" destOrd="0" presId="urn:microsoft.com/office/officeart/2005/8/layout/orgChart1"/>
    <dgm:cxn modelId="{4D9D5C0B-7F4E-C245-97C5-4206BDB9B226}" type="presParOf" srcId="{419541D4-7D18-D745-B4E9-0E441C603557}" destId="{D980E840-4EE1-4A44-AEAA-C88B7C605D7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9481E-3035-F74F-B627-3A2907090C43}"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3919474-0F46-F74F-8DD8-5D98CDEADE9A}">
      <dgm:prSet phldrT="[Text]"/>
      <dgm:spPr/>
      <dgm:t>
        <a:bodyPr/>
        <a:lstStyle/>
        <a:p>
          <a:r>
            <a:rPr lang="en-US" dirty="0" smtClean="0"/>
            <a:t>ACS </a:t>
          </a:r>
          <a:r>
            <a:rPr lang="en-US" dirty="0" err="1" smtClean="0"/>
            <a:t>Questionaire</a:t>
          </a:r>
          <a:endParaRPr lang="en-US" dirty="0"/>
        </a:p>
      </dgm:t>
    </dgm:pt>
    <dgm:pt modelId="{0C70EC67-D43B-2946-AAF1-702669603CC3}" type="parTrans" cxnId="{EA414F13-8DD7-7C4E-A5DD-EEC62FEE48B7}">
      <dgm:prSet/>
      <dgm:spPr/>
      <dgm:t>
        <a:bodyPr/>
        <a:lstStyle/>
        <a:p>
          <a:endParaRPr lang="en-US"/>
        </a:p>
      </dgm:t>
    </dgm:pt>
    <dgm:pt modelId="{BA604C97-450A-1B40-9174-73AF17B60547}" type="sibTrans" cxnId="{EA414F13-8DD7-7C4E-A5DD-EEC62FEE48B7}">
      <dgm:prSet/>
      <dgm:spPr/>
      <dgm:t>
        <a:bodyPr/>
        <a:lstStyle/>
        <a:p>
          <a:endParaRPr lang="en-US"/>
        </a:p>
      </dgm:t>
    </dgm:pt>
    <dgm:pt modelId="{BEE1F999-4052-1D46-A22D-4C37296C7B37}">
      <dgm:prSet/>
      <dgm:spPr/>
      <dgm:t>
        <a:bodyPr/>
        <a:lstStyle/>
        <a:p>
          <a:r>
            <a:rPr lang="en-US" dirty="0" smtClean="0"/>
            <a:t>Internal Census  File(s)</a:t>
          </a:r>
          <a:endParaRPr lang="en-US" dirty="0"/>
        </a:p>
      </dgm:t>
    </dgm:pt>
    <dgm:pt modelId="{B57A895C-7FD5-FF44-A1C5-933AE52AC0CD}" type="parTrans" cxnId="{9D701C9F-9FBE-AA4C-A41F-093E1CFA79B6}">
      <dgm:prSet/>
      <dgm:spPr/>
      <dgm:t>
        <a:bodyPr/>
        <a:lstStyle/>
        <a:p>
          <a:endParaRPr lang="en-US"/>
        </a:p>
      </dgm:t>
    </dgm:pt>
    <dgm:pt modelId="{64FB138C-DDE3-784A-8444-7A00A1CE8EDE}" type="sibTrans" cxnId="{9D701C9F-9FBE-AA4C-A41F-093E1CFA79B6}">
      <dgm:prSet/>
      <dgm:spPr/>
      <dgm:t>
        <a:bodyPr/>
        <a:lstStyle/>
        <a:p>
          <a:endParaRPr lang="en-US"/>
        </a:p>
      </dgm:t>
    </dgm:pt>
    <dgm:pt modelId="{AED33F24-55AE-3042-8210-0C19F3FB95C8}">
      <dgm:prSet/>
      <dgm:spPr/>
      <dgm:t>
        <a:bodyPr/>
        <a:lstStyle/>
        <a:p>
          <a:r>
            <a:rPr lang="en-US" dirty="0" smtClean="0"/>
            <a:t>PUMS</a:t>
          </a:r>
          <a:endParaRPr lang="en-US" dirty="0"/>
        </a:p>
      </dgm:t>
    </dgm:pt>
    <dgm:pt modelId="{964FFA0D-4280-8549-AFD5-EF1CD7E74906}" type="parTrans" cxnId="{483E4FD3-01EF-2F49-94E5-67B361565E44}">
      <dgm:prSet/>
      <dgm:spPr/>
      <dgm:t>
        <a:bodyPr/>
        <a:lstStyle/>
        <a:p>
          <a:endParaRPr lang="en-US"/>
        </a:p>
      </dgm:t>
    </dgm:pt>
    <dgm:pt modelId="{4E06B39C-9638-E54D-8729-3E1AF7F4CAF6}" type="sibTrans" cxnId="{483E4FD3-01EF-2F49-94E5-67B361565E44}">
      <dgm:prSet/>
      <dgm:spPr/>
      <dgm:t>
        <a:bodyPr/>
        <a:lstStyle/>
        <a:p>
          <a:endParaRPr lang="en-US"/>
        </a:p>
      </dgm:t>
    </dgm:pt>
    <dgm:pt modelId="{7FCD3B72-D014-854E-A165-1C39F7555927}">
      <dgm:prSet/>
      <dgm:spPr/>
      <dgm:t>
        <a:bodyPr/>
        <a:lstStyle/>
        <a:p>
          <a:r>
            <a:rPr lang="en-US" dirty="0" smtClean="0"/>
            <a:t>Aggregate Tabulations</a:t>
          </a:r>
        </a:p>
      </dgm:t>
    </dgm:pt>
    <dgm:pt modelId="{FCD102CF-E433-C04F-B9D8-7FBDCD6E8004}" type="parTrans" cxnId="{ADB80FE7-EF75-7241-8031-6AADE907E489}">
      <dgm:prSet/>
      <dgm:spPr/>
      <dgm:t>
        <a:bodyPr/>
        <a:lstStyle/>
        <a:p>
          <a:endParaRPr lang="en-US"/>
        </a:p>
      </dgm:t>
    </dgm:pt>
    <dgm:pt modelId="{D85F03FB-64A2-F94C-B9A9-A4759ED9C3B8}" type="sibTrans" cxnId="{ADB80FE7-EF75-7241-8031-6AADE907E489}">
      <dgm:prSet/>
      <dgm:spPr/>
      <dgm:t>
        <a:bodyPr/>
        <a:lstStyle/>
        <a:p>
          <a:endParaRPr lang="en-US"/>
        </a:p>
      </dgm:t>
    </dgm:pt>
    <dgm:pt modelId="{C265AF38-6218-1F4C-A8F0-C3C4071B4CB5}">
      <dgm:prSet/>
      <dgm:spPr/>
      <dgm:t>
        <a:bodyPr/>
        <a:lstStyle/>
        <a:p>
          <a:r>
            <a:rPr lang="en-US" dirty="0" smtClean="0"/>
            <a:t>IPUMS</a:t>
          </a:r>
          <a:endParaRPr lang="en-US" dirty="0"/>
        </a:p>
      </dgm:t>
    </dgm:pt>
    <dgm:pt modelId="{D2A386CD-4747-F149-BBBF-7F8765382ABB}" type="parTrans" cxnId="{582C984D-0B69-EC4C-8E0B-82CD77D82C29}">
      <dgm:prSet/>
      <dgm:spPr/>
      <dgm:t>
        <a:bodyPr/>
        <a:lstStyle/>
        <a:p>
          <a:endParaRPr lang="en-US"/>
        </a:p>
      </dgm:t>
    </dgm:pt>
    <dgm:pt modelId="{3D063789-E7BF-D041-8D7A-0F8EE9FA550F}" type="sibTrans" cxnId="{582C984D-0B69-EC4C-8E0B-82CD77D82C29}">
      <dgm:prSet/>
      <dgm:spPr/>
      <dgm:t>
        <a:bodyPr/>
        <a:lstStyle/>
        <a:p>
          <a:endParaRPr lang="en-US"/>
        </a:p>
      </dgm:t>
    </dgm:pt>
    <dgm:pt modelId="{11CA63D8-4F57-044C-8B91-0BA23B1B486E}">
      <dgm:prSet/>
      <dgm:spPr/>
      <dgm:t>
        <a:bodyPr/>
        <a:lstStyle/>
        <a:p>
          <a:r>
            <a:rPr lang="en-US" dirty="0" smtClean="0"/>
            <a:t>AFF</a:t>
          </a:r>
          <a:endParaRPr lang="en-US" dirty="0"/>
        </a:p>
      </dgm:t>
    </dgm:pt>
    <dgm:pt modelId="{6ACDC93B-951D-0745-98C8-9DB7D7110FA9}" type="parTrans" cxnId="{349B8B24-D15C-4A40-B5C5-4BB35FA73F1D}">
      <dgm:prSet/>
      <dgm:spPr/>
      <dgm:t>
        <a:bodyPr/>
        <a:lstStyle/>
        <a:p>
          <a:endParaRPr lang="en-US"/>
        </a:p>
      </dgm:t>
    </dgm:pt>
    <dgm:pt modelId="{B634F3CD-80AD-0746-A3EB-CEB5F090160A}" type="sibTrans" cxnId="{349B8B24-D15C-4A40-B5C5-4BB35FA73F1D}">
      <dgm:prSet/>
      <dgm:spPr/>
      <dgm:t>
        <a:bodyPr/>
        <a:lstStyle/>
        <a:p>
          <a:endParaRPr lang="en-US"/>
        </a:p>
      </dgm:t>
    </dgm:pt>
    <dgm:pt modelId="{214FDA2C-E78A-1F43-94A5-91FCE7E0E7F3}">
      <dgm:prSet/>
      <dgm:spPr/>
      <dgm:t>
        <a:bodyPr/>
        <a:lstStyle/>
        <a:p>
          <a:r>
            <a:rPr lang="en-US" dirty="0" smtClean="0"/>
            <a:t>RDC</a:t>
          </a:r>
          <a:endParaRPr lang="en-US" dirty="0"/>
        </a:p>
      </dgm:t>
    </dgm:pt>
    <dgm:pt modelId="{62C4A93E-7858-3D42-80F3-E4E13E2A4BC0}" type="parTrans" cxnId="{C7727D3D-72F2-5849-BB8D-4365EE3456A9}">
      <dgm:prSet/>
      <dgm:spPr/>
      <dgm:t>
        <a:bodyPr/>
        <a:lstStyle/>
        <a:p>
          <a:endParaRPr lang="en-US"/>
        </a:p>
      </dgm:t>
    </dgm:pt>
    <dgm:pt modelId="{842C3893-E861-C04D-A32C-34D4A180E39C}" type="sibTrans" cxnId="{C7727D3D-72F2-5849-BB8D-4365EE3456A9}">
      <dgm:prSet/>
      <dgm:spPr/>
      <dgm:t>
        <a:bodyPr/>
        <a:lstStyle/>
        <a:p>
          <a:endParaRPr lang="en-US"/>
        </a:p>
      </dgm:t>
    </dgm:pt>
    <dgm:pt modelId="{4833F4A4-8966-2D47-ADBE-2BC27D70BB8B}">
      <dgm:prSet/>
      <dgm:spPr/>
      <dgm:t>
        <a:bodyPr/>
        <a:lstStyle/>
        <a:p>
          <a:r>
            <a:rPr lang="en-US" dirty="0" smtClean="0"/>
            <a:t>NHGIS</a:t>
          </a:r>
          <a:endParaRPr lang="en-US" dirty="0"/>
        </a:p>
      </dgm:t>
    </dgm:pt>
    <dgm:pt modelId="{BF9E68B4-C45D-514B-8643-ADBC2CA9F0DC}" type="parTrans" cxnId="{8AE5A982-6CF6-244F-AA64-AFCDE295C5C4}">
      <dgm:prSet/>
      <dgm:spPr/>
      <dgm:t>
        <a:bodyPr/>
        <a:lstStyle/>
        <a:p>
          <a:endParaRPr lang="en-US"/>
        </a:p>
      </dgm:t>
    </dgm:pt>
    <dgm:pt modelId="{7D408272-1E92-7046-87F8-C25AE624DC7A}" type="sibTrans" cxnId="{8AE5A982-6CF6-244F-AA64-AFCDE295C5C4}">
      <dgm:prSet/>
      <dgm:spPr/>
      <dgm:t>
        <a:bodyPr/>
        <a:lstStyle/>
        <a:p>
          <a:endParaRPr lang="en-US"/>
        </a:p>
      </dgm:t>
    </dgm:pt>
    <dgm:pt modelId="{F15C2BDB-DFC8-3843-BC2F-7AAA23EA4767}" type="pres">
      <dgm:prSet presAssocID="{18D9481E-3035-F74F-B627-3A2907090C43}" presName="hierChild1" presStyleCnt="0">
        <dgm:presLayoutVars>
          <dgm:orgChart val="1"/>
          <dgm:chPref val="1"/>
          <dgm:dir/>
          <dgm:animOne val="branch"/>
          <dgm:animLvl val="lvl"/>
          <dgm:resizeHandles/>
        </dgm:presLayoutVars>
      </dgm:prSet>
      <dgm:spPr/>
      <dgm:t>
        <a:bodyPr/>
        <a:lstStyle/>
        <a:p>
          <a:endParaRPr lang="en-US"/>
        </a:p>
      </dgm:t>
    </dgm:pt>
    <dgm:pt modelId="{419541D4-7D18-D745-B4E9-0E441C603557}" type="pres">
      <dgm:prSet presAssocID="{23919474-0F46-F74F-8DD8-5D98CDEADE9A}" presName="hierRoot1" presStyleCnt="0">
        <dgm:presLayoutVars>
          <dgm:hierBranch val="init"/>
        </dgm:presLayoutVars>
      </dgm:prSet>
      <dgm:spPr/>
    </dgm:pt>
    <dgm:pt modelId="{2C594622-05D6-B34C-9E9C-C076D5066370}" type="pres">
      <dgm:prSet presAssocID="{23919474-0F46-F74F-8DD8-5D98CDEADE9A}" presName="rootComposite1" presStyleCnt="0"/>
      <dgm:spPr/>
    </dgm:pt>
    <dgm:pt modelId="{753D026F-8534-2D4A-A867-9BCE3FDCC217}" type="pres">
      <dgm:prSet presAssocID="{23919474-0F46-F74F-8DD8-5D98CDEADE9A}" presName="rootText1" presStyleLbl="node0" presStyleIdx="0" presStyleCnt="1">
        <dgm:presLayoutVars>
          <dgm:chPref val="3"/>
        </dgm:presLayoutVars>
      </dgm:prSet>
      <dgm:spPr/>
      <dgm:t>
        <a:bodyPr/>
        <a:lstStyle/>
        <a:p>
          <a:endParaRPr lang="en-US"/>
        </a:p>
      </dgm:t>
    </dgm:pt>
    <dgm:pt modelId="{B7886999-F39C-E74A-B5A1-5E046F2910C8}" type="pres">
      <dgm:prSet presAssocID="{23919474-0F46-F74F-8DD8-5D98CDEADE9A}" presName="rootConnector1" presStyleLbl="node1" presStyleIdx="0" presStyleCnt="0"/>
      <dgm:spPr/>
      <dgm:t>
        <a:bodyPr/>
        <a:lstStyle/>
        <a:p>
          <a:endParaRPr lang="en-US"/>
        </a:p>
      </dgm:t>
    </dgm:pt>
    <dgm:pt modelId="{F57C8216-2F17-704E-A009-2A93CEFED0EF}" type="pres">
      <dgm:prSet presAssocID="{23919474-0F46-F74F-8DD8-5D98CDEADE9A}" presName="hierChild2" presStyleCnt="0"/>
      <dgm:spPr/>
    </dgm:pt>
    <dgm:pt modelId="{B1EDE1A7-0E98-DD41-A86D-DC9842F45975}" type="pres">
      <dgm:prSet presAssocID="{B57A895C-7FD5-FF44-A1C5-933AE52AC0CD}" presName="Name37" presStyleLbl="parChTrans1D2" presStyleIdx="0" presStyleCnt="1"/>
      <dgm:spPr/>
      <dgm:t>
        <a:bodyPr/>
        <a:lstStyle/>
        <a:p>
          <a:endParaRPr lang="en-US"/>
        </a:p>
      </dgm:t>
    </dgm:pt>
    <dgm:pt modelId="{8F5EE963-6BDA-FB49-AA15-A5324FF132E0}" type="pres">
      <dgm:prSet presAssocID="{BEE1F999-4052-1D46-A22D-4C37296C7B37}" presName="hierRoot2" presStyleCnt="0">
        <dgm:presLayoutVars>
          <dgm:hierBranch val="init"/>
        </dgm:presLayoutVars>
      </dgm:prSet>
      <dgm:spPr/>
    </dgm:pt>
    <dgm:pt modelId="{AE1FF609-4E66-3245-832A-155E8AA427CC}" type="pres">
      <dgm:prSet presAssocID="{BEE1F999-4052-1D46-A22D-4C37296C7B37}" presName="rootComposite" presStyleCnt="0"/>
      <dgm:spPr/>
    </dgm:pt>
    <dgm:pt modelId="{433F6BA5-9B97-F149-8E8E-217418A946ED}" type="pres">
      <dgm:prSet presAssocID="{BEE1F999-4052-1D46-A22D-4C37296C7B37}" presName="rootText" presStyleLbl="node2" presStyleIdx="0" presStyleCnt="1">
        <dgm:presLayoutVars>
          <dgm:chPref val="3"/>
        </dgm:presLayoutVars>
      </dgm:prSet>
      <dgm:spPr/>
      <dgm:t>
        <a:bodyPr/>
        <a:lstStyle/>
        <a:p>
          <a:endParaRPr lang="en-US"/>
        </a:p>
      </dgm:t>
    </dgm:pt>
    <dgm:pt modelId="{3FF164C3-B06D-8D4F-8A14-77734A4ABDA1}" type="pres">
      <dgm:prSet presAssocID="{BEE1F999-4052-1D46-A22D-4C37296C7B37}" presName="rootConnector" presStyleLbl="node2" presStyleIdx="0" presStyleCnt="1"/>
      <dgm:spPr/>
      <dgm:t>
        <a:bodyPr/>
        <a:lstStyle/>
        <a:p>
          <a:endParaRPr lang="en-US"/>
        </a:p>
      </dgm:t>
    </dgm:pt>
    <dgm:pt modelId="{360E0A9F-3624-2E4F-8428-D3B8E3FAE83D}" type="pres">
      <dgm:prSet presAssocID="{BEE1F999-4052-1D46-A22D-4C37296C7B37}" presName="hierChild4" presStyleCnt="0"/>
      <dgm:spPr/>
    </dgm:pt>
    <dgm:pt modelId="{7D24796C-60D9-034C-AAC6-6DDF4BFDA342}" type="pres">
      <dgm:prSet presAssocID="{964FFA0D-4280-8549-AFD5-EF1CD7E74906}" presName="Name37" presStyleLbl="parChTrans1D3" presStyleIdx="0" presStyleCnt="3"/>
      <dgm:spPr/>
      <dgm:t>
        <a:bodyPr/>
        <a:lstStyle/>
        <a:p>
          <a:endParaRPr lang="en-US"/>
        </a:p>
      </dgm:t>
    </dgm:pt>
    <dgm:pt modelId="{087DF146-0BC2-1940-8BCB-D1C7F7FC7727}" type="pres">
      <dgm:prSet presAssocID="{AED33F24-55AE-3042-8210-0C19F3FB95C8}" presName="hierRoot2" presStyleCnt="0">
        <dgm:presLayoutVars>
          <dgm:hierBranch val="init"/>
        </dgm:presLayoutVars>
      </dgm:prSet>
      <dgm:spPr/>
    </dgm:pt>
    <dgm:pt modelId="{05955C7C-9574-004E-A608-3622D0915AD2}" type="pres">
      <dgm:prSet presAssocID="{AED33F24-55AE-3042-8210-0C19F3FB95C8}" presName="rootComposite" presStyleCnt="0"/>
      <dgm:spPr/>
    </dgm:pt>
    <dgm:pt modelId="{9132A05F-6F52-EC40-9BAC-3F3931ED8609}" type="pres">
      <dgm:prSet presAssocID="{AED33F24-55AE-3042-8210-0C19F3FB95C8}" presName="rootText" presStyleLbl="node3" presStyleIdx="0" presStyleCnt="3">
        <dgm:presLayoutVars>
          <dgm:chPref val="3"/>
        </dgm:presLayoutVars>
      </dgm:prSet>
      <dgm:spPr/>
      <dgm:t>
        <a:bodyPr/>
        <a:lstStyle/>
        <a:p>
          <a:endParaRPr lang="en-US"/>
        </a:p>
      </dgm:t>
    </dgm:pt>
    <dgm:pt modelId="{365B35CA-4C39-BE4B-A94B-99BE914BC8C0}" type="pres">
      <dgm:prSet presAssocID="{AED33F24-55AE-3042-8210-0C19F3FB95C8}" presName="rootConnector" presStyleLbl="node3" presStyleIdx="0" presStyleCnt="3"/>
      <dgm:spPr/>
      <dgm:t>
        <a:bodyPr/>
        <a:lstStyle/>
        <a:p>
          <a:endParaRPr lang="en-US"/>
        </a:p>
      </dgm:t>
    </dgm:pt>
    <dgm:pt modelId="{F02E6D84-7059-AA43-8A61-6F1DC4B88E46}" type="pres">
      <dgm:prSet presAssocID="{AED33F24-55AE-3042-8210-0C19F3FB95C8}" presName="hierChild4" presStyleCnt="0"/>
      <dgm:spPr/>
    </dgm:pt>
    <dgm:pt modelId="{7E579B96-181F-D241-B3C9-27925DB7F37B}" type="pres">
      <dgm:prSet presAssocID="{D2A386CD-4747-F149-BBBF-7F8765382ABB}" presName="Name37" presStyleLbl="parChTrans1D4" presStyleIdx="0" presStyleCnt="3"/>
      <dgm:spPr/>
      <dgm:t>
        <a:bodyPr/>
        <a:lstStyle/>
        <a:p>
          <a:endParaRPr lang="en-US"/>
        </a:p>
      </dgm:t>
    </dgm:pt>
    <dgm:pt modelId="{93E26D30-7B47-BA4F-BD1D-2B52D382C7F2}" type="pres">
      <dgm:prSet presAssocID="{C265AF38-6218-1F4C-A8F0-C3C4071B4CB5}" presName="hierRoot2" presStyleCnt="0">
        <dgm:presLayoutVars>
          <dgm:hierBranch val="init"/>
        </dgm:presLayoutVars>
      </dgm:prSet>
      <dgm:spPr/>
    </dgm:pt>
    <dgm:pt modelId="{1546026C-31F9-D642-AAC7-B99AAD31F6B3}" type="pres">
      <dgm:prSet presAssocID="{C265AF38-6218-1F4C-A8F0-C3C4071B4CB5}" presName="rootComposite" presStyleCnt="0"/>
      <dgm:spPr/>
    </dgm:pt>
    <dgm:pt modelId="{D99DECA2-B47A-744C-9610-C26C81D922C6}" type="pres">
      <dgm:prSet presAssocID="{C265AF38-6218-1F4C-A8F0-C3C4071B4CB5}" presName="rootText" presStyleLbl="node4" presStyleIdx="0" presStyleCnt="3" custLinFactNeighborX="-26950">
        <dgm:presLayoutVars>
          <dgm:chPref val="3"/>
        </dgm:presLayoutVars>
      </dgm:prSet>
      <dgm:spPr/>
      <dgm:t>
        <a:bodyPr/>
        <a:lstStyle/>
        <a:p>
          <a:endParaRPr lang="en-US"/>
        </a:p>
      </dgm:t>
    </dgm:pt>
    <dgm:pt modelId="{9AAB1CF5-5186-E146-B6F6-5169238F9534}" type="pres">
      <dgm:prSet presAssocID="{C265AF38-6218-1F4C-A8F0-C3C4071B4CB5}" presName="rootConnector" presStyleLbl="node4" presStyleIdx="0" presStyleCnt="3"/>
      <dgm:spPr/>
      <dgm:t>
        <a:bodyPr/>
        <a:lstStyle/>
        <a:p>
          <a:endParaRPr lang="en-US"/>
        </a:p>
      </dgm:t>
    </dgm:pt>
    <dgm:pt modelId="{6005BE40-95E8-704E-8822-C753DF5DA94D}" type="pres">
      <dgm:prSet presAssocID="{C265AF38-6218-1F4C-A8F0-C3C4071B4CB5}" presName="hierChild4" presStyleCnt="0"/>
      <dgm:spPr/>
    </dgm:pt>
    <dgm:pt modelId="{2140BE3F-29B2-724D-8AEF-88D59EE5E95D}" type="pres">
      <dgm:prSet presAssocID="{C265AF38-6218-1F4C-A8F0-C3C4071B4CB5}" presName="hierChild5" presStyleCnt="0"/>
      <dgm:spPr/>
    </dgm:pt>
    <dgm:pt modelId="{7DF0CD05-37CD-5C46-ADE4-01C2B0378EEB}" type="pres">
      <dgm:prSet presAssocID="{AED33F24-55AE-3042-8210-0C19F3FB95C8}" presName="hierChild5" presStyleCnt="0"/>
      <dgm:spPr/>
    </dgm:pt>
    <dgm:pt modelId="{69FC0AF4-8CA5-674D-92BB-4726BD1373FE}" type="pres">
      <dgm:prSet presAssocID="{FCD102CF-E433-C04F-B9D8-7FBDCD6E8004}" presName="Name37" presStyleLbl="parChTrans1D3" presStyleIdx="1" presStyleCnt="3"/>
      <dgm:spPr/>
      <dgm:t>
        <a:bodyPr/>
        <a:lstStyle/>
        <a:p>
          <a:endParaRPr lang="en-US"/>
        </a:p>
      </dgm:t>
    </dgm:pt>
    <dgm:pt modelId="{145A57B1-6A4F-E142-8B88-36FFFE25A8B1}" type="pres">
      <dgm:prSet presAssocID="{7FCD3B72-D014-854E-A165-1C39F7555927}" presName="hierRoot2" presStyleCnt="0">
        <dgm:presLayoutVars>
          <dgm:hierBranch val="init"/>
        </dgm:presLayoutVars>
      </dgm:prSet>
      <dgm:spPr/>
    </dgm:pt>
    <dgm:pt modelId="{73114764-6103-0B40-912B-B7C43902AEB0}" type="pres">
      <dgm:prSet presAssocID="{7FCD3B72-D014-854E-A165-1C39F7555927}" presName="rootComposite" presStyleCnt="0"/>
      <dgm:spPr/>
    </dgm:pt>
    <dgm:pt modelId="{C4189285-5498-964B-8731-70B00E7834FB}" type="pres">
      <dgm:prSet presAssocID="{7FCD3B72-D014-854E-A165-1C39F7555927}" presName="rootText" presStyleLbl="node3" presStyleIdx="1" presStyleCnt="3">
        <dgm:presLayoutVars>
          <dgm:chPref val="3"/>
        </dgm:presLayoutVars>
      </dgm:prSet>
      <dgm:spPr/>
      <dgm:t>
        <a:bodyPr/>
        <a:lstStyle/>
        <a:p>
          <a:endParaRPr lang="en-US"/>
        </a:p>
      </dgm:t>
    </dgm:pt>
    <dgm:pt modelId="{6ADA730F-8603-F546-8A39-2CBE2B1A3CDD}" type="pres">
      <dgm:prSet presAssocID="{7FCD3B72-D014-854E-A165-1C39F7555927}" presName="rootConnector" presStyleLbl="node3" presStyleIdx="1" presStyleCnt="3"/>
      <dgm:spPr/>
      <dgm:t>
        <a:bodyPr/>
        <a:lstStyle/>
        <a:p>
          <a:endParaRPr lang="en-US"/>
        </a:p>
      </dgm:t>
    </dgm:pt>
    <dgm:pt modelId="{720F3C0A-818C-104C-94B2-BA0F544BB778}" type="pres">
      <dgm:prSet presAssocID="{7FCD3B72-D014-854E-A165-1C39F7555927}" presName="hierChild4" presStyleCnt="0"/>
      <dgm:spPr/>
    </dgm:pt>
    <dgm:pt modelId="{90B8A776-A3E8-674F-8E0E-81F87FBB249D}" type="pres">
      <dgm:prSet presAssocID="{6ACDC93B-951D-0745-98C8-9DB7D7110FA9}" presName="Name37" presStyleLbl="parChTrans1D4" presStyleIdx="1" presStyleCnt="3"/>
      <dgm:spPr/>
      <dgm:t>
        <a:bodyPr/>
        <a:lstStyle/>
        <a:p>
          <a:endParaRPr lang="en-US"/>
        </a:p>
      </dgm:t>
    </dgm:pt>
    <dgm:pt modelId="{2C338BBF-CCD6-9943-A0CF-B1F73994F72D}" type="pres">
      <dgm:prSet presAssocID="{11CA63D8-4F57-044C-8B91-0BA23B1B486E}" presName="hierRoot2" presStyleCnt="0">
        <dgm:presLayoutVars>
          <dgm:hierBranch val="init"/>
        </dgm:presLayoutVars>
      </dgm:prSet>
      <dgm:spPr/>
    </dgm:pt>
    <dgm:pt modelId="{448F20DF-954C-6D41-98BA-485038F0CD12}" type="pres">
      <dgm:prSet presAssocID="{11CA63D8-4F57-044C-8B91-0BA23B1B486E}" presName="rootComposite" presStyleCnt="0"/>
      <dgm:spPr/>
    </dgm:pt>
    <dgm:pt modelId="{22F198D7-2448-0041-AFB0-30D1F572A4B3}" type="pres">
      <dgm:prSet presAssocID="{11CA63D8-4F57-044C-8B91-0BA23B1B486E}" presName="rootText" presStyleLbl="node4" presStyleIdx="1" presStyleCnt="3">
        <dgm:presLayoutVars>
          <dgm:chPref val="3"/>
        </dgm:presLayoutVars>
      </dgm:prSet>
      <dgm:spPr/>
      <dgm:t>
        <a:bodyPr/>
        <a:lstStyle/>
        <a:p>
          <a:endParaRPr lang="en-US"/>
        </a:p>
      </dgm:t>
    </dgm:pt>
    <dgm:pt modelId="{46C45379-3EB4-0C40-AD0F-64F2FCE8F02A}" type="pres">
      <dgm:prSet presAssocID="{11CA63D8-4F57-044C-8B91-0BA23B1B486E}" presName="rootConnector" presStyleLbl="node4" presStyleIdx="1" presStyleCnt="3"/>
      <dgm:spPr/>
      <dgm:t>
        <a:bodyPr/>
        <a:lstStyle/>
        <a:p>
          <a:endParaRPr lang="en-US"/>
        </a:p>
      </dgm:t>
    </dgm:pt>
    <dgm:pt modelId="{88E27D5A-87EA-2D41-8AB4-492B7942DC01}" type="pres">
      <dgm:prSet presAssocID="{11CA63D8-4F57-044C-8B91-0BA23B1B486E}" presName="hierChild4" presStyleCnt="0"/>
      <dgm:spPr/>
    </dgm:pt>
    <dgm:pt modelId="{3F08C695-5826-D446-A9E5-4FFA910D4A7E}" type="pres">
      <dgm:prSet presAssocID="{11CA63D8-4F57-044C-8B91-0BA23B1B486E}" presName="hierChild5" presStyleCnt="0"/>
      <dgm:spPr/>
    </dgm:pt>
    <dgm:pt modelId="{CABAA5E6-8DE4-0248-8A99-03D9D8B92AC6}" type="pres">
      <dgm:prSet presAssocID="{BF9E68B4-C45D-514B-8643-ADBC2CA9F0DC}" presName="Name37" presStyleLbl="parChTrans1D4" presStyleIdx="2" presStyleCnt="3"/>
      <dgm:spPr/>
      <dgm:t>
        <a:bodyPr/>
        <a:lstStyle/>
        <a:p>
          <a:endParaRPr lang="en-US"/>
        </a:p>
      </dgm:t>
    </dgm:pt>
    <dgm:pt modelId="{9CFE46C9-45DD-1B4B-BE0E-54DED3FE0AE4}" type="pres">
      <dgm:prSet presAssocID="{4833F4A4-8966-2D47-ADBE-2BC27D70BB8B}" presName="hierRoot2" presStyleCnt="0">
        <dgm:presLayoutVars>
          <dgm:hierBranch val="init"/>
        </dgm:presLayoutVars>
      </dgm:prSet>
      <dgm:spPr/>
    </dgm:pt>
    <dgm:pt modelId="{AC3CC32F-F565-7148-A50E-E30F9F724998}" type="pres">
      <dgm:prSet presAssocID="{4833F4A4-8966-2D47-ADBE-2BC27D70BB8B}" presName="rootComposite" presStyleCnt="0"/>
      <dgm:spPr/>
    </dgm:pt>
    <dgm:pt modelId="{2C63F0A8-13C4-4A46-B7EA-D8B047AAB5A6}" type="pres">
      <dgm:prSet presAssocID="{4833F4A4-8966-2D47-ADBE-2BC27D70BB8B}" presName="rootText" presStyleLbl="node4" presStyleIdx="2" presStyleCnt="3">
        <dgm:presLayoutVars>
          <dgm:chPref val="3"/>
        </dgm:presLayoutVars>
      </dgm:prSet>
      <dgm:spPr/>
      <dgm:t>
        <a:bodyPr/>
        <a:lstStyle/>
        <a:p>
          <a:endParaRPr lang="en-US"/>
        </a:p>
      </dgm:t>
    </dgm:pt>
    <dgm:pt modelId="{2DBC9612-C035-FC4C-99A6-A9F78816D526}" type="pres">
      <dgm:prSet presAssocID="{4833F4A4-8966-2D47-ADBE-2BC27D70BB8B}" presName="rootConnector" presStyleLbl="node4" presStyleIdx="2" presStyleCnt="3"/>
      <dgm:spPr/>
      <dgm:t>
        <a:bodyPr/>
        <a:lstStyle/>
        <a:p>
          <a:endParaRPr lang="en-US"/>
        </a:p>
      </dgm:t>
    </dgm:pt>
    <dgm:pt modelId="{77E66A24-678A-8349-9184-0D50789F2BEB}" type="pres">
      <dgm:prSet presAssocID="{4833F4A4-8966-2D47-ADBE-2BC27D70BB8B}" presName="hierChild4" presStyleCnt="0"/>
      <dgm:spPr/>
    </dgm:pt>
    <dgm:pt modelId="{29EE91B8-DA89-A34B-8ED0-FAFC3B9F5BA7}" type="pres">
      <dgm:prSet presAssocID="{4833F4A4-8966-2D47-ADBE-2BC27D70BB8B}" presName="hierChild5" presStyleCnt="0"/>
      <dgm:spPr/>
    </dgm:pt>
    <dgm:pt modelId="{9E939CB5-AA94-5745-AB32-2548F5223FFD}" type="pres">
      <dgm:prSet presAssocID="{7FCD3B72-D014-854E-A165-1C39F7555927}" presName="hierChild5" presStyleCnt="0"/>
      <dgm:spPr/>
    </dgm:pt>
    <dgm:pt modelId="{3ECE0916-E2DE-9A4B-90A8-A9BAAE880B71}" type="pres">
      <dgm:prSet presAssocID="{62C4A93E-7858-3D42-80F3-E4E13E2A4BC0}" presName="Name37" presStyleLbl="parChTrans1D3" presStyleIdx="2" presStyleCnt="3"/>
      <dgm:spPr/>
      <dgm:t>
        <a:bodyPr/>
        <a:lstStyle/>
        <a:p>
          <a:endParaRPr lang="en-US"/>
        </a:p>
      </dgm:t>
    </dgm:pt>
    <dgm:pt modelId="{5A9B7D0D-5FEF-FC46-9C17-5A69A7E7C94A}" type="pres">
      <dgm:prSet presAssocID="{214FDA2C-E78A-1F43-94A5-91FCE7E0E7F3}" presName="hierRoot2" presStyleCnt="0">
        <dgm:presLayoutVars>
          <dgm:hierBranch val="init"/>
        </dgm:presLayoutVars>
      </dgm:prSet>
      <dgm:spPr/>
    </dgm:pt>
    <dgm:pt modelId="{E3236A4B-90CE-454E-BC00-2E54B8B605D0}" type="pres">
      <dgm:prSet presAssocID="{214FDA2C-E78A-1F43-94A5-91FCE7E0E7F3}" presName="rootComposite" presStyleCnt="0"/>
      <dgm:spPr/>
    </dgm:pt>
    <dgm:pt modelId="{78547163-8F48-0A48-BC69-85AD0E48EA00}" type="pres">
      <dgm:prSet presAssocID="{214FDA2C-E78A-1F43-94A5-91FCE7E0E7F3}" presName="rootText" presStyleLbl="node3" presStyleIdx="2" presStyleCnt="3">
        <dgm:presLayoutVars>
          <dgm:chPref val="3"/>
        </dgm:presLayoutVars>
      </dgm:prSet>
      <dgm:spPr/>
      <dgm:t>
        <a:bodyPr/>
        <a:lstStyle/>
        <a:p>
          <a:endParaRPr lang="en-US"/>
        </a:p>
      </dgm:t>
    </dgm:pt>
    <dgm:pt modelId="{EB297A04-4AF5-7A43-8725-1548ABC5DA05}" type="pres">
      <dgm:prSet presAssocID="{214FDA2C-E78A-1F43-94A5-91FCE7E0E7F3}" presName="rootConnector" presStyleLbl="node3" presStyleIdx="2" presStyleCnt="3"/>
      <dgm:spPr/>
      <dgm:t>
        <a:bodyPr/>
        <a:lstStyle/>
        <a:p>
          <a:endParaRPr lang="en-US"/>
        </a:p>
      </dgm:t>
    </dgm:pt>
    <dgm:pt modelId="{850B665F-8ACF-BB44-8AAC-A90E9930F1FC}" type="pres">
      <dgm:prSet presAssocID="{214FDA2C-E78A-1F43-94A5-91FCE7E0E7F3}" presName="hierChild4" presStyleCnt="0"/>
      <dgm:spPr/>
    </dgm:pt>
    <dgm:pt modelId="{959B0488-F890-374E-8047-DB8A7A2D15A4}" type="pres">
      <dgm:prSet presAssocID="{214FDA2C-E78A-1F43-94A5-91FCE7E0E7F3}" presName="hierChild5" presStyleCnt="0"/>
      <dgm:spPr/>
    </dgm:pt>
    <dgm:pt modelId="{A679DDFF-C54A-B04D-86D6-572829A435BB}" type="pres">
      <dgm:prSet presAssocID="{BEE1F999-4052-1D46-A22D-4C37296C7B37}" presName="hierChild5" presStyleCnt="0"/>
      <dgm:spPr/>
    </dgm:pt>
    <dgm:pt modelId="{D980E840-4EE1-4A44-AEAA-C88B7C605D72}" type="pres">
      <dgm:prSet presAssocID="{23919474-0F46-F74F-8DD8-5D98CDEADE9A}" presName="hierChild3" presStyleCnt="0"/>
      <dgm:spPr/>
    </dgm:pt>
  </dgm:ptLst>
  <dgm:cxnLst>
    <dgm:cxn modelId="{EA414F13-8DD7-7C4E-A5DD-EEC62FEE48B7}" srcId="{18D9481E-3035-F74F-B627-3A2907090C43}" destId="{23919474-0F46-F74F-8DD8-5D98CDEADE9A}" srcOrd="0" destOrd="0" parTransId="{0C70EC67-D43B-2946-AAF1-702669603CC3}" sibTransId="{BA604C97-450A-1B40-9174-73AF17B60547}"/>
    <dgm:cxn modelId="{96074773-C16C-AF49-AAD4-2CA109D0236B}" type="presOf" srcId="{964FFA0D-4280-8549-AFD5-EF1CD7E74906}" destId="{7D24796C-60D9-034C-AAC6-6DDF4BFDA342}" srcOrd="0" destOrd="0" presId="urn:microsoft.com/office/officeart/2005/8/layout/orgChart1"/>
    <dgm:cxn modelId="{3A541D75-2C45-0946-88DE-5F72A3C454A6}" type="presOf" srcId="{D2A386CD-4747-F149-BBBF-7F8765382ABB}" destId="{7E579B96-181F-D241-B3C9-27925DB7F37B}" srcOrd="0" destOrd="0" presId="urn:microsoft.com/office/officeart/2005/8/layout/orgChart1"/>
    <dgm:cxn modelId="{D7563F1B-ADDB-4E4E-B06E-24B3B4DC8433}" type="presOf" srcId="{FCD102CF-E433-C04F-B9D8-7FBDCD6E8004}" destId="{69FC0AF4-8CA5-674D-92BB-4726BD1373FE}" srcOrd="0" destOrd="0" presId="urn:microsoft.com/office/officeart/2005/8/layout/orgChart1"/>
    <dgm:cxn modelId="{4D0AE4E8-8EBE-E243-9AE2-C35BDC1D8A39}" type="presOf" srcId="{23919474-0F46-F74F-8DD8-5D98CDEADE9A}" destId="{753D026F-8534-2D4A-A867-9BCE3FDCC217}" srcOrd="0" destOrd="0" presId="urn:microsoft.com/office/officeart/2005/8/layout/orgChart1"/>
    <dgm:cxn modelId="{03E75593-CAB1-B648-A532-53E297F53514}" type="presOf" srcId="{4833F4A4-8966-2D47-ADBE-2BC27D70BB8B}" destId="{2C63F0A8-13C4-4A46-B7EA-D8B047AAB5A6}" srcOrd="0" destOrd="0" presId="urn:microsoft.com/office/officeart/2005/8/layout/orgChart1"/>
    <dgm:cxn modelId="{E9958EF6-F8E9-A948-90E2-29BFDBC1A5E1}" type="presOf" srcId="{7FCD3B72-D014-854E-A165-1C39F7555927}" destId="{6ADA730F-8603-F546-8A39-2CBE2B1A3CDD}" srcOrd="1" destOrd="0" presId="urn:microsoft.com/office/officeart/2005/8/layout/orgChart1"/>
    <dgm:cxn modelId="{1B194D58-D433-244A-BCFE-D60CFA48C60C}" type="presOf" srcId="{AED33F24-55AE-3042-8210-0C19F3FB95C8}" destId="{9132A05F-6F52-EC40-9BAC-3F3931ED8609}" srcOrd="0" destOrd="0" presId="urn:microsoft.com/office/officeart/2005/8/layout/orgChart1"/>
    <dgm:cxn modelId="{7BBD6D0A-E07D-C54C-970D-EF9097F47756}" type="presOf" srcId="{BEE1F999-4052-1D46-A22D-4C37296C7B37}" destId="{433F6BA5-9B97-F149-8E8E-217418A946ED}" srcOrd="0" destOrd="0" presId="urn:microsoft.com/office/officeart/2005/8/layout/orgChart1"/>
    <dgm:cxn modelId="{3D2D4019-1AC2-E342-9570-B5E3BCC72101}" type="presOf" srcId="{C265AF38-6218-1F4C-A8F0-C3C4071B4CB5}" destId="{D99DECA2-B47A-744C-9610-C26C81D922C6}" srcOrd="0" destOrd="0" presId="urn:microsoft.com/office/officeart/2005/8/layout/orgChart1"/>
    <dgm:cxn modelId="{F578A9CD-4755-E246-ABCE-1E9D50FAA7BD}" type="presOf" srcId="{214FDA2C-E78A-1F43-94A5-91FCE7E0E7F3}" destId="{78547163-8F48-0A48-BC69-85AD0E48EA00}" srcOrd="0" destOrd="0" presId="urn:microsoft.com/office/officeart/2005/8/layout/orgChart1"/>
    <dgm:cxn modelId="{5C62665B-9D6E-2049-93CC-05DF539B64D3}" type="presOf" srcId="{18D9481E-3035-F74F-B627-3A2907090C43}" destId="{F15C2BDB-DFC8-3843-BC2F-7AAA23EA4767}" srcOrd="0" destOrd="0" presId="urn:microsoft.com/office/officeart/2005/8/layout/orgChart1"/>
    <dgm:cxn modelId="{7986C946-36FC-E743-ABB5-827093C52950}" type="presOf" srcId="{11CA63D8-4F57-044C-8B91-0BA23B1B486E}" destId="{46C45379-3EB4-0C40-AD0F-64F2FCE8F02A}" srcOrd="1" destOrd="0" presId="urn:microsoft.com/office/officeart/2005/8/layout/orgChart1"/>
    <dgm:cxn modelId="{9D701C9F-9FBE-AA4C-A41F-093E1CFA79B6}" srcId="{23919474-0F46-F74F-8DD8-5D98CDEADE9A}" destId="{BEE1F999-4052-1D46-A22D-4C37296C7B37}" srcOrd="0" destOrd="0" parTransId="{B57A895C-7FD5-FF44-A1C5-933AE52AC0CD}" sibTransId="{64FB138C-DDE3-784A-8444-7A00A1CE8EDE}"/>
    <dgm:cxn modelId="{A0F0EE45-4F31-E14F-808F-56DD462D4B28}" type="presOf" srcId="{BF9E68B4-C45D-514B-8643-ADBC2CA9F0DC}" destId="{CABAA5E6-8DE4-0248-8A99-03D9D8B92AC6}" srcOrd="0" destOrd="0" presId="urn:microsoft.com/office/officeart/2005/8/layout/orgChart1"/>
    <dgm:cxn modelId="{8AE5A982-6CF6-244F-AA64-AFCDE295C5C4}" srcId="{7FCD3B72-D014-854E-A165-1C39F7555927}" destId="{4833F4A4-8966-2D47-ADBE-2BC27D70BB8B}" srcOrd="1" destOrd="0" parTransId="{BF9E68B4-C45D-514B-8643-ADBC2CA9F0DC}" sibTransId="{7D408272-1E92-7046-87F8-C25AE624DC7A}"/>
    <dgm:cxn modelId="{ADB80FE7-EF75-7241-8031-6AADE907E489}" srcId="{BEE1F999-4052-1D46-A22D-4C37296C7B37}" destId="{7FCD3B72-D014-854E-A165-1C39F7555927}" srcOrd="1" destOrd="0" parTransId="{FCD102CF-E433-C04F-B9D8-7FBDCD6E8004}" sibTransId="{D85F03FB-64A2-F94C-B9A9-A4759ED9C3B8}"/>
    <dgm:cxn modelId="{349B8B24-D15C-4A40-B5C5-4BB35FA73F1D}" srcId="{7FCD3B72-D014-854E-A165-1C39F7555927}" destId="{11CA63D8-4F57-044C-8B91-0BA23B1B486E}" srcOrd="0" destOrd="0" parTransId="{6ACDC93B-951D-0745-98C8-9DB7D7110FA9}" sibTransId="{B634F3CD-80AD-0746-A3EB-CEB5F090160A}"/>
    <dgm:cxn modelId="{540C0307-4210-6748-B278-765144B36C78}" type="presOf" srcId="{214FDA2C-E78A-1F43-94A5-91FCE7E0E7F3}" destId="{EB297A04-4AF5-7A43-8725-1548ABC5DA05}" srcOrd="1" destOrd="0" presId="urn:microsoft.com/office/officeart/2005/8/layout/orgChart1"/>
    <dgm:cxn modelId="{95F63BB7-72F8-B74F-A59D-25733727A340}" type="presOf" srcId="{62C4A93E-7858-3D42-80F3-E4E13E2A4BC0}" destId="{3ECE0916-E2DE-9A4B-90A8-A9BAAE880B71}" srcOrd="0" destOrd="0" presId="urn:microsoft.com/office/officeart/2005/8/layout/orgChart1"/>
    <dgm:cxn modelId="{483E4FD3-01EF-2F49-94E5-67B361565E44}" srcId="{BEE1F999-4052-1D46-A22D-4C37296C7B37}" destId="{AED33F24-55AE-3042-8210-0C19F3FB95C8}" srcOrd="0" destOrd="0" parTransId="{964FFA0D-4280-8549-AFD5-EF1CD7E74906}" sibTransId="{4E06B39C-9638-E54D-8729-3E1AF7F4CAF6}"/>
    <dgm:cxn modelId="{8410A70F-995E-794D-BC92-4FEE2CD988CE}" type="presOf" srcId="{C265AF38-6218-1F4C-A8F0-C3C4071B4CB5}" destId="{9AAB1CF5-5186-E146-B6F6-5169238F9534}" srcOrd="1" destOrd="0" presId="urn:microsoft.com/office/officeart/2005/8/layout/orgChart1"/>
    <dgm:cxn modelId="{BE340882-88E3-CD42-86CF-817A17CD1733}" type="presOf" srcId="{4833F4A4-8966-2D47-ADBE-2BC27D70BB8B}" destId="{2DBC9612-C035-FC4C-99A6-A9F78816D526}" srcOrd="1" destOrd="0" presId="urn:microsoft.com/office/officeart/2005/8/layout/orgChart1"/>
    <dgm:cxn modelId="{07842EBB-EA04-E640-8D99-D5F00D000F06}" type="presOf" srcId="{7FCD3B72-D014-854E-A165-1C39F7555927}" destId="{C4189285-5498-964B-8731-70B00E7834FB}" srcOrd="0" destOrd="0" presId="urn:microsoft.com/office/officeart/2005/8/layout/orgChart1"/>
    <dgm:cxn modelId="{67CEB6D1-C942-7D48-8807-B9B4295FCF2E}" type="presOf" srcId="{6ACDC93B-951D-0745-98C8-9DB7D7110FA9}" destId="{90B8A776-A3E8-674F-8E0E-81F87FBB249D}" srcOrd="0" destOrd="0" presId="urn:microsoft.com/office/officeart/2005/8/layout/orgChart1"/>
    <dgm:cxn modelId="{C7727D3D-72F2-5849-BB8D-4365EE3456A9}" srcId="{BEE1F999-4052-1D46-A22D-4C37296C7B37}" destId="{214FDA2C-E78A-1F43-94A5-91FCE7E0E7F3}" srcOrd="2" destOrd="0" parTransId="{62C4A93E-7858-3D42-80F3-E4E13E2A4BC0}" sibTransId="{842C3893-E861-C04D-A32C-34D4A180E39C}"/>
    <dgm:cxn modelId="{09AD59EB-3021-BA45-96B2-64989B16BB8A}" type="presOf" srcId="{B57A895C-7FD5-FF44-A1C5-933AE52AC0CD}" destId="{B1EDE1A7-0E98-DD41-A86D-DC9842F45975}" srcOrd="0" destOrd="0" presId="urn:microsoft.com/office/officeart/2005/8/layout/orgChart1"/>
    <dgm:cxn modelId="{D5BDCDDA-6D71-6C43-95A4-9E0502617317}" type="presOf" srcId="{AED33F24-55AE-3042-8210-0C19F3FB95C8}" destId="{365B35CA-4C39-BE4B-A94B-99BE914BC8C0}" srcOrd="1" destOrd="0" presId="urn:microsoft.com/office/officeart/2005/8/layout/orgChart1"/>
    <dgm:cxn modelId="{582C984D-0B69-EC4C-8E0B-82CD77D82C29}" srcId="{AED33F24-55AE-3042-8210-0C19F3FB95C8}" destId="{C265AF38-6218-1F4C-A8F0-C3C4071B4CB5}" srcOrd="0" destOrd="0" parTransId="{D2A386CD-4747-F149-BBBF-7F8765382ABB}" sibTransId="{3D063789-E7BF-D041-8D7A-0F8EE9FA550F}"/>
    <dgm:cxn modelId="{736E667E-D8C1-FE4C-83ED-295C736169EE}" type="presOf" srcId="{BEE1F999-4052-1D46-A22D-4C37296C7B37}" destId="{3FF164C3-B06D-8D4F-8A14-77734A4ABDA1}" srcOrd="1" destOrd="0" presId="urn:microsoft.com/office/officeart/2005/8/layout/orgChart1"/>
    <dgm:cxn modelId="{0F26A039-48AD-C946-8478-5F1AB5A0EE35}" type="presOf" srcId="{23919474-0F46-F74F-8DD8-5D98CDEADE9A}" destId="{B7886999-F39C-E74A-B5A1-5E046F2910C8}" srcOrd="1" destOrd="0" presId="urn:microsoft.com/office/officeart/2005/8/layout/orgChart1"/>
    <dgm:cxn modelId="{62A70D2D-D905-0041-B111-6885C622B71E}" type="presOf" srcId="{11CA63D8-4F57-044C-8B91-0BA23B1B486E}" destId="{22F198D7-2448-0041-AFB0-30D1F572A4B3}" srcOrd="0" destOrd="0" presId="urn:microsoft.com/office/officeart/2005/8/layout/orgChart1"/>
    <dgm:cxn modelId="{53C11D79-5493-2542-B900-7E8E3F2DA498}" type="presParOf" srcId="{F15C2BDB-DFC8-3843-BC2F-7AAA23EA4767}" destId="{419541D4-7D18-D745-B4E9-0E441C603557}" srcOrd="0" destOrd="0" presId="urn:microsoft.com/office/officeart/2005/8/layout/orgChart1"/>
    <dgm:cxn modelId="{6E540454-D4ED-7E42-B8FB-DA4495A9E269}" type="presParOf" srcId="{419541D4-7D18-D745-B4E9-0E441C603557}" destId="{2C594622-05D6-B34C-9E9C-C076D5066370}" srcOrd="0" destOrd="0" presId="urn:microsoft.com/office/officeart/2005/8/layout/orgChart1"/>
    <dgm:cxn modelId="{82706F79-6EE5-2443-802D-38BA90517937}" type="presParOf" srcId="{2C594622-05D6-B34C-9E9C-C076D5066370}" destId="{753D026F-8534-2D4A-A867-9BCE3FDCC217}" srcOrd="0" destOrd="0" presId="urn:microsoft.com/office/officeart/2005/8/layout/orgChart1"/>
    <dgm:cxn modelId="{5CA65BE3-0B74-9046-8956-D31E30E3B763}" type="presParOf" srcId="{2C594622-05D6-B34C-9E9C-C076D5066370}" destId="{B7886999-F39C-E74A-B5A1-5E046F2910C8}" srcOrd="1" destOrd="0" presId="urn:microsoft.com/office/officeart/2005/8/layout/orgChart1"/>
    <dgm:cxn modelId="{FA505B11-6A05-284C-8089-3BF8543268A9}" type="presParOf" srcId="{419541D4-7D18-D745-B4E9-0E441C603557}" destId="{F57C8216-2F17-704E-A009-2A93CEFED0EF}" srcOrd="1" destOrd="0" presId="urn:microsoft.com/office/officeart/2005/8/layout/orgChart1"/>
    <dgm:cxn modelId="{FED56D8E-3426-EF4F-81DA-E661D7BD180B}" type="presParOf" srcId="{F57C8216-2F17-704E-A009-2A93CEFED0EF}" destId="{B1EDE1A7-0E98-DD41-A86D-DC9842F45975}" srcOrd="0" destOrd="0" presId="urn:microsoft.com/office/officeart/2005/8/layout/orgChart1"/>
    <dgm:cxn modelId="{3E3967EE-E94F-984A-87CF-53E1B765A0E3}" type="presParOf" srcId="{F57C8216-2F17-704E-A009-2A93CEFED0EF}" destId="{8F5EE963-6BDA-FB49-AA15-A5324FF132E0}" srcOrd="1" destOrd="0" presId="urn:microsoft.com/office/officeart/2005/8/layout/orgChart1"/>
    <dgm:cxn modelId="{2174C12B-AB3E-7343-96D5-7ED47D3CA53A}" type="presParOf" srcId="{8F5EE963-6BDA-FB49-AA15-A5324FF132E0}" destId="{AE1FF609-4E66-3245-832A-155E8AA427CC}" srcOrd="0" destOrd="0" presId="urn:microsoft.com/office/officeart/2005/8/layout/orgChart1"/>
    <dgm:cxn modelId="{FF15F7EA-9C6A-3F41-8351-7DF1FF190B49}" type="presParOf" srcId="{AE1FF609-4E66-3245-832A-155E8AA427CC}" destId="{433F6BA5-9B97-F149-8E8E-217418A946ED}" srcOrd="0" destOrd="0" presId="urn:microsoft.com/office/officeart/2005/8/layout/orgChart1"/>
    <dgm:cxn modelId="{6729B8A8-3208-4F4D-B573-0B4AB58E674F}" type="presParOf" srcId="{AE1FF609-4E66-3245-832A-155E8AA427CC}" destId="{3FF164C3-B06D-8D4F-8A14-77734A4ABDA1}" srcOrd="1" destOrd="0" presId="urn:microsoft.com/office/officeart/2005/8/layout/orgChart1"/>
    <dgm:cxn modelId="{B5463AEC-C8AC-384E-87CF-E7269BE29D9D}" type="presParOf" srcId="{8F5EE963-6BDA-FB49-AA15-A5324FF132E0}" destId="{360E0A9F-3624-2E4F-8428-D3B8E3FAE83D}" srcOrd="1" destOrd="0" presId="urn:microsoft.com/office/officeart/2005/8/layout/orgChart1"/>
    <dgm:cxn modelId="{D31B7E3A-7A6F-F34D-8BA8-C732DC9B3B64}" type="presParOf" srcId="{360E0A9F-3624-2E4F-8428-D3B8E3FAE83D}" destId="{7D24796C-60D9-034C-AAC6-6DDF4BFDA342}" srcOrd="0" destOrd="0" presId="urn:microsoft.com/office/officeart/2005/8/layout/orgChart1"/>
    <dgm:cxn modelId="{C40761C7-D774-284C-A9B1-E6A977986967}" type="presParOf" srcId="{360E0A9F-3624-2E4F-8428-D3B8E3FAE83D}" destId="{087DF146-0BC2-1940-8BCB-D1C7F7FC7727}" srcOrd="1" destOrd="0" presId="urn:microsoft.com/office/officeart/2005/8/layout/orgChart1"/>
    <dgm:cxn modelId="{31448787-0180-6C48-A826-07C8E8725F9B}" type="presParOf" srcId="{087DF146-0BC2-1940-8BCB-D1C7F7FC7727}" destId="{05955C7C-9574-004E-A608-3622D0915AD2}" srcOrd="0" destOrd="0" presId="urn:microsoft.com/office/officeart/2005/8/layout/orgChart1"/>
    <dgm:cxn modelId="{C5DAF168-14E6-9F47-8EB7-65C682C98AFB}" type="presParOf" srcId="{05955C7C-9574-004E-A608-3622D0915AD2}" destId="{9132A05F-6F52-EC40-9BAC-3F3931ED8609}" srcOrd="0" destOrd="0" presId="urn:microsoft.com/office/officeart/2005/8/layout/orgChart1"/>
    <dgm:cxn modelId="{D4DB8798-3F2B-1541-9209-D60CF9AC4077}" type="presParOf" srcId="{05955C7C-9574-004E-A608-3622D0915AD2}" destId="{365B35CA-4C39-BE4B-A94B-99BE914BC8C0}" srcOrd="1" destOrd="0" presId="urn:microsoft.com/office/officeart/2005/8/layout/orgChart1"/>
    <dgm:cxn modelId="{0C713ECB-EA8E-FA40-95BD-ECCAD2300CBE}" type="presParOf" srcId="{087DF146-0BC2-1940-8BCB-D1C7F7FC7727}" destId="{F02E6D84-7059-AA43-8A61-6F1DC4B88E46}" srcOrd="1" destOrd="0" presId="urn:microsoft.com/office/officeart/2005/8/layout/orgChart1"/>
    <dgm:cxn modelId="{01E18538-35A4-B94C-BC6B-B29869FB216C}" type="presParOf" srcId="{F02E6D84-7059-AA43-8A61-6F1DC4B88E46}" destId="{7E579B96-181F-D241-B3C9-27925DB7F37B}" srcOrd="0" destOrd="0" presId="urn:microsoft.com/office/officeart/2005/8/layout/orgChart1"/>
    <dgm:cxn modelId="{374AA89C-767E-0242-89E7-ABDC8C493A85}" type="presParOf" srcId="{F02E6D84-7059-AA43-8A61-6F1DC4B88E46}" destId="{93E26D30-7B47-BA4F-BD1D-2B52D382C7F2}" srcOrd="1" destOrd="0" presId="urn:microsoft.com/office/officeart/2005/8/layout/orgChart1"/>
    <dgm:cxn modelId="{495E3FEB-22C7-A443-8204-78C83C33F308}" type="presParOf" srcId="{93E26D30-7B47-BA4F-BD1D-2B52D382C7F2}" destId="{1546026C-31F9-D642-AAC7-B99AAD31F6B3}" srcOrd="0" destOrd="0" presId="urn:microsoft.com/office/officeart/2005/8/layout/orgChart1"/>
    <dgm:cxn modelId="{304D36B4-16B5-5544-A1C8-4C37CD31C076}" type="presParOf" srcId="{1546026C-31F9-D642-AAC7-B99AAD31F6B3}" destId="{D99DECA2-B47A-744C-9610-C26C81D922C6}" srcOrd="0" destOrd="0" presId="urn:microsoft.com/office/officeart/2005/8/layout/orgChart1"/>
    <dgm:cxn modelId="{E25AA390-AA43-C244-BE7E-8F7A307E17E7}" type="presParOf" srcId="{1546026C-31F9-D642-AAC7-B99AAD31F6B3}" destId="{9AAB1CF5-5186-E146-B6F6-5169238F9534}" srcOrd="1" destOrd="0" presId="urn:microsoft.com/office/officeart/2005/8/layout/orgChart1"/>
    <dgm:cxn modelId="{3BA865E4-BE8A-0943-B71D-4625E2F49C54}" type="presParOf" srcId="{93E26D30-7B47-BA4F-BD1D-2B52D382C7F2}" destId="{6005BE40-95E8-704E-8822-C753DF5DA94D}" srcOrd="1" destOrd="0" presId="urn:microsoft.com/office/officeart/2005/8/layout/orgChart1"/>
    <dgm:cxn modelId="{063879A5-47AB-B545-8AD3-6C0139C1D8EF}" type="presParOf" srcId="{93E26D30-7B47-BA4F-BD1D-2B52D382C7F2}" destId="{2140BE3F-29B2-724D-8AEF-88D59EE5E95D}" srcOrd="2" destOrd="0" presId="urn:microsoft.com/office/officeart/2005/8/layout/orgChart1"/>
    <dgm:cxn modelId="{F93F45BB-E57C-AD4A-8BF4-F553622128A9}" type="presParOf" srcId="{087DF146-0BC2-1940-8BCB-D1C7F7FC7727}" destId="{7DF0CD05-37CD-5C46-ADE4-01C2B0378EEB}" srcOrd="2" destOrd="0" presId="urn:microsoft.com/office/officeart/2005/8/layout/orgChart1"/>
    <dgm:cxn modelId="{14FADBF3-3890-5043-B6CF-E22C42E4EA25}" type="presParOf" srcId="{360E0A9F-3624-2E4F-8428-D3B8E3FAE83D}" destId="{69FC0AF4-8CA5-674D-92BB-4726BD1373FE}" srcOrd="2" destOrd="0" presId="urn:microsoft.com/office/officeart/2005/8/layout/orgChart1"/>
    <dgm:cxn modelId="{EC860801-F7C3-4F47-B4D3-2B43D0153357}" type="presParOf" srcId="{360E0A9F-3624-2E4F-8428-D3B8E3FAE83D}" destId="{145A57B1-6A4F-E142-8B88-36FFFE25A8B1}" srcOrd="3" destOrd="0" presId="urn:microsoft.com/office/officeart/2005/8/layout/orgChart1"/>
    <dgm:cxn modelId="{83C6FB04-1CFD-9149-9F49-5007E9A7AFE9}" type="presParOf" srcId="{145A57B1-6A4F-E142-8B88-36FFFE25A8B1}" destId="{73114764-6103-0B40-912B-B7C43902AEB0}" srcOrd="0" destOrd="0" presId="urn:microsoft.com/office/officeart/2005/8/layout/orgChart1"/>
    <dgm:cxn modelId="{9AD70ABC-B7CB-0D42-856D-EC16E534156F}" type="presParOf" srcId="{73114764-6103-0B40-912B-B7C43902AEB0}" destId="{C4189285-5498-964B-8731-70B00E7834FB}" srcOrd="0" destOrd="0" presId="urn:microsoft.com/office/officeart/2005/8/layout/orgChart1"/>
    <dgm:cxn modelId="{904A477A-C455-0543-B461-53D83E1B7A1C}" type="presParOf" srcId="{73114764-6103-0B40-912B-B7C43902AEB0}" destId="{6ADA730F-8603-F546-8A39-2CBE2B1A3CDD}" srcOrd="1" destOrd="0" presId="urn:microsoft.com/office/officeart/2005/8/layout/orgChart1"/>
    <dgm:cxn modelId="{7B8E1EF5-D5DA-EC43-86A2-EAEBFB332BCA}" type="presParOf" srcId="{145A57B1-6A4F-E142-8B88-36FFFE25A8B1}" destId="{720F3C0A-818C-104C-94B2-BA0F544BB778}" srcOrd="1" destOrd="0" presId="urn:microsoft.com/office/officeart/2005/8/layout/orgChart1"/>
    <dgm:cxn modelId="{AE969FFD-6E93-D24B-8EF9-17B3B58A3742}" type="presParOf" srcId="{720F3C0A-818C-104C-94B2-BA0F544BB778}" destId="{90B8A776-A3E8-674F-8E0E-81F87FBB249D}" srcOrd="0" destOrd="0" presId="urn:microsoft.com/office/officeart/2005/8/layout/orgChart1"/>
    <dgm:cxn modelId="{C4A1532A-EE49-9C45-AD9E-8B0B20F2CBAB}" type="presParOf" srcId="{720F3C0A-818C-104C-94B2-BA0F544BB778}" destId="{2C338BBF-CCD6-9943-A0CF-B1F73994F72D}" srcOrd="1" destOrd="0" presId="urn:microsoft.com/office/officeart/2005/8/layout/orgChart1"/>
    <dgm:cxn modelId="{489F08FA-A7E5-5144-8DAB-8B03D4012A2E}" type="presParOf" srcId="{2C338BBF-CCD6-9943-A0CF-B1F73994F72D}" destId="{448F20DF-954C-6D41-98BA-485038F0CD12}" srcOrd="0" destOrd="0" presId="urn:microsoft.com/office/officeart/2005/8/layout/orgChart1"/>
    <dgm:cxn modelId="{77E96DDA-1675-4747-AC83-9D4AC4AAF3E0}" type="presParOf" srcId="{448F20DF-954C-6D41-98BA-485038F0CD12}" destId="{22F198D7-2448-0041-AFB0-30D1F572A4B3}" srcOrd="0" destOrd="0" presId="urn:microsoft.com/office/officeart/2005/8/layout/orgChart1"/>
    <dgm:cxn modelId="{89AA3D55-BC9F-AF46-8DD6-77BD31BB5476}" type="presParOf" srcId="{448F20DF-954C-6D41-98BA-485038F0CD12}" destId="{46C45379-3EB4-0C40-AD0F-64F2FCE8F02A}" srcOrd="1" destOrd="0" presId="urn:microsoft.com/office/officeart/2005/8/layout/orgChart1"/>
    <dgm:cxn modelId="{AA794AC8-05DF-414C-A374-90E33A01211D}" type="presParOf" srcId="{2C338BBF-CCD6-9943-A0CF-B1F73994F72D}" destId="{88E27D5A-87EA-2D41-8AB4-492B7942DC01}" srcOrd="1" destOrd="0" presId="urn:microsoft.com/office/officeart/2005/8/layout/orgChart1"/>
    <dgm:cxn modelId="{071B0D5A-A124-254E-85ED-21472CD9544D}" type="presParOf" srcId="{2C338BBF-CCD6-9943-A0CF-B1F73994F72D}" destId="{3F08C695-5826-D446-A9E5-4FFA910D4A7E}" srcOrd="2" destOrd="0" presId="urn:microsoft.com/office/officeart/2005/8/layout/orgChart1"/>
    <dgm:cxn modelId="{67AACC5A-2B87-344C-A738-85A05F3D283F}" type="presParOf" srcId="{720F3C0A-818C-104C-94B2-BA0F544BB778}" destId="{CABAA5E6-8DE4-0248-8A99-03D9D8B92AC6}" srcOrd="2" destOrd="0" presId="urn:microsoft.com/office/officeart/2005/8/layout/orgChart1"/>
    <dgm:cxn modelId="{3DAB6750-CD17-3C48-B6A6-DE5C3EAC7755}" type="presParOf" srcId="{720F3C0A-818C-104C-94B2-BA0F544BB778}" destId="{9CFE46C9-45DD-1B4B-BE0E-54DED3FE0AE4}" srcOrd="3" destOrd="0" presId="urn:microsoft.com/office/officeart/2005/8/layout/orgChart1"/>
    <dgm:cxn modelId="{1EDC693D-8D2C-8D4D-8B7C-258A2F220E11}" type="presParOf" srcId="{9CFE46C9-45DD-1B4B-BE0E-54DED3FE0AE4}" destId="{AC3CC32F-F565-7148-A50E-E30F9F724998}" srcOrd="0" destOrd="0" presId="urn:microsoft.com/office/officeart/2005/8/layout/orgChart1"/>
    <dgm:cxn modelId="{5EB3DC23-CD27-1546-9856-046B7B4958DA}" type="presParOf" srcId="{AC3CC32F-F565-7148-A50E-E30F9F724998}" destId="{2C63F0A8-13C4-4A46-B7EA-D8B047AAB5A6}" srcOrd="0" destOrd="0" presId="urn:microsoft.com/office/officeart/2005/8/layout/orgChart1"/>
    <dgm:cxn modelId="{100E2CFC-4D6E-4C49-91A1-CFCD0DAFFBD0}" type="presParOf" srcId="{AC3CC32F-F565-7148-A50E-E30F9F724998}" destId="{2DBC9612-C035-FC4C-99A6-A9F78816D526}" srcOrd="1" destOrd="0" presId="urn:microsoft.com/office/officeart/2005/8/layout/orgChart1"/>
    <dgm:cxn modelId="{18E8FD5F-2090-9747-BAE3-EE53F0ED33F2}" type="presParOf" srcId="{9CFE46C9-45DD-1B4B-BE0E-54DED3FE0AE4}" destId="{77E66A24-678A-8349-9184-0D50789F2BEB}" srcOrd="1" destOrd="0" presId="urn:microsoft.com/office/officeart/2005/8/layout/orgChart1"/>
    <dgm:cxn modelId="{268AE7A1-B045-0248-8AE0-53F9EA4F99B8}" type="presParOf" srcId="{9CFE46C9-45DD-1B4B-BE0E-54DED3FE0AE4}" destId="{29EE91B8-DA89-A34B-8ED0-FAFC3B9F5BA7}" srcOrd="2" destOrd="0" presId="urn:microsoft.com/office/officeart/2005/8/layout/orgChart1"/>
    <dgm:cxn modelId="{131DE98F-609B-2D4E-803A-0C554D60E11E}" type="presParOf" srcId="{145A57B1-6A4F-E142-8B88-36FFFE25A8B1}" destId="{9E939CB5-AA94-5745-AB32-2548F5223FFD}" srcOrd="2" destOrd="0" presId="urn:microsoft.com/office/officeart/2005/8/layout/orgChart1"/>
    <dgm:cxn modelId="{5A66FB48-59C8-F248-8A74-E565B73D59CB}" type="presParOf" srcId="{360E0A9F-3624-2E4F-8428-D3B8E3FAE83D}" destId="{3ECE0916-E2DE-9A4B-90A8-A9BAAE880B71}" srcOrd="4" destOrd="0" presId="urn:microsoft.com/office/officeart/2005/8/layout/orgChart1"/>
    <dgm:cxn modelId="{8C266954-2DDB-0E43-941D-2BE92B79E20A}" type="presParOf" srcId="{360E0A9F-3624-2E4F-8428-D3B8E3FAE83D}" destId="{5A9B7D0D-5FEF-FC46-9C17-5A69A7E7C94A}" srcOrd="5" destOrd="0" presId="urn:microsoft.com/office/officeart/2005/8/layout/orgChart1"/>
    <dgm:cxn modelId="{15D9ED95-8B12-F847-8B4D-20D9AD1C585E}" type="presParOf" srcId="{5A9B7D0D-5FEF-FC46-9C17-5A69A7E7C94A}" destId="{E3236A4B-90CE-454E-BC00-2E54B8B605D0}" srcOrd="0" destOrd="0" presId="urn:microsoft.com/office/officeart/2005/8/layout/orgChart1"/>
    <dgm:cxn modelId="{E047E122-F6C7-A344-AE64-23BDD1C7A921}" type="presParOf" srcId="{E3236A4B-90CE-454E-BC00-2E54B8B605D0}" destId="{78547163-8F48-0A48-BC69-85AD0E48EA00}" srcOrd="0" destOrd="0" presId="urn:microsoft.com/office/officeart/2005/8/layout/orgChart1"/>
    <dgm:cxn modelId="{867EE1DA-1BD2-A94D-96C8-4EF0D05DE36C}" type="presParOf" srcId="{E3236A4B-90CE-454E-BC00-2E54B8B605D0}" destId="{EB297A04-4AF5-7A43-8725-1548ABC5DA05}" srcOrd="1" destOrd="0" presId="urn:microsoft.com/office/officeart/2005/8/layout/orgChart1"/>
    <dgm:cxn modelId="{409E8AA0-C553-454A-A9CE-5E74C8CDFD9F}" type="presParOf" srcId="{5A9B7D0D-5FEF-FC46-9C17-5A69A7E7C94A}" destId="{850B665F-8ACF-BB44-8AAC-A90E9930F1FC}" srcOrd="1" destOrd="0" presId="urn:microsoft.com/office/officeart/2005/8/layout/orgChart1"/>
    <dgm:cxn modelId="{CAF3431F-5C71-0A40-AB52-CF05B6CBABC3}" type="presParOf" srcId="{5A9B7D0D-5FEF-FC46-9C17-5A69A7E7C94A}" destId="{959B0488-F890-374E-8047-DB8A7A2D15A4}" srcOrd="2" destOrd="0" presId="urn:microsoft.com/office/officeart/2005/8/layout/orgChart1"/>
    <dgm:cxn modelId="{2EBC319B-E540-ED49-B209-0CE073AC5B07}" type="presParOf" srcId="{8F5EE963-6BDA-FB49-AA15-A5324FF132E0}" destId="{A679DDFF-C54A-B04D-86D6-572829A435BB}" srcOrd="2" destOrd="0" presId="urn:microsoft.com/office/officeart/2005/8/layout/orgChart1"/>
    <dgm:cxn modelId="{F01C48EB-B97B-EC45-A273-5DF8936E1EB6}" type="presParOf" srcId="{419541D4-7D18-D745-B4E9-0E441C603557}" destId="{D980E840-4EE1-4A44-AEAA-C88B7C605D7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D9481E-3035-F74F-B627-3A2907090C43}"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3919474-0F46-F74F-8DD8-5D98CDEADE9A}">
      <dgm:prSet phldrT="[Text]"/>
      <dgm:spPr/>
      <dgm:t>
        <a:bodyPr/>
        <a:lstStyle/>
        <a:p>
          <a:r>
            <a:rPr lang="en-US" dirty="0" smtClean="0"/>
            <a:t>ACS </a:t>
          </a:r>
          <a:r>
            <a:rPr lang="en-US" dirty="0" err="1" smtClean="0"/>
            <a:t>Questionaire</a:t>
          </a:r>
          <a:endParaRPr lang="en-US" dirty="0"/>
        </a:p>
      </dgm:t>
    </dgm:pt>
    <dgm:pt modelId="{0C70EC67-D43B-2946-AAF1-702669603CC3}" type="parTrans" cxnId="{EA414F13-8DD7-7C4E-A5DD-EEC62FEE48B7}">
      <dgm:prSet/>
      <dgm:spPr/>
      <dgm:t>
        <a:bodyPr/>
        <a:lstStyle/>
        <a:p>
          <a:endParaRPr lang="en-US"/>
        </a:p>
      </dgm:t>
    </dgm:pt>
    <dgm:pt modelId="{BA604C97-450A-1B40-9174-73AF17B60547}" type="sibTrans" cxnId="{EA414F13-8DD7-7C4E-A5DD-EEC62FEE48B7}">
      <dgm:prSet/>
      <dgm:spPr/>
      <dgm:t>
        <a:bodyPr/>
        <a:lstStyle/>
        <a:p>
          <a:endParaRPr lang="en-US"/>
        </a:p>
      </dgm:t>
    </dgm:pt>
    <dgm:pt modelId="{BEE1F999-4052-1D46-A22D-4C37296C7B37}">
      <dgm:prSet/>
      <dgm:spPr/>
      <dgm:t>
        <a:bodyPr/>
        <a:lstStyle/>
        <a:p>
          <a:r>
            <a:rPr lang="en-US" dirty="0" smtClean="0"/>
            <a:t>Internal Census  File(s)</a:t>
          </a:r>
          <a:endParaRPr lang="en-US" dirty="0"/>
        </a:p>
      </dgm:t>
    </dgm:pt>
    <dgm:pt modelId="{B57A895C-7FD5-FF44-A1C5-933AE52AC0CD}" type="parTrans" cxnId="{9D701C9F-9FBE-AA4C-A41F-093E1CFA79B6}">
      <dgm:prSet/>
      <dgm:spPr/>
      <dgm:t>
        <a:bodyPr/>
        <a:lstStyle/>
        <a:p>
          <a:endParaRPr lang="en-US"/>
        </a:p>
      </dgm:t>
    </dgm:pt>
    <dgm:pt modelId="{64FB138C-DDE3-784A-8444-7A00A1CE8EDE}" type="sibTrans" cxnId="{9D701C9F-9FBE-AA4C-A41F-093E1CFA79B6}">
      <dgm:prSet/>
      <dgm:spPr/>
      <dgm:t>
        <a:bodyPr/>
        <a:lstStyle/>
        <a:p>
          <a:endParaRPr lang="en-US"/>
        </a:p>
      </dgm:t>
    </dgm:pt>
    <dgm:pt modelId="{AED33F24-55AE-3042-8210-0C19F3FB95C8}">
      <dgm:prSet/>
      <dgm:spPr/>
      <dgm:t>
        <a:bodyPr/>
        <a:lstStyle/>
        <a:p>
          <a:r>
            <a:rPr lang="en-US" dirty="0" smtClean="0"/>
            <a:t>PUMS</a:t>
          </a:r>
          <a:endParaRPr lang="en-US" dirty="0"/>
        </a:p>
      </dgm:t>
    </dgm:pt>
    <dgm:pt modelId="{964FFA0D-4280-8549-AFD5-EF1CD7E74906}" type="parTrans" cxnId="{483E4FD3-01EF-2F49-94E5-67B361565E44}">
      <dgm:prSet/>
      <dgm:spPr/>
      <dgm:t>
        <a:bodyPr/>
        <a:lstStyle/>
        <a:p>
          <a:endParaRPr lang="en-US"/>
        </a:p>
      </dgm:t>
    </dgm:pt>
    <dgm:pt modelId="{4E06B39C-9638-E54D-8729-3E1AF7F4CAF6}" type="sibTrans" cxnId="{483E4FD3-01EF-2F49-94E5-67B361565E44}">
      <dgm:prSet/>
      <dgm:spPr/>
      <dgm:t>
        <a:bodyPr/>
        <a:lstStyle/>
        <a:p>
          <a:endParaRPr lang="en-US"/>
        </a:p>
      </dgm:t>
    </dgm:pt>
    <dgm:pt modelId="{7FCD3B72-D014-854E-A165-1C39F7555927}">
      <dgm:prSet/>
      <dgm:spPr/>
      <dgm:t>
        <a:bodyPr/>
        <a:lstStyle/>
        <a:p>
          <a:r>
            <a:rPr lang="en-US" dirty="0" smtClean="0"/>
            <a:t>Aggregate Tabulations</a:t>
          </a:r>
        </a:p>
      </dgm:t>
    </dgm:pt>
    <dgm:pt modelId="{FCD102CF-E433-C04F-B9D8-7FBDCD6E8004}" type="parTrans" cxnId="{ADB80FE7-EF75-7241-8031-6AADE907E489}">
      <dgm:prSet/>
      <dgm:spPr/>
      <dgm:t>
        <a:bodyPr/>
        <a:lstStyle/>
        <a:p>
          <a:endParaRPr lang="en-US"/>
        </a:p>
      </dgm:t>
    </dgm:pt>
    <dgm:pt modelId="{D85F03FB-64A2-F94C-B9A9-A4759ED9C3B8}" type="sibTrans" cxnId="{ADB80FE7-EF75-7241-8031-6AADE907E489}">
      <dgm:prSet/>
      <dgm:spPr/>
      <dgm:t>
        <a:bodyPr/>
        <a:lstStyle/>
        <a:p>
          <a:endParaRPr lang="en-US"/>
        </a:p>
      </dgm:t>
    </dgm:pt>
    <dgm:pt modelId="{C265AF38-6218-1F4C-A8F0-C3C4071B4CB5}">
      <dgm:prSet/>
      <dgm:spPr/>
      <dgm:t>
        <a:bodyPr/>
        <a:lstStyle/>
        <a:p>
          <a:r>
            <a:rPr lang="en-US" dirty="0" smtClean="0"/>
            <a:t>IPUMS</a:t>
          </a:r>
          <a:endParaRPr lang="en-US" dirty="0"/>
        </a:p>
      </dgm:t>
    </dgm:pt>
    <dgm:pt modelId="{D2A386CD-4747-F149-BBBF-7F8765382ABB}" type="parTrans" cxnId="{582C984D-0B69-EC4C-8E0B-82CD77D82C29}">
      <dgm:prSet/>
      <dgm:spPr/>
      <dgm:t>
        <a:bodyPr/>
        <a:lstStyle/>
        <a:p>
          <a:endParaRPr lang="en-US"/>
        </a:p>
      </dgm:t>
    </dgm:pt>
    <dgm:pt modelId="{3D063789-E7BF-D041-8D7A-0F8EE9FA550F}" type="sibTrans" cxnId="{582C984D-0B69-EC4C-8E0B-82CD77D82C29}">
      <dgm:prSet/>
      <dgm:spPr/>
      <dgm:t>
        <a:bodyPr/>
        <a:lstStyle/>
        <a:p>
          <a:endParaRPr lang="en-US"/>
        </a:p>
      </dgm:t>
    </dgm:pt>
    <dgm:pt modelId="{11CA63D8-4F57-044C-8B91-0BA23B1B486E}">
      <dgm:prSet/>
      <dgm:spPr/>
      <dgm:t>
        <a:bodyPr/>
        <a:lstStyle/>
        <a:p>
          <a:r>
            <a:rPr lang="en-US" dirty="0" smtClean="0"/>
            <a:t>AFF</a:t>
          </a:r>
          <a:endParaRPr lang="en-US" dirty="0"/>
        </a:p>
      </dgm:t>
    </dgm:pt>
    <dgm:pt modelId="{6ACDC93B-951D-0745-98C8-9DB7D7110FA9}" type="parTrans" cxnId="{349B8B24-D15C-4A40-B5C5-4BB35FA73F1D}">
      <dgm:prSet/>
      <dgm:spPr/>
      <dgm:t>
        <a:bodyPr/>
        <a:lstStyle/>
        <a:p>
          <a:endParaRPr lang="en-US"/>
        </a:p>
      </dgm:t>
    </dgm:pt>
    <dgm:pt modelId="{B634F3CD-80AD-0746-A3EB-CEB5F090160A}" type="sibTrans" cxnId="{349B8B24-D15C-4A40-B5C5-4BB35FA73F1D}">
      <dgm:prSet/>
      <dgm:spPr/>
      <dgm:t>
        <a:bodyPr/>
        <a:lstStyle/>
        <a:p>
          <a:endParaRPr lang="en-US"/>
        </a:p>
      </dgm:t>
    </dgm:pt>
    <dgm:pt modelId="{4833F4A4-8966-2D47-ADBE-2BC27D70BB8B}">
      <dgm:prSet/>
      <dgm:spPr/>
      <dgm:t>
        <a:bodyPr/>
        <a:lstStyle/>
        <a:p>
          <a:r>
            <a:rPr lang="en-US" dirty="0" smtClean="0"/>
            <a:t>NHGIS</a:t>
          </a:r>
          <a:endParaRPr lang="en-US" dirty="0"/>
        </a:p>
      </dgm:t>
    </dgm:pt>
    <dgm:pt modelId="{BF9E68B4-C45D-514B-8643-ADBC2CA9F0DC}" type="parTrans" cxnId="{8AE5A982-6CF6-244F-AA64-AFCDE295C5C4}">
      <dgm:prSet/>
      <dgm:spPr/>
      <dgm:t>
        <a:bodyPr/>
        <a:lstStyle/>
        <a:p>
          <a:endParaRPr lang="en-US"/>
        </a:p>
      </dgm:t>
    </dgm:pt>
    <dgm:pt modelId="{7D408272-1E92-7046-87F8-C25AE624DC7A}" type="sibTrans" cxnId="{8AE5A982-6CF6-244F-AA64-AFCDE295C5C4}">
      <dgm:prSet/>
      <dgm:spPr/>
      <dgm:t>
        <a:bodyPr/>
        <a:lstStyle/>
        <a:p>
          <a:endParaRPr lang="en-US"/>
        </a:p>
      </dgm:t>
    </dgm:pt>
    <dgm:pt modelId="{214FDA2C-E78A-1F43-94A5-91FCE7E0E7F3}">
      <dgm:prSet/>
      <dgm:spPr/>
      <dgm:t>
        <a:bodyPr/>
        <a:lstStyle/>
        <a:p>
          <a:r>
            <a:rPr lang="en-US" dirty="0" smtClean="0"/>
            <a:t>RDC</a:t>
          </a:r>
          <a:endParaRPr lang="en-US" dirty="0"/>
        </a:p>
      </dgm:t>
    </dgm:pt>
    <dgm:pt modelId="{842C3893-E861-C04D-A32C-34D4A180E39C}" type="sibTrans" cxnId="{C7727D3D-72F2-5849-BB8D-4365EE3456A9}">
      <dgm:prSet/>
      <dgm:spPr/>
      <dgm:t>
        <a:bodyPr/>
        <a:lstStyle/>
        <a:p>
          <a:endParaRPr lang="en-US"/>
        </a:p>
      </dgm:t>
    </dgm:pt>
    <dgm:pt modelId="{62C4A93E-7858-3D42-80F3-E4E13E2A4BC0}" type="parTrans" cxnId="{C7727D3D-72F2-5849-BB8D-4365EE3456A9}">
      <dgm:prSet/>
      <dgm:spPr/>
      <dgm:t>
        <a:bodyPr/>
        <a:lstStyle/>
        <a:p>
          <a:endParaRPr lang="en-US"/>
        </a:p>
      </dgm:t>
    </dgm:pt>
    <dgm:pt modelId="{F15C2BDB-DFC8-3843-BC2F-7AAA23EA4767}" type="pres">
      <dgm:prSet presAssocID="{18D9481E-3035-F74F-B627-3A2907090C43}" presName="hierChild1" presStyleCnt="0">
        <dgm:presLayoutVars>
          <dgm:orgChart val="1"/>
          <dgm:chPref val="1"/>
          <dgm:dir/>
          <dgm:animOne val="branch"/>
          <dgm:animLvl val="lvl"/>
          <dgm:resizeHandles/>
        </dgm:presLayoutVars>
      </dgm:prSet>
      <dgm:spPr/>
      <dgm:t>
        <a:bodyPr/>
        <a:lstStyle/>
        <a:p>
          <a:endParaRPr lang="en-US"/>
        </a:p>
      </dgm:t>
    </dgm:pt>
    <dgm:pt modelId="{419541D4-7D18-D745-B4E9-0E441C603557}" type="pres">
      <dgm:prSet presAssocID="{23919474-0F46-F74F-8DD8-5D98CDEADE9A}" presName="hierRoot1" presStyleCnt="0">
        <dgm:presLayoutVars>
          <dgm:hierBranch val="init"/>
        </dgm:presLayoutVars>
      </dgm:prSet>
      <dgm:spPr/>
    </dgm:pt>
    <dgm:pt modelId="{2C594622-05D6-B34C-9E9C-C076D5066370}" type="pres">
      <dgm:prSet presAssocID="{23919474-0F46-F74F-8DD8-5D98CDEADE9A}" presName="rootComposite1" presStyleCnt="0"/>
      <dgm:spPr/>
    </dgm:pt>
    <dgm:pt modelId="{753D026F-8534-2D4A-A867-9BCE3FDCC217}" type="pres">
      <dgm:prSet presAssocID="{23919474-0F46-F74F-8DD8-5D98CDEADE9A}" presName="rootText1" presStyleLbl="node0" presStyleIdx="0" presStyleCnt="1">
        <dgm:presLayoutVars>
          <dgm:chPref val="3"/>
        </dgm:presLayoutVars>
      </dgm:prSet>
      <dgm:spPr/>
      <dgm:t>
        <a:bodyPr/>
        <a:lstStyle/>
        <a:p>
          <a:endParaRPr lang="en-US"/>
        </a:p>
      </dgm:t>
    </dgm:pt>
    <dgm:pt modelId="{B7886999-F39C-E74A-B5A1-5E046F2910C8}" type="pres">
      <dgm:prSet presAssocID="{23919474-0F46-F74F-8DD8-5D98CDEADE9A}" presName="rootConnector1" presStyleLbl="node1" presStyleIdx="0" presStyleCnt="0"/>
      <dgm:spPr/>
      <dgm:t>
        <a:bodyPr/>
        <a:lstStyle/>
        <a:p>
          <a:endParaRPr lang="en-US"/>
        </a:p>
      </dgm:t>
    </dgm:pt>
    <dgm:pt modelId="{F57C8216-2F17-704E-A009-2A93CEFED0EF}" type="pres">
      <dgm:prSet presAssocID="{23919474-0F46-F74F-8DD8-5D98CDEADE9A}" presName="hierChild2" presStyleCnt="0"/>
      <dgm:spPr/>
    </dgm:pt>
    <dgm:pt modelId="{B1EDE1A7-0E98-DD41-A86D-DC9842F45975}" type="pres">
      <dgm:prSet presAssocID="{B57A895C-7FD5-FF44-A1C5-933AE52AC0CD}" presName="Name37" presStyleLbl="parChTrans1D2" presStyleIdx="0" presStyleCnt="1"/>
      <dgm:spPr/>
      <dgm:t>
        <a:bodyPr/>
        <a:lstStyle/>
        <a:p>
          <a:endParaRPr lang="en-US"/>
        </a:p>
      </dgm:t>
    </dgm:pt>
    <dgm:pt modelId="{8F5EE963-6BDA-FB49-AA15-A5324FF132E0}" type="pres">
      <dgm:prSet presAssocID="{BEE1F999-4052-1D46-A22D-4C37296C7B37}" presName="hierRoot2" presStyleCnt="0">
        <dgm:presLayoutVars>
          <dgm:hierBranch val="init"/>
        </dgm:presLayoutVars>
      </dgm:prSet>
      <dgm:spPr/>
    </dgm:pt>
    <dgm:pt modelId="{AE1FF609-4E66-3245-832A-155E8AA427CC}" type="pres">
      <dgm:prSet presAssocID="{BEE1F999-4052-1D46-A22D-4C37296C7B37}" presName="rootComposite" presStyleCnt="0"/>
      <dgm:spPr/>
    </dgm:pt>
    <dgm:pt modelId="{433F6BA5-9B97-F149-8E8E-217418A946ED}" type="pres">
      <dgm:prSet presAssocID="{BEE1F999-4052-1D46-A22D-4C37296C7B37}" presName="rootText" presStyleLbl="node2" presStyleIdx="0" presStyleCnt="1">
        <dgm:presLayoutVars>
          <dgm:chPref val="3"/>
        </dgm:presLayoutVars>
      </dgm:prSet>
      <dgm:spPr/>
      <dgm:t>
        <a:bodyPr/>
        <a:lstStyle/>
        <a:p>
          <a:endParaRPr lang="en-US"/>
        </a:p>
      </dgm:t>
    </dgm:pt>
    <dgm:pt modelId="{3FF164C3-B06D-8D4F-8A14-77734A4ABDA1}" type="pres">
      <dgm:prSet presAssocID="{BEE1F999-4052-1D46-A22D-4C37296C7B37}" presName="rootConnector" presStyleLbl="node2" presStyleIdx="0" presStyleCnt="1"/>
      <dgm:spPr/>
      <dgm:t>
        <a:bodyPr/>
        <a:lstStyle/>
        <a:p>
          <a:endParaRPr lang="en-US"/>
        </a:p>
      </dgm:t>
    </dgm:pt>
    <dgm:pt modelId="{360E0A9F-3624-2E4F-8428-D3B8E3FAE83D}" type="pres">
      <dgm:prSet presAssocID="{BEE1F999-4052-1D46-A22D-4C37296C7B37}" presName="hierChild4" presStyleCnt="0"/>
      <dgm:spPr/>
    </dgm:pt>
    <dgm:pt modelId="{7D24796C-60D9-034C-AAC6-6DDF4BFDA342}" type="pres">
      <dgm:prSet presAssocID="{964FFA0D-4280-8549-AFD5-EF1CD7E74906}" presName="Name37" presStyleLbl="parChTrans1D3" presStyleIdx="0" presStyleCnt="3"/>
      <dgm:spPr/>
      <dgm:t>
        <a:bodyPr/>
        <a:lstStyle/>
        <a:p>
          <a:endParaRPr lang="en-US"/>
        </a:p>
      </dgm:t>
    </dgm:pt>
    <dgm:pt modelId="{087DF146-0BC2-1940-8BCB-D1C7F7FC7727}" type="pres">
      <dgm:prSet presAssocID="{AED33F24-55AE-3042-8210-0C19F3FB95C8}" presName="hierRoot2" presStyleCnt="0">
        <dgm:presLayoutVars>
          <dgm:hierBranch val="init"/>
        </dgm:presLayoutVars>
      </dgm:prSet>
      <dgm:spPr/>
    </dgm:pt>
    <dgm:pt modelId="{05955C7C-9574-004E-A608-3622D0915AD2}" type="pres">
      <dgm:prSet presAssocID="{AED33F24-55AE-3042-8210-0C19F3FB95C8}" presName="rootComposite" presStyleCnt="0"/>
      <dgm:spPr/>
    </dgm:pt>
    <dgm:pt modelId="{9132A05F-6F52-EC40-9BAC-3F3931ED8609}" type="pres">
      <dgm:prSet presAssocID="{AED33F24-55AE-3042-8210-0C19F3FB95C8}" presName="rootText" presStyleLbl="node3" presStyleIdx="0" presStyleCnt="3">
        <dgm:presLayoutVars>
          <dgm:chPref val="3"/>
        </dgm:presLayoutVars>
      </dgm:prSet>
      <dgm:spPr/>
      <dgm:t>
        <a:bodyPr/>
        <a:lstStyle/>
        <a:p>
          <a:endParaRPr lang="en-US"/>
        </a:p>
      </dgm:t>
    </dgm:pt>
    <dgm:pt modelId="{365B35CA-4C39-BE4B-A94B-99BE914BC8C0}" type="pres">
      <dgm:prSet presAssocID="{AED33F24-55AE-3042-8210-0C19F3FB95C8}" presName="rootConnector" presStyleLbl="node3" presStyleIdx="0" presStyleCnt="3"/>
      <dgm:spPr/>
      <dgm:t>
        <a:bodyPr/>
        <a:lstStyle/>
        <a:p>
          <a:endParaRPr lang="en-US"/>
        </a:p>
      </dgm:t>
    </dgm:pt>
    <dgm:pt modelId="{F02E6D84-7059-AA43-8A61-6F1DC4B88E46}" type="pres">
      <dgm:prSet presAssocID="{AED33F24-55AE-3042-8210-0C19F3FB95C8}" presName="hierChild4" presStyleCnt="0"/>
      <dgm:spPr/>
    </dgm:pt>
    <dgm:pt modelId="{7E579B96-181F-D241-B3C9-27925DB7F37B}" type="pres">
      <dgm:prSet presAssocID="{D2A386CD-4747-F149-BBBF-7F8765382ABB}" presName="Name37" presStyleLbl="parChTrans1D4" presStyleIdx="0" presStyleCnt="3"/>
      <dgm:spPr/>
      <dgm:t>
        <a:bodyPr/>
        <a:lstStyle/>
        <a:p>
          <a:endParaRPr lang="en-US"/>
        </a:p>
      </dgm:t>
    </dgm:pt>
    <dgm:pt modelId="{93E26D30-7B47-BA4F-BD1D-2B52D382C7F2}" type="pres">
      <dgm:prSet presAssocID="{C265AF38-6218-1F4C-A8F0-C3C4071B4CB5}" presName="hierRoot2" presStyleCnt="0">
        <dgm:presLayoutVars>
          <dgm:hierBranch val="init"/>
        </dgm:presLayoutVars>
      </dgm:prSet>
      <dgm:spPr/>
    </dgm:pt>
    <dgm:pt modelId="{1546026C-31F9-D642-AAC7-B99AAD31F6B3}" type="pres">
      <dgm:prSet presAssocID="{C265AF38-6218-1F4C-A8F0-C3C4071B4CB5}" presName="rootComposite" presStyleCnt="0"/>
      <dgm:spPr/>
    </dgm:pt>
    <dgm:pt modelId="{D99DECA2-B47A-744C-9610-C26C81D922C6}" type="pres">
      <dgm:prSet presAssocID="{C265AF38-6218-1F4C-A8F0-C3C4071B4CB5}" presName="rootText" presStyleLbl="node4" presStyleIdx="0" presStyleCnt="3" custLinFactNeighborX="-26950">
        <dgm:presLayoutVars>
          <dgm:chPref val="3"/>
        </dgm:presLayoutVars>
      </dgm:prSet>
      <dgm:spPr/>
      <dgm:t>
        <a:bodyPr/>
        <a:lstStyle/>
        <a:p>
          <a:endParaRPr lang="en-US"/>
        </a:p>
      </dgm:t>
    </dgm:pt>
    <dgm:pt modelId="{9AAB1CF5-5186-E146-B6F6-5169238F9534}" type="pres">
      <dgm:prSet presAssocID="{C265AF38-6218-1F4C-A8F0-C3C4071B4CB5}" presName="rootConnector" presStyleLbl="node4" presStyleIdx="0" presStyleCnt="3"/>
      <dgm:spPr/>
      <dgm:t>
        <a:bodyPr/>
        <a:lstStyle/>
        <a:p>
          <a:endParaRPr lang="en-US"/>
        </a:p>
      </dgm:t>
    </dgm:pt>
    <dgm:pt modelId="{6005BE40-95E8-704E-8822-C753DF5DA94D}" type="pres">
      <dgm:prSet presAssocID="{C265AF38-6218-1F4C-A8F0-C3C4071B4CB5}" presName="hierChild4" presStyleCnt="0"/>
      <dgm:spPr/>
    </dgm:pt>
    <dgm:pt modelId="{2140BE3F-29B2-724D-8AEF-88D59EE5E95D}" type="pres">
      <dgm:prSet presAssocID="{C265AF38-6218-1F4C-A8F0-C3C4071B4CB5}" presName="hierChild5" presStyleCnt="0"/>
      <dgm:spPr/>
    </dgm:pt>
    <dgm:pt modelId="{7DF0CD05-37CD-5C46-ADE4-01C2B0378EEB}" type="pres">
      <dgm:prSet presAssocID="{AED33F24-55AE-3042-8210-0C19F3FB95C8}" presName="hierChild5" presStyleCnt="0"/>
      <dgm:spPr/>
    </dgm:pt>
    <dgm:pt modelId="{69FC0AF4-8CA5-674D-92BB-4726BD1373FE}" type="pres">
      <dgm:prSet presAssocID="{FCD102CF-E433-C04F-B9D8-7FBDCD6E8004}" presName="Name37" presStyleLbl="parChTrans1D3" presStyleIdx="1" presStyleCnt="3"/>
      <dgm:spPr/>
      <dgm:t>
        <a:bodyPr/>
        <a:lstStyle/>
        <a:p>
          <a:endParaRPr lang="en-US"/>
        </a:p>
      </dgm:t>
    </dgm:pt>
    <dgm:pt modelId="{145A57B1-6A4F-E142-8B88-36FFFE25A8B1}" type="pres">
      <dgm:prSet presAssocID="{7FCD3B72-D014-854E-A165-1C39F7555927}" presName="hierRoot2" presStyleCnt="0">
        <dgm:presLayoutVars>
          <dgm:hierBranch val="init"/>
        </dgm:presLayoutVars>
      </dgm:prSet>
      <dgm:spPr/>
    </dgm:pt>
    <dgm:pt modelId="{73114764-6103-0B40-912B-B7C43902AEB0}" type="pres">
      <dgm:prSet presAssocID="{7FCD3B72-D014-854E-A165-1C39F7555927}" presName="rootComposite" presStyleCnt="0"/>
      <dgm:spPr/>
    </dgm:pt>
    <dgm:pt modelId="{C4189285-5498-964B-8731-70B00E7834FB}" type="pres">
      <dgm:prSet presAssocID="{7FCD3B72-D014-854E-A165-1C39F7555927}" presName="rootText" presStyleLbl="node3" presStyleIdx="1" presStyleCnt="3">
        <dgm:presLayoutVars>
          <dgm:chPref val="3"/>
        </dgm:presLayoutVars>
      </dgm:prSet>
      <dgm:spPr/>
      <dgm:t>
        <a:bodyPr/>
        <a:lstStyle/>
        <a:p>
          <a:endParaRPr lang="en-US"/>
        </a:p>
      </dgm:t>
    </dgm:pt>
    <dgm:pt modelId="{6ADA730F-8603-F546-8A39-2CBE2B1A3CDD}" type="pres">
      <dgm:prSet presAssocID="{7FCD3B72-D014-854E-A165-1C39F7555927}" presName="rootConnector" presStyleLbl="node3" presStyleIdx="1" presStyleCnt="3"/>
      <dgm:spPr/>
      <dgm:t>
        <a:bodyPr/>
        <a:lstStyle/>
        <a:p>
          <a:endParaRPr lang="en-US"/>
        </a:p>
      </dgm:t>
    </dgm:pt>
    <dgm:pt modelId="{720F3C0A-818C-104C-94B2-BA0F544BB778}" type="pres">
      <dgm:prSet presAssocID="{7FCD3B72-D014-854E-A165-1C39F7555927}" presName="hierChild4" presStyleCnt="0"/>
      <dgm:spPr/>
    </dgm:pt>
    <dgm:pt modelId="{90B8A776-A3E8-674F-8E0E-81F87FBB249D}" type="pres">
      <dgm:prSet presAssocID="{6ACDC93B-951D-0745-98C8-9DB7D7110FA9}" presName="Name37" presStyleLbl="parChTrans1D4" presStyleIdx="1" presStyleCnt="3"/>
      <dgm:spPr/>
      <dgm:t>
        <a:bodyPr/>
        <a:lstStyle/>
        <a:p>
          <a:endParaRPr lang="en-US"/>
        </a:p>
      </dgm:t>
    </dgm:pt>
    <dgm:pt modelId="{2C338BBF-CCD6-9943-A0CF-B1F73994F72D}" type="pres">
      <dgm:prSet presAssocID="{11CA63D8-4F57-044C-8B91-0BA23B1B486E}" presName="hierRoot2" presStyleCnt="0">
        <dgm:presLayoutVars>
          <dgm:hierBranch val="init"/>
        </dgm:presLayoutVars>
      </dgm:prSet>
      <dgm:spPr/>
    </dgm:pt>
    <dgm:pt modelId="{448F20DF-954C-6D41-98BA-485038F0CD12}" type="pres">
      <dgm:prSet presAssocID="{11CA63D8-4F57-044C-8B91-0BA23B1B486E}" presName="rootComposite" presStyleCnt="0"/>
      <dgm:spPr/>
    </dgm:pt>
    <dgm:pt modelId="{22F198D7-2448-0041-AFB0-30D1F572A4B3}" type="pres">
      <dgm:prSet presAssocID="{11CA63D8-4F57-044C-8B91-0BA23B1B486E}" presName="rootText" presStyleLbl="node4" presStyleIdx="1" presStyleCnt="3">
        <dgm:presLayoutVars>
          <dgm:chPref val="3"/>
        </dgm:presLayoutVars>
      </dgm:prSet>
      <dgm:spPr/>
      <dgm:t>
        <a:bodyPr/>
        <a:lstStyle/>
        <a:p>
          <a:endParaRPr lang="en-US"/>
        </a:p>
      </dgm:t>
    </dgm:pt>
    <dgm:pt modelId="{46C45379-3EB4-0C40-AD0F-64F2FCE8F02A}" type="pres">
      <dgm:prSet presAssocID="{11CA63D8-4F57-044C-8B91-0BA23B1B486E}" presName="rootConnector" presStyleLbl="node4" presStyleIdx="1" presStyleCnt="3"/>
      <dgm:spPr/>
      <dgm:t>
        <a:bodyPr/>
        <a:lstStyle/>
        <a:p>
          <a:endParaRPr lang="en-US"/>
        </a:p>
      </dgm:t>
    </dgm:pt>
    <dgm:pt modelId="{88E27D5A-87EA-2D41-8AB4-492B7942DC01}" type="pres">
      <dgm:prSet presAssocID="{11CA63D8-4F57-044C-8B91-0BA23B1B486E}" presName="hierChild4" presStyleCnt="0"/>
      <dgm:spPr/>
    </dgm:pt>
    <dgm:pt modelId="{3F08C695-5826-D446-A9E5-4FFA910D4A7E}" type="pres">
      <dgm:prSet presAssocID="{11CA63D8-4F57-044C-8B91-0BA23B1B486E}" presName="hierChild5" presStyleCnt="0"/>
      <dgm:spPr/>
    </dgm:pt>
    <dgm:pt modelId="{CABAA5E6-8DE4-0248-8A99-03D9D8B92AC6}" type="pres">
      <dgm:prSet presAssocID="{BF9E68B4-C45D-514B-8643-ADBC2CA9F0DC}" presName="Name37" presStyleLbl="parChTrans1D4" presStyleIdx="2" presStyleCnt="3"/>
      <dgm:spPr/>
      <dgm:t>
        <a:bodyPr/>
        <a:lstStyle/>
        <a:p>
          <a:endParaRPr lang="en-US"/>
        </a:p>
      </dgm:t>
    </dgm:pt>
    <dgm:pt modelId="{9CFE46C9-45DD-1B4B-BE0E-54DED3FE0AE4}" type="pres">
      <dgm:prSet presAssocID="{4833F4A4-8966-2D47-ADBE-2BC27D70BB8B}" presName="hierRoot2" presStyleCnt="0">
        <dgm:presLayoutVars>
          <dgm:hierBranch val="init"/>
        </dgm:presLayoutVars>
      </dgm:prSet>
      <dgm:spPr/>
    </dgm:pt>
    <dgm:pt modelId="{AC3CC32F-F565-7148-A50E-E30F9F724998}" type="pres">
      <dgm:prSet presAssocID="{4833F4A4-8966-2D47-ADBE-2BC27D70BB8B}" presName="rootComposite" presStyleCnt="0"/>
      <dgm:spPr/>
    </dgm:pt>
    <dgm:pt modelId="{2C63F0A8-13C4-4A46-B7EA-D8B047AAB5A6}" type="pres">
      <dgm:prSet presAssocID="{4833F4A4-8966-2D47-ADBE-2BC27D70BB8B}" presName="rootText" presStyleLbl="node4" presStyleIdx="2" presStyleCnt="3">
        <dgm:presLayoutVars>
          <dgm:chPref val="3"/>
        </dgm:presLayoutVars>
      </dgm:prSet>
      <dgm:spPr/>
      <dgm:t>
        <a:bodyPr/>
        <a:lstStyle/>
        <a:p>
          <a:endParaRPr lang="en-US"/>
        </a:p>
      </dgm:t>
    </dgm:pt>
    <dgm:pt modelId="{2DBC9612-C035-FC4C-99A6-A9F78816D526}" type="pres">
      <dgm:prSet presAssocID="{4833F4A4-8966-2D47-ADBE-2BC27D70BB8B}" presName="rootConnector" presStyleLbl="node4" presStyleIdx="2" presStyleCnt="3"/>
      <dgm:spPr/>
      <dgm:t>
        <a:bodyPr/>
        <a:lstStyle/>
        <a:p>
          <a:endParaRPr lang="en-US"/>
        </a:p>
      </dgm:t>
    </dgm:pt>
    <dgm:pt modelId="{77E66A24-678A-8349-9184-0D50789F2BEB}" type="pres">
      <dgm:prSet presAssocID="{4833F4A4-8966-2D47-ADBE-2BC27D70BB8B}" presName="hierChild4" presStyleCnt="0"/>
      <dgm:spPr/>
    </dgm:pt>
    <dgm:pt modelId="{29EE91B8-DA89-A34B-8ED0-FAFC3B9F5BA7}" type="pres">
      <dgm:prSet presAssocID="{4833F4A4-8966-2D47-ADBE-2BC27D70BB8B}" presName="hierChild5" presStyleCnt="0"/>
      <dgm:spPr/>
    </dgm:pt>
    <dgm:pt modelId="{9E939CB5-AA94-5745-AB32-2548F5223FFD}" type="pres">
      <dgm:prSet presAssocID="{7FCD3B72-D014-854E-A165-1C39F7555927}" presName="hierChild5" presStyleCnt="0"/>
      <dgm:spPr/>
    </dgm:pt>
    <dgm:pt modelId="{3ECE0916-E2DE-9A4B-90A8-A9BAAE880B71}" type="pres">
      <dgm:prSet presAssocID="{62C4A93E-7858-3D42-80F3-E4E13E2A4BC0}" presName="Name37" presStyleLbl="parChTrans1D3" presStyleIdx="2" presStyleCnt="3"/>
      <dgm:spPr/>
      <dgm:t>
        <a:bodyPr/>
        <a:lstStyle/>
        <a:p>
          <a:endParaRPr lang="en-US"/>
        </a:p>
      </dgm:t>
    </dgm:pt>
    <dgm:pt modelId="{5A9B7D0D-5FEF-FC46-9C17-5A69A7E7C94A}" type="pres">
      <dgm:prSet presAssocID="{214FDA2C-E78A-1F43-94A5-91FCE7E0E7F3}" presName="hierRoot2" presStyleCnt="0">
        <dgm:presLayoutVars>
          <dgm:hierBranch val="init"/>
        </dgm:presLayoutVars>
      </dgm:prSet>
      <dgm:spPr/>
    </dgm:pt>
    <dgm:pt modelId="{E3236A4B-90CE-454E-BC00-2E54B8B605D0}" type="pres">
      <dgm:prSet presAssocID="{214FDA2C-E78A-1F43-94A5-91FCE7E0E7F3}" presName="rootComposite" presStyleCnt="0"/>
      <dgm:spPr/>
    </dgm:pt>
    <dgm:pt modelId="{78547163-8F48-0A48-BC69-85AD0E48EA00}" type="pres">
      <dgm:prSet presAssocID="{214FDA2C-E78A-1F43-94A5-91FCE7E0E7F3}" presName="rootText" presStyleLbl="node3" presStyleIdx="2" presStyleCnt="3">
        <dgm:presLayoutVars>
          <dgm:chPref val="3"/>
        </dgm:presLayoutVars>
      </dgm:prSet>
      <dgm:spPr/>
      <dgm:t>
        <a:bodyPr/>
        <a:lstStyle/>
        <a:p>
          <a:endParaRPr lang="en-US"/>
        </a:p>
      </dgm:t>
    </dgm:pt>
    <dgm:pt modelId="{EB297A04-4AF5-7A43-8725-1548ABC5DA05}" type="pres">
      <dgm:prSet presAssocID="{214FDA2C-E78A-1F43-94A5-91FCE7E0E7F3}" presName="rootConnector" presStyleLbl="node3" presStyleIdx="2" presStyleCnt="3"/>
      <dgm:spPr/>
      <dgm:t>
        <a:bodyPr/>
        <a:lstStyle/>
        <a:p>
          <a:endParaRPr lang="en-US"/>
        </a:p>
      </dgm:t>
    </dgm:pt>
    <dgm:pt modelId="{850B665F-8ACF-BB44-8AAC-A90E9930F1FC}" type="pres">
      <dgm:prSet presAssocID="{214FDA2C-E78A-1F43-94A5-91FCE7E0E7F3}" presName="hierChild4" presStyleCnt="0"/>
      <dgm:spPr/>
    </dgm:pt>
    <dgm:pt modelId="{959B0488-F890-374E-8047-DB8A7A2D15A4}" type="pres">
      <dgm:prSet presAssocID="{214FDA2C-E78A-1F43-94A5-91FCE7E0E7F3}" presName="hierChild5" presStyleCnt="0"/>
      <dgm:spPr/>
    </dgm:pt>
    <dgm:pt modelId="{A679DDFF-C54A-B04D-86D6-572829A435BB}" type="pres">
      <dgm:prSet presAssocID="{BEE1F999-4052-1D46-A22D-4C37296C7B37}" presName="hierChild5" presStyleCnt="0"/>
      <dgm:spPr/>
    </dgm:pt>
    <dgm:pt modelId="{D980E840-4EE1-4A44-AEAA-C88B7C605D72}" type="pres">
      <dgm:prSet presAssocID="{23919474-0F46-F74F-8DD8-5D98CDEADE9A}" presName="hierChild3" presStyleCnt="0"/>
      <dgm:spPr/>
    </dgm:pt>
  </dgm:ptLst>
  <dgm:cxnLst>
    <dgm:cxn modelId="{EA414F13-8DD7-7C4E-A5DD-EEC62FEE48B7}" srcId="{18D9481E-3035-F74F-B627-3A2907090C43}" destId="{23919474-0F46-F74F-8DD8-5D98CDEADE9A}" srcOrd="0" destOrd="0" parTransId="{0C70EC67-D43B-2946-AAF1-702669603CC3}" sibTransId="{BA604C97-450A-1B40-9174-73AF17B60547}"/>
    <dgm:cxn modelId="{CB0651C7-A545-C443-B872-2772168F78CC}" type="presOf" srcId="{7FCD3B72-D014-854E-A165-1C39F7555927}" destId="{C4189285-5498-964B-8731-70B00E7834FB}" srcOrd="0" destOrd="0" presId="urn:microsoft.com/office/officeart/2005/8/layout/orgChart1"/>
    <dgm:cxn modelId="{DD582C12-2A9D-1A4C-9F9A-ACB6290E9314}" type="presOf" srcId="{214FDA2C-E78A-1F43-94A5-91FCE7E0E7F3}" destId="{EB297A04-4AF5-7A43-8725-1548ABC5DA05}" srcOrd="1" destOrd="0" presId="urn:microsoft.com/office/officeart/2005/8/layout/orgChart1"/>
    <dgm:cxn modelId="{90064774-886F-314A-A38A-385263F0C789}" type="presOf" srcId="{11CA63D8-4F57-044C-8B91-0BA23B1B486E}" destId="{46C45379-3EB4-0C40-AD0F-64F2FCE8F02A}" srcOrd="1" destOrd="0" presId="urn:microsoft.com/office/officeart/2005/8/layout/orgChart1"/>
    <dgm:cxn modelId="{22DA2D37-9187-8549-849D-6501534C6039}" type="presOf" srcId="{D2A386CD-4747-F149-BBBF-7F8765382ABB}" destId="{7E579B96-181F-D241-B3C9-27925DB7F37B}" srcOrd="0" destOrd="0" presId="urn:microsoft.com/office/officeart/2005/8/layout/orgChart1"/>
    <dgm:cxn modelId="{D7EF1A27-403B-4341-8E41-058143F8D404}" type="presOf" srcId="{C265AF38-6218-1F4C-A8F0-C3C4071B4CB5}" destId="{D99DECA2-B47A-744C-9610-C26C81D922C6}" srcOrd="0" destOrd="0" presId="urn:microsoft.com/office/officeart/2005/8/layout/orgChart1"/>
    <dgm:cxn modelId="{E3324748-CB76-8B43-A3D9-78B939A61E6B}" type="presOf" srcId="{23919474-0F46-F74F-8DD8-5D98CDEADE9A}" destId="{753D026F-8534-2D4A-A867-9BCE3FDCC217}" srcOrd="0" destOrd="0" presId="urn:microsoft.com/office/officeart/2005/8/layout/orgChart1"/>
    <dgm:cxn modelId="{E2628098-7E5E-294A-8A09-F6A95AF91AD5}" type="presOf" srcId="{964FFA0D-4280-8549-AFD5-EF1CD7E74906}" destId="{7D24796C-60D9-034C-AAC6-6DDF4BFDA342}" srcOrd="0" destOrd="0" presId="urn:microsoft.com/office/officeart/2005/8/layout/orgChart1"/>
    <dgm:cxn modelId="{655D5015-9329-C84D-B37C-A78911D98618}" type="presOf" srcId="{23919474-0F46-F74F-8DD8-5D98CDEADE9A}" destId="{B7886999-F39C-E74A-B5A1-5E046F2910C8}" srcOrd="1" destOrd="0" presId="urn:microsoft.com/office/officeart/2005/8/layout/orgChart1"/>
    <dgm:cxn modelId="{30064FB2-980B-A444-9030-C0DFEC646B59}" type="presOf" srcId="{B57A895C-7FD5-FF44-A1C5-933AE52AC0CD}" destId="{B1EDE1A7-0E98-DD41-A86D-DC9842F45975}" srcOrd="0" destOrd="0" presId="urn:microsoft.com/office/officeart/2005/8/layout/orgChart1"/>
    <dgm:cxn modelId="{0461A555-9708-9E4C-8DB9-D1A255B4F747}" type="presOf" srcId="{6ACDC93B-951D-0745-98C8-9DB7D7110FA9}" destId="{90B8A776-A3E8-674F-8E0E-81F87FBB249D}" srcOrd="0" destOrd="0" presId="urn:microsoft.com/office/officeart/2005/8/layout/orgChart1"/>
    <dgm:cxn modelId="{B82E36E7-CD9E-CC4A-95AE-842811F96A7A}" type="presOf" srcId="{C265AF38-6218-1F4C-A8F0-C3C4071B4CB5}" destId="{9AAB1CF5-5186-E146-B6F6-5169238F9534}" srcOrd="1" destOrd="0" presId="urn:microsoft.com/office/officeart/2005/8/layout/orgChart1"/>
    <dgm:cxn modelId="{476DF8C9-68BE-3146-BFE9-B1513A4B9B6B}" type="presOf" srcId="{214FDA2C-E78A-1F43-94A5-91FCE7E0E7F3}" destId="{78547163-8F48-0A48-BC69-85AD0E48EA00}" srcOrd="0" destOrd="0" presId="urn:microsoft.com/office/officeart/2005/8/layout/orgChart1"/>
    <dgm:cxn modelId="{381F0026-9945-E645-80D9-F0CB493520C4}" type="presOf" srcId="{AED33F24-55AE-3042-8210-0C19F3FB95C8}" destId="{9132A05F-6F52-EC40-9BAC-3F3931ED8609}" srcOrd="0" destOrd="0" presId="urn:microsoft.com/office/officeart/2005/8/layout/orgChart1"/>
    <dgm:cxn modelId="{9D701C9F-9FBE-AA4C-A41F-093E1CFA79B6}" srcId="{23919474-0F46-F74F-8DD8-5D98CDEADE9A}" destId="{BEE1F999-4052-1D46-A22D-4C37296C7B37}" srcOrd="0" destOrd="0" parTransId="{B57A895C-7FD5-FF44-A1C5-933AE52AC0CD}" sibTransId="{64FB138C-DDE3-784A-8444-7A00A1CE8EDE}"/>
    <dgm:cxn modelId="{138B10C9-D822-D844-96B7-F9686BE7877C}" type="presOf" srcId="{BEE1F999-4052-1D46-A22D-4C37296C7B37}" destId="{433F6BA5-9B97-F149-8E8E-217418A946ED}" srcOrd="0" destOrd="0" presId="urn:microsoft.com/office/officeart/2005/8/layout/orgChart1"/>
    <dgm:cxn modelId="{DE82826F-8AEA-1446-AC37-33B1AC3E735A}" type="presOf" srcId="{FCD102CF-E433-C04F-B9D8-7FBDCD6E8004}" destId="{69FC0AF4-8CA5-674D-92BB-4726BD1373FE}" srcOrd="0" destOrd="0" presId="urn:microsoft.com/office/officeart/2005/8/layout/orgChart1"/>
    <dgm:cxn modelId="{0B7CFE0B-9DDF-0046-A5D6-58FC140D0D71}" type="presOf" srcId="{11CA63D8-4F57-044C-8B91-0BA23B1B486E}" destId="{22F198D7-2448-0041-AFB0-30D1F572A4B3}" srcOrd="0" destOrd="0" presId="urn:microsoft.com/office/officeart/2005/8/layout/orgChart1"/>
    <dgm:cxn modelId="{8AE5A982-6CF6-244F-AA64-AFCDE295C5C4}" srcId="{7FCD3B72-D014-854E-A165-1C39F7555927}" destId="{4833F4A4-8966-2D47-ADBE-2BC27D70BB8B}" srcOrd="1" destOrd="0" parTransId="{BF9E68B4-C45D-514B-8643-ADBC2CA9F0DC}" sibTransId="{7D408272-1E92-7046-87F8-C25AE624DC7A}"/>
    <dgm:cxn modelId="{ADB80FE7-EF75-7241-8031-6AADE907E489}" srcId="{BEE1F999-4052-1D46-A22D-4C37296C7B37}" destId="{7FCD3B72-D014-854E-A165-1C39F7555927}" srcOrd="1" destOrd="0" parTransId="{FCD102CF-E433-C04F-B9D8-7FBDCD6E8004}" sibTransId="{D85F03FB-64A2-F94C-B9A9-A4759ED9C3B8}"/>
    <dgm:cxn modelId="{349B8B24-D15C-4A40-B5C5-4BB35FA73F1D}" srcId="{7FCD3B72-D014-854E-A165-1C39F7555927}" destId="{11CA63D8-4F57-044C-8B91-0BA23B1B486E}" srcOrd="0" destOrd="0" parTransId="{6ACDC93B-951D-0745-98C8-9DB7D7110FA9}" sibTransId="{B634F3CD-80AD-0746-A3EB-CEB5F090160A}"/>
    <dgm:cxn modelId="{9D9C0235-C5D4-3E41-A512-619F80952ED6}" type="presOf" srcId="{18D9481E-3035-F74F-B627-3A2907090C43}" destId="{F15C2BDB-DFC8-3843-BC2F-7AAA23EA4767}" srcOrd="0" destOrd="0" presId="urn:microsoft.com/office/officeart/2005/8/layout/orgChart1"/>
    <dgm:cxn modelId="{E04556F3-E646-2340-AE46-8162BD4F805D}" type="presOf" srcId="{4833F4A4-8966-2D47-ADBE-2BC27D70BB8B}" destId="{2C63F0A8-13C4-4A46-B7EA-D8B047AAB5A6}" srcOrd="0" destOrd="0" presId="urn:microsoft.com/office/officeart/2005/8/layout/orgChart1"/>
    <dgm:cxn modelId="{51D1D797-7175-CB47-A98F-BEE44C014467}" type="presOf" srcId="{62C4A93E-7858-3D42-80F3-E4E13E2A4BC0}" destId="{3ECE0916-E2DE-9A4B-90A8-A9BAAE880B71}" srcOrd="0" destOrd="0" presId="urn:microsoft.com/office/officeart/2005/8/layout/orgChart1"/>
    <dgm:cxn modelId="{483E4FD3-01EF-2F49-94E5-67B361565E44}" srcId="{BEE1F999-4052-1D46-A22D-4C37296C7B37}" destId="{AED33F24-55AE-3042-8210-0C19F3FB95C8}" srcOrd="0" destOrd="0" parTransId="{964FFA0D-4280-8549-AFD5-EF1CD7E74906}" sibTransId="{4E06B39C-9638-E54D-8729-3E1AF7F4CAF6}"/>
    <dgm:cxn modelId="{2D0C7246-07EF-8547-929A-65B9F9C28785}" type="presOf" srcId="{4833F4A4-8966-2D47-ADBE-2BC27D70BB8B}" destId="{2DBC9612-C035-FC4C-99A6-A9F78816D526}" srcOrd="1" destOrd="0" presId="urn:microsoft.com/office/officeart/2005/8/layout/orgChart1"/>
    <dgm:cxn modelId="{25CE72B5-3285-F843-A9CE-117E298B3EA3}" type="presOf" srcId="{7FCD3B72-D014-854E-A165-1C39F7555927}" destId="{6ADA730F-8603-F546-8A39-2CBE2B1A3CDD}" srcOrd="1" destOrd="0" presId="urn:microsoft.com/office/officeart/2005/8/layout/orgChart1"/>
    <dgm:cxn modelId="{32A6129E-71A0-5441-98C0-33CB921564A8}" type="presOf" srcId="{AED33F24-55AE-3042-8210-0C19F3FB95C8}" destId="{365B35CA-4C39-BE4B-A94B-99BE914BC8C0}" srcOrd="1" destOrd="0" presId="urn:microsoft.com/office/officeart/2005/8/layout/orgChart1"/>
    <dgm:cxn modelId="{B08B005D-DE45-DD41-9587-A26D4755E634}" type="presOf" srcId="{BEE1F999-4052-1D46-A22D-4C37296C7B37}" destId="{3FF164C3-B06D-8D4F-8A14-77734A4ABDA1}" srcOrd="1" destOrd="0" presId="urn:microsoft.com/office/officeart/2005/8/layout/orgChart1"/>
    <dgm:cxn modelId="{C7727D3D-72F2-5849-BB8D-4365EE3456A9}" srcId="{BEE1F999-4052-1D46-A22D-4C37296C7B37}" destId="{214FDA2C-E78A-1F43-94A5-91FCE7E0E7F3}" srcOrd="2" destOrd="0" parTransId="{62C4A93E-7858-3D42-80F3-E4E13E2A4BC0}" sibTransId="{842C3893-E861-C04D-A32C-34D4A180E39C}"/>
    <dgm:cxn modelId="{C64EB3FC-34B5-4B49-BE17-5E1299816F22}" type="presOf" srcId="{BF9E68B4-C45D-514B-8643-ADBC2CA9F0DC}" destId="{CABAA5E6-8DE4-0248-8A99-03D9D8B92AC6}" srcOrd="0" destOrd="0" presId="urn:microsoft.com/office/officeart/2005/8/layout/orgChart1"/>
    <dgm:cxn modelId="{582C984D-0B69-EC4C-8E0B-82CD77D82C29}" srcId="{AED33F24-55AE-3042-8210-0C19F3FB95C8}" destId="{C265AF38-6218-1F4C-A8F0-C3C4071B4CB5}" srcOrd="0" destOrd="0" parTransId="{D2A386CD-4747-F149-BBBF-7F8765382ABB}" sibTransId="{3D063789-E7BF-D041-8D7A-0F8EE9FA550F}"/>
    <dgm:cxn modelId="{C1A7E9D0-9BA4-9047-8C17-9F02ABC11D05}" type="presParOf" srcId="{F15C2BDB-DFC8-3843-BC2F-7AAA23EA4767}" destId="{419541D4-7D18-D745-B4E9-0E441C603557}" srcOrd="0" destOrd="0" presId="urn:microsoft.com/office/officeart/2005/8/layout/orgChart1"/>
    <dgm:cxn modelId="{C648DA93-BFF5-0749-9109-B6D722A5CC85}" type="presParOf" srcId="{419541D4-7D18-D745-B4E9-0E441C603557}" destId="{2C594622-05D6-B34C-9E9C-C076D5066370}" srcOrd="0" destOrd="0" presId="urn:microsoft.com/office/officeart/2005/8/layout/orgChart1"/>
    <dgm:cxn modelId="{CDFB3A15-C867-4B40-91D7-23656A0867BA}" type="presParOf" srcId="{2C594622-05D6-B34C-9E9C-C076D5066370}" destId="{753D026F-8534-2D4A-A867-9BCE3FDCC217}" srcOrd="0" destOrd="0" presId="urn:microsoft.com/office/officeart/2005/8/layout/orgChart1"/>
    <dgm:cxn modelId="{D1445130-3492-4746-9268-5B8986BD3F30}" type="presParOf" srcId="{2C594622-05D6-B34C-9E9C-C076D5066370}" destId="{B7886999-F39C-E74A-B5A1-5E046F2910C8}" srcOrd="1" destOrd="0" presId="urn:microsoft.com/office/officeart/2005/8/layout/orgChart1"/>
    <dgm:cxn modelId="{45F838EA-2473-ED49-9EDD-CE62F70A86D2}" type="presParOf" srcId="{419541D4-7D18-D745-B4E9-0E441C603557}" destId="{F57C8216-2F17-704E-A009-2A93CEFED0EF}" srcOrd="1" destOrd="0" presId="urn:microsoft.com/office/officeart/2005/8/layout/orgChart1"/>
    <dgm:cxn modelId="{E25AA1FD-ADAB-B342-A7F0-232CEA3050E0}" type="presParOf" srcId="{F57C8216-2F17-704E-A009-2A93CEFED0EF}" destId="{B1EDE1A7-0E98-DD41-A86D-DC9842F45975}" srcOrd="0" destOrd="0" presId="urn:microsoft.com/office/officeart/2005/8/layout/orgChart1"/>
    <dgm:cxn modelId="{740C421A-F07B-544E-A842-76265996DF2D}" type="presParOf" srcId="{F57C8216-2F17-704E-A009-2A93CEFED0EF}" destId="{8F5EE963-6BDA-FB49-AA15-A5324FF132E0}" srcOrd="1" destOrd="0" presId="urn:microsoft.com/office/officeart/2005/8/layout/orgChart1"/>
    <dgm:cxn modelId="{58AFE5D5-2E54-EA43-8846-916084F3BDC7}" type="presParOf" srcId="{8F5EE963-6BDA-FB49-AA15-A5324FF132E0}" destId="{AE1FF609-4E66-3245-832A-155E8AA427CC}" srcOrd="0" destOrd="0" presId="urn:microsoft.com/office/officeart/2005/8/layout/orgChart1"/>
    <dgm:cxn modelId="{3A01529A-00BD-C344-9688-6BF759F26D63}" type="presParOf" srcId="{AE1FF609-4E66-3245-832A-155E8AA427CC}" destId="{433F6BA5-9B97-F149-8E8E-217418A946ED}" srcOrd="0" destOrd="0" presId="urn:microsoft.com/office/officeart/2005/8/layout/orgChart1"/>
    <dgm:cxn modelId="{148D302F-A886-E243-8912-94EFDA5D430C}" type="presParOf" srcId="{AE1FF609-4E66-3245-832A-155E8AA427CC}" destId="{3FF164C3-B06D-8D4F-8A14-77734A4ABDA1}" srcOrd="1" destOrd="0" presId="urn:microsoft.com/office/officeart/2005/8/layout/orgChart1"/>
    <dgm:cxn modelId="{3A0D29BF-EFD8-4147-B782-9FB894FCCD76}" type="presParOf" srcId="{8F5EE963-6BDA-FB49-AA15-A5324FF132E0}" destId="{360E0A9F-3624-2E4F-8428-D3B8E3FAE83D}" srcOrd="1" destOrd="0" presId="urn:microsoft.com/office/officeart/2005/8/layout/orgChart1"/>
    <dgm:cxn modelId="{DF3C93BD-46ED-7349-93F2-DF321FD939E4}" type="presParOf" srcId="{360E0A9F-3624-2E4F-8428-D3B8E3FAE83D}" destId="{7D24796C-60D9-034C-AAC6-6DDF4BFDA342}" srcOrd="0" destOrd="0" presId="urn:microsoft.com/office/officeart/2005/8/layout/orgChart1"/>
    <dgm:cxn modelId="{3C715BCF-B0F2-324A-9B1F-ABC88230416F}" type="presParOf" srcId="{360E0A9F-3624-2E4F-8428-D3B8E3FAE83D}" destId="{087DF146-0BC2-1940-8BCB-D1C7F7FC7727}" srcOrd="1" destOrd="0" presId="urn:microsoft.com/office/officeart/2005/8/layout/orgChart1"/>
    <dgm:cxn modelId="{54442764-AEA6-9E47-8AEC-A1A422A1B12F}" type="presParOf" srcId="{087DF146-0BC2-1940-8BCB-D1C7F7FC7727}" destId="{05955C7C-9574-004E-A608-3622D0915AD2}" srcOrd="0" destOrd="0" presId="urn:microsoft.com/office/officeart/2005/8/layout/orgChart1"/>
    <dgm:cxn modelId="{51D3A19B-58D6-E048-A0F9-52046511B171}" type="presParOf" srcId="{05955C7C-9574-004E-A608-3622D0915AD2}" destId="{9132A05F-6F52-EC40-9BAC-3F3931ED8609}" srcOrd="0" destOrd="0" presId="urn:microsoft.com/office/officeart/2005/8/layout/orgChart1"/>
    <dgm:cxn modelId="{B4DF8241-AEDE-D047-AFE5-206C23038A73}" type="presParOf" srcId="{05955C7C-9574-004E-A608-3622D0915AD2}" destId="{365B35CA-4C39-BE4B-A94B-99BE914BC8C0}" srcOrd="1" destOrd="0" presId="urn:microsoft.com/office/officeart/2005/8/layout/orgChart1"/>
    <dgm:cxn modelId="{5D376089-DB35-6A4E-9164-127112FA0112}" type="presParOf" srcId="{087DF146-0BC2-1940-8BCB-D1C7F7FC7727}" destId="{F02E6D84-7059-AA43-8A61-6F1DC4B88E46}" srcOrd="1" destOrd="0" presId="urn:microsoft.com/office/officeart/2005/8/layout/orgChart1"/>
    <dgm:cxn modelId="{E6C80823-5F91-3A4E-B670-E4164F653806}" type="presParOf" srcId="{F02E6D84-7059-AA43-8A61-6F1DC4B88E46}" destId="{7E579B96-181F-D241-B3C9-27925DB7F37B}" srcOrd="0" destOrd="0" presId="urn:microsoft.com/office/officeart/2005/8/layout/orgChart1"/>
    <dgm:cxn modelId="{BC704F1A-609F-3B4F-BB63-E5C59D23DF73}" type="presParOf" srcId="{F02E6D84-7059-AA43-8A61-6F1DC4B88E46}" destId="{93E26D30-7B47-BA4F-BD1D-2B52D382C7F2}" srcOrd="1" destOrd="0" presId="urn:microsoft.com/office/officeart/2005/8/layout/orgChart1"/>
    <dgm:cxn modelId="{C3E9F53D-5C90-574C-AA8C-CC3E715662D1}" type="presParOf" srcId="{93E26D30-7B47-BA4F-BD1D-2B52D382C7F2}" destId="{1546026C-31F9-D642-AAC7-B99AAD31F6B3}" srcOrd="0" destOrd="0" presId="urn:microsoft.com/office/officeart/2005/8/layout/orgChart1"/>
    <dgm:cxn modelId="{2800D4C7-689A-8948-8664-89602A69AE6D}" type="presParOf" srcId="{1546026C-31F9-D642-AAC7-B99AAD31F6B3}" destId="{D99DECA2-B47A-744C-9610-C26C81D922C6}" srcOrd="0" destOrd="0" presId="urn:microsoft.com/office/officeart/2005/8/layout/orgChart1"/>
    <dgm:cxn modelId="{6FC276F1-CE4B-6E4A-9059-FD57758B9ABC}" type="presParOf" srcId="{1546026C-31F9-D642-AAC7-B99AAD31F6B3}" destId="{9AAB1CF5-5186-E146-B6F6-5169238F9534}" srcOrd="1" destOrd="0" presId="urn:microsoft.com/office/officeart/2005/8/layout/orgChart1"/>
    <dgm:cxn modelId="{73BA58F4-1960-F648-A9A9-DEA4E829EC17}" type="presParOf" srcId="{93E26D30-7B47-BA4F-BD1D-2B52D382C7F2}" destId="{6005BE40-95E8-704E-8822-C753DF5DA94D}" srcOrd="1" destOrd="0" presId="urn:microsoft.com/office/officeart/2005/8/layout/orgChart1"/>
    <dgm:cxn modelId="{7DAAF7EA-CEB7-9C49-8648-FF7D5AD11EBA}" type="presParOf" srcId="{93E26D30-7B47-BA4F-BD1D-2B52D382C7F2}" destId="{2140BE3F-29B2-724D-8AEF-88D59EE5E95D}" srcOrd="2" destOrd="0" presId="urn:microsoft.com/office/officeart/2005/8/layout/orgChart1"/>
    <dgm:cxn modelId="{DB2D385B-5D17-374D-8A12-EFBB84183595}" type="presParOf" srcId="{087DF146-0BC2-1940-8BCB-D1C7F7FC7727}" destId="{7DF0CD05-37CD-5C46-ADE4-01C2B0378EEB}" srcOrd="2" destOrd="0" presId="urn:microsoft.com/office/officeart/2005/8/layout/orgChart1"/>
    <dgm:cxn modelId="{6D3B4CDA-CD9C-9142-965A-711C37DC415F}" type="presParOf" srcId="{360E0A9F-3624-2E4F-8428-D3B8E3FAE83D}" destId="{69FC0AF4-8CA5-674D-92BB-4726BD1373FE}" srcOrd="2" destOrd="0" presId="urn:microsoft.com/office/officeart/2005/8/layout/orgChart1"/>
    <dgm:cxn modelId="{59CA8100-2186-C248-9FD1-BF5594357E7A}" type="presParOf" srcId="{360E0A9F-3624-2E4F-8428-D3B8E3FAE83D}" destId="{145A57B1-6A4F-E142-8B88-36FFFE25A8B1}" srcOrd="3" destOrd="0" presId="urn:microsoft.com/office/officeart/2005/8/layout/orgChart1"/>
    <dgm:cxn modelId="{E19AE69C-E506-E348-8067-992F4D0026B6}" type="presParOf" srcId="{145A57B1-6A4F-E142-8B88-36FFFE25A8B1}" destId="{73114764-6103-0B40-912B-B7C43902AEB0}" srcOrd="0" destOrd="0" presId="urn:microsoft.com/office/officeart/2005/8/layout/orgChart1"/>
    <dgm:cxn modelId="{4D61ACBF-6F33-6E44-AA74-99D67873F362}" type="presParOf" srcId="{73114764-6103-0B40-912B-B7C43902AEB0}" destId="{C4189285-5498-964B-8731-70B00E7834FB}" srcOrd="0" destOrd="0" presId="urn:microsoft.com/office/officeart/2005/8/layout/orgChart1"/>
    <dgm:cxn modelId="{3CF5E88B-6852-0C41-828D-1236C5E41F3A}" type="presParOf" srcId="{73114764-6103-0B40-912B-B7C43902AEB0}" destId="{6ADA730F-8603-F546-8A39-2CBE2B1A3CDD}" srcOrd="1" destOrd="0" presId="urn:microsoft.com/office/officeart/2005/8/layout/orgChart1"/>
    <dgm:cxn modelId="{E2A4349A-1DC0-F04F-AE14-CA96B6E15922}" type="presParOf" srcId="{145A57B1-6A4F-E142-8B88-36FFFE25A8B1}" destId="{720F3C0A-818C-104C-94B2-BA0F544BB778}" srcOrd="1" destOrd="0" presId="urn:microsoft.com/office/officeart/2005/8/layout/orgChart1"/>
    <dgm:cxn modelId="{E497DE0F-F0B8-DE41-BAC1-A145EDA23AC5}" type="presParOf" srcId="{720F3C0A-818C-104C-94B2-BA0F544BB778}" destId="{90B8A776-A3E8-674F-8E0E-81F87FBB249D}" srcOrd="0" destOrd="0" presId="urn:microsoft.com/office/officeart/2005/8/layout/orgChart1"/>
    <dgm:cxn modelId="{15B35547-04C8-DF48-8640-666FDB90FD3A}" type="presParOf" srcId="{720F3C0A-818C-104C-94B2-BA0F544BB778}" destId="{2C338BBF-CCD6-9943-A0CF-B1F73994F72D}" srcOrd="1" destOrd="0" presId="urn:microsoft.com/office/officeart/2005/8/layout/orgChart1"/>
    <dgm:cxn modelId="{2D5EA82F-09CB-6840-9921-D937702466B1}" type="presParOf" srcId="{2C338BBF-CCD6-9943-A0CF-B1F73994F72D}" destId="{448F20DF-954C-6D41-98BA-485038F0CD12}" srcOrd="0" destOrd="0" presId="urn:microsoft.com/office/officeart/2005/8/layout/orgChart1"/>
    <dgm:cxn modelId="{BF147D2F-3E59-7740-BBC4-53CE9601306D}" type="presParOf" srcId="{448F20DF-954C-6D41-98BA-485038F0CD12}" destId="{22F198D7-2448-0041-AFB0-30D1F572A4B3}" srcOrd="0" destOrd="0" presId="urn:microsoft.com/office/officeart/2005/8/layout/orgChart1"/>
    <dgm:cxn modelId="{C93E7044-8B48-F446-8B30-8468F31CF262}" type="presParOf" srcId="{448F20DF-954C-6D41-98BA-485038F0CD12}" destId="{46C45379-3EB4-0C40-AD0F-64F2FCE8F02A}" srcOrd="1" destOrd="0" presId="urn:microsoft.com/office/officeart/2005/8/layout/orgChart1"/>
    <dgm:cxn modelId="{B68F4CBF-770F-C541-A519-EA2C84617EE6}" type="presParOf" srcId="{2C338BBF-CCD6-9943-A0CF-B1F73994F72D}" destId="{88E27D5A-87EA-2D41-8AB4-492B7942DC01}" srcOrd="1" destOrd="0" presId="urn:microsoft.com/office/officeart/2005/8/layout/orgChart1"/>
    <dgm:cxn modelId="{D64C735E-697F-844F-9D5C-927477B8100B}" type="presParOf" srcId="{2C338BBF-CCD6-9943-A0CF-B1F73994F72D}" destId="{3F08C695-5826-D446-A9E5-4FFA910D4A7E}" srcOrd="2" destOrd="0" presId="urn:microsoft.com/office/officeart/2005/8/layout/orgChart1"/>
    <dgm:cxn modelId="{3F4478ED-D5B5-F644-8468-7756365015B6}" type="presParOf" srcId="{720F3C0A-818C-104C-94B2-BA0F544BB778}" destId="{CABAA5E6-8DE4-0248-8A99-03D9D8B92AC6}" srcOrd="2" destOrd="0" presId="urn:microsoft.com/office/officeart/2005/8/layout/orgChart1"/>
    <dgm:cxn modelId="{F7E3A84D-BEDE-C145-A75B-286D05CA9D1D}" type="presParOf" srcId="{720F3C0A-818C-104C-94B2-BA0F544BB778}" destId="{9CFE46C9-45DD-1B4B-BE0E-54DED3FE0AE4}" srcOrd="3" destOrd="0" presId="urn:microsoft.com/office/officeart/2005/8/layout/orgChart1"/>
    <dgm:cxn modelId="{B426AD1E-6C55-4E49-A65E-97E40DF0ED68}" type="presParOf" srcId="{9CFE46C9-45DD-1B4B-BE0E-54DED3FE0AE4}" destId="{AC3CC32F-F565-7148-A50E-E30F9F724998}" srcOrd="0" destOrd="0" presId="urn:microsoft.com/office/officeart/2005/8/layout/orgChart1"/>
    <dgm:cxn modelId="{5E9050DB-F618-6642-B877-647D186126E5}" type="presParOf" srcId="{AC3CC32F-F565-7148-A50E-E30F9F724998}" destId="{2C63F0A8-13C4-4A46-B7EA-D8B047AAB5A6}" srcOrd="0" destOrd="0" presId="urn:microsoft.com/office/officeart/2005/8/layout/orgChart1"/>
    <dgm:cxn modelId="{16C4AAA5-6145-2644-8D86-B2F415459078}" type="presParOf" srcId="{AC3CC32F-F565-7148-A50E-E30F9F724998}" destId="{2DBC9612-C035-FC4C-99A6-A9F78816D526}" srcOrd="1" destOrd="0" presId="urn:microsoft.com/office/officeart/2005/8/layout/orgChart1"/>
    <dgm:cxn modelId="{5918F3D1-05EB-C942-9681-43A522824CF4}" type="presParOf" srcId="{9CFE46C9-45DD-1B4B-BE0E-54DED3FE0AE4}" destId="{77E66A24-678A-8349-9184-0D50789F2BEB}" srcOrd="1" destOrd="0" presId="urn:microsoft.com/office/officeart/2005/8/layout/orgChart1"/>
    <dgm:cxn modelId="{9F5AA40C-32AC-A346-8A44-42B6611A8B41}" type="presParOf" srcId="{9CFE46C9-45DD-1B4B-BE0E-54DED3FE0AE4}" destId="{29EE91B8-DA89-A34B-8ED0-FAFC3B9F5BA7}" srcOrd="2" destOrd="0" presId="urn:microsoft.com/office/officeart/2005/8/layout/orgChart1"/>
    <dgm:cxn modelId="{43B448D8-1A6A-A842-9A3E-3D2D76924DB5}" type="presParOf" srcId="{145A57B1-6A4F-E142-8B88-36FFFE25A8B1}" destId="{9E939CB5-AA94-5745-AB32-2548F5223FFD}" srcOrd="2" destOrd="0" presId="urn:microsoft.com/office/officeart/2005/8/layout/orgChart1"/>
    <dgm:cxn modelId="{93A44FA8-D7B8-5146-BE00-EA1AD0F78CBA}" type="presParOf" srcId="{360E0A9F-3624-2E4F-8428-D3B8E3FAE83D}" destId="{3ECE0916-E2DE-9A4B-90A8-A9BAAE880B71}" srcOrd="4" destOrd="0" presId="urn:microsoft.com/office/officeart/2005/8/layout/orgChart1"/>
    <dgm:cxn modelId="{E4626439-A377-BD4F-9482-A52DA825BBB1}" type="presParOf" srcId="{360E0A9F-3624-2E4F-8428-D3B8E3FAE83D}" destId="{5A9B7D0D-5FEF-FC46-9C17-5A69A7E7C94A}" srcOrd="5" destOrd="0" presId="urn:microsoft.com/office/officeart/2005/8/layout/orgChart1"/>
    <dgm:cxn modelId="{6DCACA5B-BC95-FE44-95C6-371B7C8E5FF8}" type="presParOf" srcId="{5A9B7D0D-5FEF-FC46-9C17-5A69A7E7C94A}" destId="{E3236A4B-90CE-454E-BC00-2E54B8B605D0}" srcOrd="0" destOrd="0" presId="urn:microsoft.com/office/officeart/2005/8/layout/orgChart1"/>
    <dgm:cxn modelId="{5F6A6471-383C-1F4A-9561-DE4D15987DE2}" type="presParOf" srcId="{E3236A4B-90CE-454E-BC00-2E54B8B605D0}" destId="{78547163-8F48-0A48-BC69-85AD0E48EA00}" srcOrd="0" destOrd="0" presId="urn:microsoft.com/office/officeart/2005/8/layout/orgChart1"/>
    <dgm:cxn modelId="{0985D54B-99C5-E246-9649-53E6ADB2120B}" type="presParOf" srcId="{E3236A4B-90CE-454E-BC00-2E54B8B605D0}" destId="{EB297A04-4AF5-7A43-8725-1548ABC5DA05}" srcOrd="1" destOrd="0" presId="urn:microsoft.com/office/officeart/2005/8/layout/orgChart1"/>
    <dgm:cxn modelId="{710C375A-5E43-4C46-95E9-47DEDF87F161}" type="presParOf" srcId="{5A9B7D0D-5FEF-FC46-9C17-5A69A7E7C94A}" destId="{850B665F-8ACF-BB44-8AAC-A90E9930F1FC}" srcOrd="1" destOrd="0" presId="urn:microsoft.com/office/officeart/2005/8/layout/orgChart1"/>
    <dgm:cxn modelId="{7E6A1FF8-5341-7E41-99B7-41AEDD30DA72}" type="presParOf" srcId="{5A9B7D0D-5FEF-FC46-9C17-5A69A7E7C94A}" destId="{959B0488-F890-374E-8047-DB8A7A2D15A4}" srcOrd="2" destOrd="0" presId="urn:microsoft.com/office/officeart/2005/8/layout/orgChart1"/>
    <dgm:cxn modelId="{40B89BD2-2004-5640-B021-928CDF635E2E}" type="presParOf" srcId="{8F5EE963-6BDA-FB49-AA15-A5324FF132E0}" destId="{A679DDFF-C54A-B04D-86D6-572829A435BB}" srcOrd="2" destOrd="0" presId="urn:microsoft.com/office/officeart/2005/8/layout/orgChart1"/>
    <dgm:cxn modelId="{5B63F395-BF13-4648-9301-C3D5AAE2608C}" type="presParOf" srcId="{419541D4-7D18-D745-B4E9-0E441C603557}" destId="{D980E840-4EE1-4A44-AEAA-C88B7C605D7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E0916-E2DE-9A4B-90A8-A9BAAE880B71}">
      <dsp:nvSpPr>
        <dsp:cNvPr id="0" name=""/>
        <dsp:cNvSpPr/>
      </dsp:nvSpPr>
      <dsp:spPr>
        <a:xfrm>
          <a:off x="3751339" y="1761735"/>
          <a:ext cx="2074901" cy="305322"/>
        </a:xfrm>
        <a:custGeom>
          <a:avLst/>
          <a:gdLst/>
          <a:ahLst/>
          <a:cxnLst/>
          <a:rect l="0" t="0" r="0" b="0"/>
          <a:pathLst>
            <a:path>
              <a:moveTo>
                <a:pt x="0" y="0"/>
              </a:moveTo>
              <a:lnTo>
                <a:pt x="0" y="152661"/>
              </a:lnTo>
              <a:lnTo>
                <a:pt x="2074901" y="152661"/>
              </a:lnTo>
              <a:lnTo>
                <a:pt x="2074901"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BAA5E6-8DE4-0248-8A99-03D9D8B92AC6}">
      <dsp:nvSpPr>
        <dsp:cNvPr id="0" name=""/>
        <dsp:cNvSpPr/>
      </dsp:nvSpPr>
      <dsp:spPr>
        <a:xfrm>
          <a:off x="3169771" y="2794018"/>
          <a:ext cx="218087" cy="1701084"/>
        </a:xfrm>
        <a:custGeom>
          <a:avLst/>
          <a:gdLst/>
          <a:ahLst/>
          <a:cxnLst/>
          <a:rect l="0" t="0" r="0" b="0"/>
          <a:pathLst>
            <a:path>
              <a:moveTo>
                <a:pt x="0" y="0"/>
              </a:moveTo>
              <a:lnTo>
                <a:pt x="0" y="1701084"/>
              </a:lnTo>
              <a:lnTo>
                <a:pt x="218087" y="170108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B8A776-A3E8-674F-8E0E-81F87FBB249D}">
      <dsp:nvSpPr>
        <dsp:cNvPr id="0" name=""/>
        <dsp:cNvSpPr/>
      </dsp:nvSpPr>
      <dsp:spPr>
        <a:xfrm>
          <a:off x="3169771" y="2794018"/>
          <a:ext cx="218087" cy="668802"/>
        </a:xfrm>
        <a:custGeom>
          <a:avLst/>
          <a:gdLst/>
          <a:ahLst/>
          <a:cxnLst/>
          <a:rect l="0" t="0" r="0" b="0"/>
          <a:pathLst>
            <a:path>
              <a:moveTo>
                <a:pt x="0" y="0"/>
              </a:moveTo>
              <a:lnTo>
                <a:pt x="0" y="668802"/>
              </a:lnTo>
              <a:lnTo>
                <a:pt x="218087" y="6688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FC0AF4-8CA5-674D-92BB-4726BD1373FE}">
      <dsp:nvSpPr>
        <dsp:cNvPr id="0" name=""/>
        <dsp:cNvSpPr/>
      </dsp:nvSpPr>
      <dsp:spPr>
        <a:xfrm>
          <a:off x="3705619" y="1761735"/>
          <a:ext cx="91440" cy="305322"/>
        </a:xfrm>
        <a:custGeom>
          <a:avLst/>
          <a:gdLst/>
          <a:ahLst/>
          <a:cxnLst/>
          <a:rect l="0" t="0" r="0" b="0"/>
          <a:pathLst>
            <a:path>
              <a:moveTo>
                <a:pt x="45720" y="0"/>
              </a:moveTo>
              <a:lnTo>
                <a:pt x="45720"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579B96-181F-D241-B3C9-27925DB7F37B}">
      <dsp:nvSpPr>
        <dsp:cNvPr id="0" name=""/>
        <dsp:cNvSpPr/>
      </dsp:nvSpPr>
      <dsp:spPr>
        <a:xfrm>
          <a:off x="908288" y="2794018"/>
          <a:ext cx="151498" cy="693664"/>
        </a:xfrm>
        <a:custGeom>
          <a:avLst/>
          <a:gdLst/>
          <a:ahLst/>
          <a:cxnLst/>
          <a:rect l="0" t="0" r="0" b="0"/>
          <a:pathLst>
            <a:path>
              <a:moveTo>
                <a:pt x="151498" y="0"/>
              </a:moveTo>
              <a:lnTo>
                <a:pt x="0" y="69366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24796C-60D9-034C-AAC6-6DDF4BFDA342}">
      <dsp:nvSpPr>
        <dsp:cNvPr id="0" name=""/>
        <dsp:cNvSpPr/>
      </dsp:nvSpPr>
      <dsp:spPr>
        <a:xfrm>
          <a:off x="1641354" y="1761735"/>
          <a:ext cx="2109984" cy="305322"/>
        </a:xfrm>
        <a:custGeom>
          <a:avLst/>
          <a:gdLst/>
          <a:ahLst/>
          <a:cxnLst/>
          <a:rect l="0" t="0" r="0" b="0"/>
          <a:pathLst>
            <a:path>
              <a:moveTo>
                <a:pt x="2109984" y="0"/>
              </a:moveTo>
              <a:lnTo>
                <a:pt x="2109984" y="152661"/>
              </a:lnTo>
              <a:lnTo>
                <a:pt x="0" y="152661"/>
              </a:lnTo>
              <a:lnTo>
                <a:pt x="0"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EDE1A7-0E98-DD41-A86D-DC9842F45975}">
      <dsp:nvSpPr>
        <dsp:cNvPr id="0" name=""/>
        <dsp:cNvSpPr/>
      </dsp:nvSpPr>
      <dsp:spPr>
        <a:xfrm>
          <a:off x="3705619" y="729453"/>
          <a:ext cx="91440" cy="305322"/>
        </a:xfrm>
        <a:custGeom>
          <a:avLst/>
          <a:gdLst/>
          <a:ahLst/>
          <a:cxnLst/>
          <a:rect l="0" t="0" r="0" b="0"/>
          <a:pathLst>
            <a:path>
              <a:moveTo>
                <a:pt x="45720" y="0"/>
              </a:moveTo>
              <a:lnTo>
                <a:pt x="45720" y="3053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3D026F-8534-2D4A-A867-9BCE3FDCC217}">
      <dsp:nvSpPr>
        <dsp:cNvPr id="0" name=""/>
        <dsp:cNvSpPr/>
      </dsp:nvSpPr>
      <dsp:spPr>
        <a:xfrm>
          <a:off x="3024379" y="2494"/>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ACS </a:t>
          </a:r>
          <a:r>
            <a:rPr lang="en-US" sz="1900" kern="1200" dirty="0" err="1" smtClean="0"/>
            <a:t>Questionaire</a:t>
          </a:r>
          <a:endParaRPr lang="en-US" sz="1900" kern="1200" dirty="0"/>
        </a:p>
      </dsp:txBody>
      <dsp:txXfrm>
        <a:off x="3024379" y="2494"/>
        <a:ext cx="1453918" cy="726959"/>
      </dsp:txXfrm>
    </dsp:sp>
    <dsp:sp modelId="{433F6BA5-9B97-F149-8E8E-217418A946ED}">
      <dsp:nvSpPr>
        <dsp:cNvPr id="0" name=""/>
        <dsp:cNvSpPr/>
      </dsp:nvSpPr>
      <dsp:spPr>
        <a:xfrm>
          <a:off x="3024379" y="1034776"/>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Internal Census  File(s)</a:t>
          </a:r>
          <a:endParaRPr lang="en-US" sz="1900" kern="1200" dirty="0"/>
        </a:p>
      </dsp:txBody>
      <dsp:txXfrm>
        <a:off x="3024379" y="1034776"/>
        <a:ext cx="1453918" cy="726959"/>
      </dsp:txXfrm>
    </dsp:sp>
    <dsp:sp modelId="{9132A05F-6F52-EC40-9BAC-3F3931ED8609}">
      <dsp:nvSpPr>
        <dsp:cNvPr id="0" name=""/>
        <dsp:cNvSpPr/>
      </dsp:nvSpPr>
      <dsp:spPr>
        <a:xfrm>
          <a:off x="914394"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PUMS</a:t>
          </a:r>
          <a:endParaRPr lang="en-US" sz="1900" kern="1200" dirty="0"/>
        </a:p>
      </dsp:txBody>
      <dsp:txXfrm>
        <a:off x="914394" y="2067058"/>
        <a:ext cx="1453918" cy="726959"/>
      </dsp:txXfrm>
    </dsp:sp>
    <dsp:sp modelId="{D99DECA2-B47A-744C-9610-C26C81D922C6}">
      <dsp:nvSpPr>
        <dsp:cNvPr id="0" name=""/>
        <dsp:cNvSpPr/>
      </dsp:nvSpPr>
      <dsp:spPr>
        <a:xfrm>
          <a:off x="908288" y="3124203"/>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IPUMS</a:t>
          </a:r>
          <a:endParaRPr lang="en-US" sz="1900" kern="1200" dirty="0"/>
        </a:p>
      </dsp:txBody>
      <dsp:txXfrm>
        <a:off x="908288" y="3124203"/>
        <a:ext cx="1453918" cy="726959"/>
      </dsp:txXfrm>
    </dsp:sp>
    <dsp:sp modelId="{C4189285-5498-964B-8731-70B00E7834FB}">
      <dsp:nvSpPr>
        <dsp:cNvPr id="0" name=""/>
        <dsp:cNvSpPr/>
      </dsp:nvSpPr>
      <dsp:spPr>
        <a:xfrm>
          <a:off x="3024379"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Aggregate Tabulations</a:t>
          </a:r>
        </a:p>
      </dsp:txBody>
      <dsp:txXfrm>
        <a:off x="3024379" y="2067058"/>
        <a:ext cx="1453918" cy="726959"/>
      </dsp:txXfrm>
    </dsp:sp>
    <dsp:sp modelId="{22F198D7-2448-0041-AFB0-30D1F572A4B3}">
      <dsp:nvSpPr>
        <dsp:cNvPr id="0" name=""/>
        <dsp:cNvSpPr/>
      </dsp:nvSpPr>
      <dsp:spPr>
        <a:xfrm>
          <a:off x="3387859" y="3099341"/>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AFF</a:t>
          </a:r>
          <a:endParaRPr lang="en-US" sz="1900" kern="1200" dirty="0"/>
        </a:p>
      </dsp:txBody>
      <dsp:txXfrm>
        <a:off x="3387859" y="3099341"/>
        <a:ext cx="1453918" cy="726959"/>
      </dsp:txXfrm>
    </dsp:sp>
    <dsp:sp modelId="{2C63F0A8-13C4-4A46-B7EA-D8B047AAB5A6}">
      <dsp:nvSpPr>
        <dsp:cNvPr id="0" name=""/>
        <dsp:cNvSpPr/>
      </dsp:nvSpPr>
      <dsp:spPr>
        <a:xfrm>
          <a:off x="3387859" y="4131623"/>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NHGIS</a:t>
          </a:r>
          <a:endParaRPr lang="en-US" sz="1900" kern="1200" dirty="0"/>
        </a:p>
      </dsp:txBody>
      <dsp:txXfrm>
        <a:off x="3387859" y="4131623"/>
        <a:ext cx="1453918" cy="726959"/>
      </dsp:txXfrm>
    </dsp:sp>
    <dsp:sp modelId="{78547163-8F48-0A48-BC69-85AD0E48EA00}">
      <dsp:nvSpPr>
        <dsp:cNvPr id="0" name=""/>
        <dsp:cNvSpPr/>
      </dsp:nvSpPr>
      <dsp:spPr>
        <a:xfrm>
          <a:off x="5099281"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RDC</a:t>
          </a:r>
          <a:endParaRPr lang="en-US" sz="1900" kern="1200" dirty="0"/>
        </a:p>
      </dsp:txBody>
      <dsp:txXfrm>
        <a:off x="5099281" y="2067058"/>
        <a:ext cx="1453918" cy="72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E0916-E2DE-9A4B-90A8-A9BAAE880B71}">
      <dsp:nvSpPr>
        <dsp:cNvPr id="0" name=""/>
        <dsp:cNvSpPr/>
      </dsp:nvSpPr>
      <dsp:spPr>
        <a:xfrm>
          <a:off x="3751339" y="1761735"/>
          <a:ext cx="1759241" cy="305322"/>
        </a:xfrm>
        <a:custGeom>
          <a:avLst/>
          <a:gdLst/>
          <a:ahLst/>
          <a:cxnLst/>
          <a:rect l="0" t="0" r="0" b="0"/>
          <a:pathLst>
            <a:path>
              <a:moveTo>
                <a:pt x="0" y="0"/>
              </a:moveTo>
              <a:lnTo>
                <a:pt x="0" y="152661"/>
              </a:lnTo>
              <a:lnTo>
                <a:pt x="1759241" y="152661"/>
              </a:lnTo>
              <a:lnTo>
                <a:pt x="1759241"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BAA5E6-8DE4-0248-8A99-03D9D8B92AC6}">
      <dsp:nvSpPr>
        <dsp:cNvPr id="0" name=""/>
        <dsp:cNvSpPr/>
      </dsp:nvSpPr>
      <dsp:spPr>
        <a:xfrm>
          <a:off x="3169771" y="2794018"/>
          <a:ext cx="218087" cy="1701084"/>
        </a:xfrm>
        <a:custGeom>
          <a:avLst/>
          <a:gdLst/>
          <a:ahLst/>
          <a:cxnLst/>
          <a:rect l="0" t="0" r="0" b="0"/>
          <a:pathLst>
            <a:path>
              <a:moveTo>
                <a:pt x="0" y="0"/>
              </a:moveTo>
              <a:lnTo>
                <a:pt x="0" y="1701084"/>
              </a:lnTo>
              <a:lnTo>
                <a:pt x="218087" y="170108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B8A776-A3E8-674F-8E0E-81F87FBB249D}">
      <dsp:nvSpPr>
        <dsp:cNvPr id="0" name=""/>
        <dsp:cNvSpPr/>
      </dsp:nvSpPr>
      <dsp:spPr>
        <a:xfrm>
          <a:off x="3169771" y="2794018"/>
          <a:ext cx="218087" cy="668802"/>
        </a:xfrm>
        <a:custGeom>
          <a:avLst/>
          <a:gdLst/>
          <a:ahLst/>
          <a:cxnLst/>
          <a:rect l="0" t="0" r="0" b="0"/>
          <a:pathLst>
            <a:path>
              <a:moveTo>
                <a:pt x="0" y="0"/>
              </a:moveTo>
              <a:lnTo>
                <a:pt x="0" y="668802"/>
              </a:lnTo>
              <a:lnTo>
                <a:pt x="218087" y="6688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FC0AF4-8CA5-674D-92BB-4726BD1373FE}">
      <dsp:nvSpPr>
        <dsp:cNvPr id="0" name=""/>
        <dsp:cNvSpPr/>
      </dsp:nvSpPr>
      <dsp:spPr>
        <a:xfrm>
          <a:off x="3705619" y="1761735"/>
          <a:ext cx="91440" cy="305322"/>
        </a:xfrm>
        <a:custGeom>
          <a:avLst/>
          <a:gdLst/>
          <a:ahLst/>
          <a:cxnLst/>
          <a:rect l="0" t="0" r="0" b="0"/>
          <a:pathLst>
            <a:path>
              <a:moveTo>
                <a:pt x="45720" y="0"/>
              </a:moveTo>
              <a:lnTo>
                <a:pt x="45720"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579B96-181F-D241-B3C9-27925DB7F37B}">
      <dsp:nvSpPr>
        <dsp:cNvPr id="0" name=""/>
        <dsp:cNvSpPr/>
      </dsp:nvSpPr>
      <dsp:spPr>
        <a:xfrm>
          <a:off x="1236786" y="2794018"/>
          <a:ext cx="173743" cy="668802"/>
        </a:xfrm>
        <a:custGeom>
          <a:avLst/>
          <a:gdLst/>
          <a:ahLst/>
          <a:cxnLst/>
          <a:rect l="0" t="0" r="0" b="0"/>
          <a:pathLst>
            <a:path>
              <a:moveTo>
                <a:pt x="173743" y="0"/>
              </a:moveTo>
              <a:lnTo>
                <a:pt x="0" y="6688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24796C-60D9-034C-AAC6-6DDF4BFDA342}">
      <dsp:nvSpPr>
        <dsp:cNvPr id="0" name=""/>
        <dsp:cNvSpPr/>
      </dsp:nvSpPr>
      <dsp:spPr>
        <a:xfrm>
          <a:off x="1992097" y="1761735"/>
          <a:ext cx="1759241" cy="305322"/>
        </a:xfrm>
        <a:custGeom>
          <a:avLst/>
          <a:gdLst/>
          <a:ahLst/>
          <a:cxnLst/>
          <a:rect l="0" t="0" r="0" b="0"/>
          <a:pathLst>
            <a:path>
              <a:moveTo>
                <a:pt x="1759241" y="0"/>
              </a:moveTo>
              <a:lnTo>
                <a:pt x="1759241" y="152661"/>
              </a:lnTo>
              <a:lnTo>
                <a:pt x="0" y="152661"/>
              </a:lnTo>
              <a:lnTo>
                <a:pt x="0"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EDE1A7-0E98-DD41-A86D-DC9842F45975}">
      <dsp:nvSpPr>
        <dsp:cNvPr id="0" name=""/>
        <dsp:cNvSpPr/>
      </dsp:nvSpPr>
      <dsp:spPr>
        <a:xfrm>
          <a:off x="3705619" y="729453"/>
          <a:ext cx="91440" cy="305322"/>
        </a:xfrm>
        <a:custGeom>
          <a:avLst/>
          <a:gdLst/>
          <a:ahLst/>
          <a:cxnLst/>
          <a:rect l="0" t="0" r="0" b="0"/>
          <a:pathLst>
            <a:path>
              <a:moveTo>
                <a:pt x="45720" y="0"/>
              </a:moveTo>
              <a:lnTo>
                <a:pt x="45720" y="3053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3D026F-8534-2D4A-A867-9BCE3FDCC217}">
      <dsp:nvSpPr>
        <dsp:cNvPr id="0" name=""/>
        <dsp:cNvSpPr/>
      </dsp:nvSpPr>
      <dsp:spPr>
        <a:xfrm>
          <a:off x="3024379" y="2494"/>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ACS </a:t>
          </a:r>
          <a:r>
            <a:rPr lang="en-US" sz="1900" kern="1200" dirty="0" err="1" smtClean="0"/>
            <a:t>Questionaire</a:t>
          </a:r>
          <a:endParaRPr lang="en-US" sz="1900" kern="1200" dirty="0"/>
        </a:p>
      </dsp:txBody>
      <dsp:txXfrm>
        <a:off x="3024379" y="2494"/>
        <a:ext cx="1453918" cy="726959"/>
      </dsp:txXfrm>
    </dsp:sp>
    <dsp:sp modelId="{433F6BA5-9B97-F149-8E8E-217418A946ED}">
      <dsp:nvSpPr>
        <dsp:cNvPr id="0" name=""/>
        <dsp:cNvSpPr/>
      </dsp:nvSpPr>
      <dsp:spPr>
        <a:xfrm>
          <a:off x="3024379" y="1034776"/>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Internal Census  File(s)</a:t>
          </a:r>
          <a:endParaRPr lang="en-US" sz="1900" kern="1200" dirty="0"/>
        </a:p>
      </dsp:txBody>
      <dsp:txXfrm>
        <a:off x="3024379" y="1034776"/>
        <a:ext cx="1453918" cy="726959"/>
      </dsp:txXfrm>
    </dsp:sp>
    <dsp:sp modelId="{9132A05F-6F52-EC40-9BAC-3F3931ED8609}">
      <dsp:nvSpPr>
        <dsp:cNvPr id="0" name=""/>
        <dsp:cNvSpPr/>
      </dsp:nvSpPr>
      <dsp:spPr>
        <a:xfrm>
          <a:off x="1265138"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PUMS</a:t>
          </a:r>
          <a:endParaRPr lang="en-US" sz="1900" kern="1200" dirty="0"/>
        </a:p>
      </dsp:txBody>
      <dsp:txXfrm>
        <a:off x="1265138" y="2067058"/>
        <a:ext cx="1453918" cy="726959"/>
      </dsp:txXfrm>
    </dsp:sp>
    <dsp:sp modelId="{D99DECA2-B47A-744C-9610-C26C81D922C6}">
      <dsp:nvSpPr>
        <dsp:cNvPr id="0" name=""/>
        <dsp:cNvSpPr/>
      </dsp:nvSpPr>
      <dsp:spPr>
        <a:xfrm>
          <a:off x="1236786" y="3099341"/>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IPUMS</a:t>
          </a:r>
          <a:endParaRPr lang="en-US" sz="1900" kern="1200" dirty="0"/>
        </a:p>
      </dsp:txBody>
      <dsp:txXfrm>
        <a:off x="1236786" y="3099341"/>
        <a:ext cx="1453918" cy="726959"/>
      </dsp:txXfrm>
    </dsp:sp>
    <dsp:sp modelId="{C4189285-5498-964B-8731-70B00E7834FB}">
      <dsp:nvSpPr>
        <dsp:cNvPr id="0" name=""/>
        <dsp:cNvSpPr/>
      </dsp:nvSpPr>
      <dsp:spPr>
        <a:xfrm>
          <a:off x="3024379"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Aggregate Tabulations</a:t>
          </a:r>
        </a:p>
      </dsp:txBody>
      <dsp:txXfrm>
        <a:off x="3024379" y="2067058"/>
        <a:ext cx="1453918" cy="726959"/>
      </dsp:txXfrm>
    </dsp:sp>
    <dsp:sp modelId="{22F198D7-2448-0041-AFB0-30D1F572A4B3}">
      <dsp:nvSpPr>
        <dsp:cNvPr id="0" name=""/>
        <dsp:cNvSpPr/>
      </dsp:nvSpPr>
      <dsp:spPr>
        <a:xfrm>
          <a:off x="3387859" y="3099341"/>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AFF</a:t>
          </a:r>
          <a:endParaRPr lang="en-US" sz="1900" kern="1200" dirty="0"/>
        </a:p>
      </dsp:txBody>
      <dsp:txXfrm>
        <a:off x="3387859" y="3099341"/>
        <a:ext cx="1453918" cy="726959"/>
      </dsp:txXfrm>
    </dsp:sp>
    <dsp:sp modelId="{2C63F0A8-13C4-4A46-B7EA-D8B047AAB5A6}">
      <dsp:nvSpPr>
        <dsp:cNvPr id="0" name=""/>
        <dsp:cNvSpPr/>
      </dsp:nvSpPr>
      <dsp:spPr>
        <a:xfrm>
          <a:off x="3387859" y="4131623"/>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NHGIS</a:t>
          </a:r>
          <a:endParaRPr lang="en-US" sz="1900" kern="1200" dirty="0"/>
        </a:p>
      </dsp:txBody>
      <dsp:txXfrm>
        <a:off x="3387859" y="4131623"/>
        <a:ext cx="1453918" cy="726959"/>
      </dsp:txXfrm>
    </dsp:sp>
    <dsp:sp modelId="{78547163-8F48-0A48-BC69-85AD0E48EA00}">
      <dsp:nvSpPr>
        <dsp:cNvPr id="0" name=""/>
        <dsp:cNvSpPr/>
      </dsp:nvSpPr>
      <dsp:spPr>
        <a:xfrm>
          <a:off x="4783621"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RDC</a:t>
          </a:r>
          <a:endParaRPr lang="en-US" sz="1900" kern="1200" dirty="0"/>
        </a:p>
      </dsp:txBody>
      <dsp:txXfrm>
        <a:off x="4783621" y="2067058"/>
        <a:ext cx="1453918" cy="726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E0916-E2DE-9A4B-90A8-A9BAAE880B71}">
      <dsp:nvSpPr>
        <dsp:cNvPr id="0" name=""/>
        <dsp:cNvSpPr/>
      </dsp:nvSpPr>
      <dsp:spPr>
        <a:xfrm>
          <a:off x="3751339" y="1761735"/>
          <a:ext cx="1759241" cy="305322"/>
        </a:xfrm>
        <a:custGeom>
          <a:avLst/>
          <a:gdLst/>
          <a:ahLst/>
          <a:cxnLst/>
          <a:rect l="0" t="0" r="0" b="0"/>
          <a:pathLst>
            <a:path>
              <a:moveTo>
                <a:pt x="0" y="0"/>
              </a:moveTo>
              <a:lnTo>
                <a:pt x="0" y="152661"/>
              </a:lnTo>
              <a:lnTo>
                <a:pt x="1759241" y="152661"/>
              </a:lnTo>
              <a:lnTo>
                <a:pt x="1759241"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BAA5E6-8DE4-0248-8A99-03D9D8B92AC6}">
      <dsp:nvSpPr>
        <dsp:cNvPr id="0" name=""/>
        <dsp:cNvSpPr/>
      </dsp:nvSpPr>
      <dsp:spPr>
        <a:xfrm>
          <a:off x="3169771" y="2794018"/>
          <a:ext cx="218087" cy="1701084"/>
        </a:xfrm>
        <a:custGeom>
          <a:avLst/>
          <a:gdLst/>
          <a:ahLst/>
          <a:cxnLst/>
          <a:rect l="0" t="0" r="0" b="0"/>
          <a:pathLst>
            <a:path>
              <a:moveTo>
                <a:pt x="0" y="0"/>
              </a:moveTo>
              <a:lnTo>
                <a:pt x="0" y="1701084"/>
              </a:lnTo>
              <a:lnTo>
                <a:pt x="218087" y="170108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B8A776-A3E8-674F-8E0E-81F87FBB249D}">
      <dsp:nvSpPr>
        <dsp:cNvPr id="0" name=""/>
        <dsp:cNvSpPr/>
      </dsp:nvSpPr>
      <dsp:spPr>
        <a:xfrm>
          <a:off x="3169771" y="2794018"/>
          <a:ext cx="218087" cy="668802"/>
        </a:xfrm>
        <a:custGeom>
          <a:avLst/>
          <a:gdLst/>
          <a:ahLst/>
          <a:cxnLst/>
          <a:rect l="0" t="0" r="0" b="0"/>
          <a:pathLst>
            <a:path>
              <a:moveTo>
                <a:pt x="0" y="0"/>
              </a:moveTo>
              <a:lnTo>
                <a:pt x="0" y="668802"/>
              </a:lnTo>
              <a:lnTo>
                <a:pt x="218087" y="6688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FC0AF4-8CA5-674D-92BB-4726BD1373FE}">
      <dsp:nvSpPr>
        <dsp:cNvPr id="0" name=""/>
        <dsp:cNvSpPr/>
      </dsp:nvSpPr>
      <dsp:spPr>
        <a:xfrm>
          <a:off x="3705619" y="1761735"/>
          <a:ext cx="91440" cy="305322"/>
        </a:xfrm>
        <a:custGeom>
          <a:avLst/>
          <a:gdLst/>
          <a:ahLst/>
          <a:cxnLst/>
          <a:rect l="0" t="0" r="0" b="0"/>
          <a:pathLst>
            <a:path>
              <a:moveTo>
                <a:pt x="45720" y="0"/>
              </a:moveTo>
              <a:lnTo>
                <a:pt x="45720"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579B96-181F-D241-B3C9-27925DB7F37B}">
      <dsp:nvSpPr>
        <dsp:cNvPr id="0" name=""/>
        <dsp:cNvSpPr/>
      </dsp:nvSpPr>
      <dsp:spPr>
        <a:xfrm>
          <a:off x="1236786" y="2794018"/>
          <a:ext cx="173743" cy="668802"/>
        </a:xfrm>
        <a:custGeom>
          <a:avLst/>
          <a:gdLst/>
          <a:ahLst/>
          <a:cxnLst/>
          <a:rect l="0" t="0" r="0" b="0"/>
          <a:pathLst>
            <a:path>
              <a:moveTo>
                <a:pt x="173743" y="0"/>
              </a:moveTo>
              <a:lnTo>
                <a:pt x="0" y="6688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24796C-60D9-034C-AAC6-6DDF4BFDA342}">
      <dsp:nvSpPr>
        <dsp:cNvPr id="0" name=""/>
        <dsp:cNvSpPr/>
      </dsp:nvSpPr>
      <dsp:spPr>
        <a:xfrm>
          <a:off x="1992097" y="1761735"/>
          <a:ext cx="1759241" cy="305322"/>
        </a:xfrm>
        <a:custGeom>
          <a:avLst/>
          <a:gdLst/>
          <a:ahLst/>
          <a:cxnLst/>
          <a:rect l="0" t="0" r="0" b="0"/>
          <a:pathLst>
            <a:path>
              <a:moveTo>
                <a:pt x="1759241" y="0"/>
              </a:moveTo>
              <a:lnTo>
                <a:pt x="1759241" y="152661"/>
              </a:lnTo>
              <a:lnTo>
                <a:pt x="0" y="152661"/>
              </a:lnTo>
              <a:lnTo>
                <a:pt x="0" y="30532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EDE1A7-0E98-DD41-A86D-DC9842F45975}">
      <dsp:nvSpPr>
        <dsp:cNvPr id="0" name=""/>
        <dsp:cNvSpPr/>
      </dsp:nvSpPr>
      <dsp:spPr>
        <a:xfrm>
          <a:off x="3705619" y="729453"/>
          <a:ext cx="91440" cy="305322"/>
        </a:xfrm>
        <a:custGeom>
          <a:avLst/>
          <a:gdLst/>
          <a:ahLst/>
          <a:cxnLst/>
          <a:rect l="0" t="0" r="0" b="0"/>
          <a:pathLst>
            <a:path>
              <a:moveTo>
                <a:pt x="45720" y="0"/>
              </a:moveTo>
              <a:lnTo>
                <a:pt x="45720" y="3053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3D026F-8534-2D4A-A867-9BCE3FDCC217}">
      <dsp:nvSpPr>
        <dsp:cNvPr id="0" name=""/>
        <dsp:cNvSpPr/>
      </dsp:nvSpPr>
      <dsp:spPr>
        <a:xfrm>
          <a:off x="3024379" y="2494"/>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ACS </a:t>
          </a:r>
          <a:r>
            <a:rPr lang="en-US" sz="1900" kern="1200" dirty="0" err="1" smtClean="0"/>
            <a:t>Questionaire</a:t>
          </a:r>
          <a:endParaRPr lang="en-US" sz="1900" kern="1200" dirty="0"/>
        </a:p>
      </dsp:txBody>
      <dsp:txXfrm>
        <a:off x="3024379" y="2494"/>
        <a:ext cx="1453918" cy="726959"/>
      </dsp:txXfrm>
    </dsp:sp>
    <dsp:sp modelId="{433F6BA5-9B97-F149-8E8E-217418A946ED}">
      <dsp:nvSpPr>
        <dsp:cNvPr id="0" name=""/>
        <dsp:cNvSpPr/>
      </dsp:nvSpPr>
      <dsp:spPr>
        <a:xfrm>
          <a:off x="3024379" y="1034776"/>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Internal Census  File(s)</a:t>
          </a:r>
          <a:endParaRPr lang="en-US" sz="1900" kern="1200" dirty="0"/>
        </a:p>
      </dsp:txBody>
      <dsp:txXfrm>
        <a:off x="3024379" y="1034776"/>
        <a:ext cx="1453918" cy="726959"/>
      </dsp:txXfrm>
    </dsp:sp>
    <dsp:sp modelId="{9132A05F-6F52-EC40-9BAC-3F3931ED8609}">
      <dsp:nvSpPr>
        <dsp:cNvPr id="0" name=""/>
        <dsp:cNvSpPr/>
      </dsp:nvSpPr>
      <dsp:spPr>
        <a:xfrm>
          <a:off x="1265138"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PUMS</a:t>
          </a:r>
          <a:endParaRPr lang="en-US" sz="1900" kern="1200" dirty="0"/>
        </a:p>
      </dsp:txBody>
      <dsp:txXfrm>
        <a:off x="1265138" y="2067058"/>
        <a:ext cx="1453918" cy="726959"/>
      </dsp:txXfrm>
    </dsp:sp>
    <dsp:sp modelId="{D99DECA2-B47A-744C-9610-C26C81D922C6}">
      <dsp:nvSpPr>
        <dsp:cNvPr id="0" name=""/>
        <dsp:cNvSpPr/>
      </dsp:nvSpPr>
      <dsp:spPr>
        <a:xfrm>
          <a:off x="1236786" y="3099341"/>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IPUMS</a:t>
          </a:r>
          <a:endParaRPr lang="en-US" sz="1900" kern="1200" dirty="0"/>
        </a:p>
      </dsp:txBody>
      <dsp:txXfrm>
        <a:off x="1236786" y="3099341"/>
        <a:ext cx="1453918" cy="726959"/>
      </dsp:txXfrm>
    </dsp:sp>
    <dsp:sp modelId="{C4189285-5498-964B-8731-70B00E7834FB}">
      <dsp:nvSpPr>
        <dsp:cNvPr id="0" name=""/>
        <dsp:cNvSpPr/>
      </dsp:nvSpPr>
      <dsp:spPr>
        <a:xfrm>
          <a:off x="3024379"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Aggregate Tabulations</a:t>
          </a:r>
        </a:p>
      </dsp:txBody>
      <dsp:txXfrm>
        <a:off x="3024379" y="2067058"/>
        <a:ext cx="1453918" cy="726959"/>
      </dsp:txXfrm>
    </dsp:sp>
    <dsp:sp modelId="{22F198D7-2448-0041-AFB0-30D1F572A4B3}">
      <dsp:nvSpPr>
        <dsp:cNvPr id="0" name=""/>
        <dsp:cNvSpPr/>
      </dsp:nvSpPr>
      <dsp:spPr>
        <a:xfrm>
          <a:off x="3387859" y="3099341"/>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AFF</a:t>
          </a:r>
          <a:endParaRPr lang="en-US" sz="1900" kern="1200" dirty="0"/>
        </a:p>
      </dsp:txBody>
      <dsp:txXfrm>
        <a:off x="3387859" y="3099341"/>
        <a:ext cx="1453918" cy="726959"/>
      </dsp:txXfrm>
    </dsp:sp>
    <dsp:sp modelId="{2C63F0A8-13C4-4A46-B7EA-D8B047AAB5A6}">
      <dsp:nvSpPr>
        <dsp:cNvPr id="0" name=""/>
        <dsp:cNvSpPr/>
      </dsp:nvSpPr>
      <dsp:spPr>
        <a:xfrm>
          <a:off x="3387859" y="4131623"/>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NHGIS</a:t>
          </a:r>
          <a:endParaRPr lang="en-US" sz="1900" kern="1200" dirty="0"/>
        </a:p>
      </dsp:txBody>
      <dsp:txXfrm>
        <a:off x="3387859" y="4131623"/>
        <a:ext cx="1453918" cy="726959"/>
      </dsp:txXfrm>
    </dsp:sp>
    <dsp:sp modelId="{78547163-8F48-0A48-BC69-85AD0E48EA00}">
      <dsp:nvSpPr>
        <dsp:cNvPr id="0" name=""/>
        <dsp:cNvSpPr/>
      </dsp:nvSpPr>
      <dsp:spPr>
        <a:xfrm>
          <a:off x="4783621" y="2067058"/>
          <a:ext cx="1453918" cy="7269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RDC</a:t>
          </a:r>
          <a:endParaRPr lang="en-US" sz="1900" kern="1200" dirty="0"/>
        </a:p>
      </dsp:txBody>
      <dsp:txXfrm>
        <a:off x="4783621" y="2067058"/>
        <a:ext cx="1453918" cy="7269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57C46BD-238D-4EDB-A8D9-1A1A7BF7F46C}" type="datetimeFigureOut">
              <a:rPr lang="en-US" smtClean="0"/>
              <a:t>4/1/14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BCBCCA1-36C2-44B0-8E50-F7C0EBE63184}" type="slidenum">
              <a:rPr lang="en-US" smtClean="0"/>
              <a:t>‹#›</a:t>
            </a:fld>
            <a:endParaRPr lang="en-US"/>
          </a:p>
        </p:txBody>
      </p:sp>
    </p:spTree>
    <p:extLst>
      <p:ext uri="{BB962C8B-B14F-4D97-AF65-F5344CB8AC3E}">
        <p14:creationId xmlns:p14="http://schemas.microsoft.com/office/powerpoint/2010/main" val="1222324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00458AC-E67F-46D6-AF67-6D285AC8B639}" type="datetimeFigureOut">
              <a:rPr lang="en-US" smtClean="0"/>
              <a:t>4/1/14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F7376C8-F39B-46E9-A905-3B5B71594841}" type="slidenum">
              <a:rPr lang="en-US" smtClean="0"/>
              <a:t>‹#›</a:t>
            </a:fld>
            <a:endParaRPr lang="en-US"/>
          </a:p>
        </p:txBody>
      </p:sp>
    </p:spTree>
    <p:extLst>
      <p:ext uri="{BB962C8B-B14F-4D97-AF65-F5344CB8AC3E}">
        <p14:creationId xmlns:p14="http://schemas.microsoft.com/office/powerpoint/2010/main" val="216743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1039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fld id="{0DAB8732-FC47-4EFE-A0F4-2B8DC6B68170}" type="datetime1">
              <a:rPr lang="en-US" smtClean="0">
                <a:solidFill>
                  <a:prstClr val="black"/>
                </a:solidFill>
              </a:rPr>
              <a:pPr>
                <a:defRPr/>
              </a:pPr>
              <a:t>4/1/14</a:t>
            </a:fld>
            <a:endParaRPr lang="en-US" dirty="0">
              <a:solidFill>
                <a:prstClr val="black"/>
              </a:solidFill>
            </a:endParaRPr>
          </a:p>
        </p:txBody>
      </p:sp>
      <p:sp>
        <p:nvSpPr>
          <p:cNvPr id="5" name="Footer Placeholder 4"/>
          <p:cNvSpPr>
            <a:spLocks noGrp="1"/>
          </p:cNvSpPr>
          <p:nvPr>
            <p:ph type="ftr" sz="quarter" idx="4"/>
          </p:nvPr>
        </p:nvSpPr>
        <p:spPr/>
        <p:txBody>
          <a:bodyPr/>
          <a:lstStyle/>
          <a:p>
            <a:pPr>
              <a:defRPr/>
            </a:pPr>
            <a:r>
              <a:rPr lang="en-US">
                <a:solidFill>
                  <a:prstClr val="black"/>
                </a:solidFill>
              </a:rPr>
              <a:t>Not for further distribution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scenario, </a:t>
            </a:r>
            <a:r>
              <a:rPr lang="en-US" dirty="0" err="1" smtClean="0"/>
              <a:t>totfam_kids</a:t>
            </a:r>
            <a:r>
              <a:rPr lang="en-US" dirty="0" smtClean="0"/>
              <a:t> is public and</a:t>
            </a:r>
            <a:r>
              <a:rPr lang="en-US" baseline="0" dirty="0" smtClean="0"/>
              <a:t> </a:t>
            </a:r>
            <a:r>
              <a:rPr lang="en-US" baseline="0" dirty="0" err="1" smtClean="0"/>
              <a:t>totinc</a:t>
            </a:r>
            <a:r>
              <a:rPr lang="en-US" baseline="0" dirty="0" smtClean="0"/>
              <a:t> is confidential</a:t>
            </a:r>
            <a:endParaRPr lang="en-US" dirty="0"/>
          </a:p>
        </p:txBody>
      </p:sp>
      <p:sp>
        <p:nvSpPr>
          <p:cNvPr id="4" name="Slide Number Placeholder 3"/>
          <p:cNvSpPr>
            <a:spLocks noGrp="1"/>
          </p:cNvSpPr>
          <p:nvPr>
            <p:ph type="sldNum" sz="quarter" idx="10"/>
          </p:nvPr>
        </p:nvSpPr>
        <p:spPr/>
        <p:txBody>
          <a:bodyPr/>
          <a:lstStyle/>
          <a:p>
            <a:fld id="{540264C1-321D-453B-9555-0145EF24E19E}" type="slidenum">
              <a:rPr lang="en-US" smtClean="0"/>
              <a:t>7</a:t>
            </a:fld>
            <a:endParaRPr lang="en-US"/>
          </a:p>
        </p:txBody>
      </p:sp>
    </p:spTree>
    <p:extLst>
      <p:ext uri="{BB962C8B-B14F-4D97-AF65-F5344CB8AC3E}">
        <p14:creationId xmlns:p14="http://schemas.microsoft.com/office/powerpoint/2010/main" val="428326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Wouldn’t it be cool if we could make </a:t>
            </a:r>
            <a:r>
              <a:rPr lang="en-US" dirty="0" err="1" smtClean="0"/>
              <a:t>totinc</a:t>
            </a:r>
            <a:r>
              <a:rPr lang="en-US" baseline="0" dirty="0" smtClean="0"/>
              <a:t> public, but make certain value codes confidential (currently not possible to assign access id to </a:t>
            </a:r>
            <a:r>
              <a:rPr lang="en-US" baseline="0" dirty="0" err="1" smtClean="0"/>
              <a:t>catgry</a:t>
            </a:r>
            <a:r>
              <a:rPr lang="en-US" baseline="0" smtClean="0"/>
              <a:t> element in DDI 2.5)</a:t>
            </a:r>
            <a:endParaRPr lang="en-US" dirty="0"/>
          </a:p>
        </p:txBody>
      </p:sp>
      <p:sp>
        <p:nvSpPr>
          <p:cNvPr id="4" name="Slide Number Placeholder 3"/>
          <p:cNvSpPr>
            <a:spLocks noGrp="1"/>
          </p:cNvSpPr>
          <p:nvPr>
            <p:ph type="sldNum" sz="quarter" idx="10"/>
          </p:nvPr>
        </p:nvSpPr>
        <p:spPr/>
        <p:txBody>
          <a:bodyPr/>
          <a:lstStyle/>
          <a:p>
            <a:fld id="{540264C1-321D-453B-9555-0145EF24E19E}" type="slidenum">
              <a:rPr lang="en-US" smtClean="0"/>
              <a:t>8</a:t>
            </a:fld>
            <a:endParaRPr lang="en-US"/>
          </a:p>
        </p:txBody>
      </p:sp>
    </p:spTree>
    <p:extLst>
      <p:ext uri="{BB962C8B-B14F-4D97-AF65-F5344CB8AC3E}">
        <p14:creationId xmlns:p14="http://schemas.microsoft.com/office/powerpoint/2010/main" val="73134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Wouldn’t it be cool if we could make </a:t>
            </a:r>
            <a:r>
              <a:rPr lang="en-US" dirty="0" err="1" smtClean="0"/>
              <a:t>totinc</a:t>
            </a:r>
            <a:r>
              <a:rPr lang="en-US" baseline="0" dirty="0" smtClean="0"/>
              <a:t> public, but make certain value codes confidential (currently not possible to assign access id to </a:t>
            </a:r>
            <a:r>
              <a:rPr lang="en-US" baseline="0" dirty="0" err="1" smtClean="0"/>
              <a:t>catgry</a:t>
            </a:r>
            <a:r>
              <a:rPr lang="en-US" baseline="0" smtClean="0"/>
              <a:t> element in DDI 2.5)</a:t>
            </a:r>
            <a:endParaRPr lang="en-US" dirty="0"/>
          </a:p>
        </p:txBody>
      </p:sp>
      <p:sp>
        <p:nvSpPr>
          <p:cNvPr id="4" name="Slide Number Placeholder 3"/>
          <p:cNvSpPr>
            <a:spLocks noGrp="1"/>
          </p:cNvSpPr>
          <p:nvPr>
            <p:ph type="sldNum" sz="quarter" idx="10"/>
          </p:nvPr>
        </p:nvSpPr>
        <p:spPr/>
        <p:txBody>
          <a:bodyPr/>
          <a:lstStyle/>
          <a:p>
            <a:fld id="{540264C1-321D-453B-9555-0145EF24E19E}" type="slidenum">
              <a:rPr lang="en-US" smtClean="0"/>
              <a:t>9</a:t>
            </a:fld>
            <a:endParaRPr lang="en-US"/>
          </a:p>
        </p:txBody>
      </p:sp>
    </p:spTree>
    <p:extLst>
      <p:ext uri="{BB962C8B-B14F-4D97-AF65-F5344CB8AC3E}">
        <p14:creationId xmlns:p14="http://schemas.microsoft.com/office/powerpoint/2010/main" val="73134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264C1-321D-453B-9555-0145EF24E19E}" type="slidenum">
              <a:rPr lang="en-US" smtClean="0"/>
              <a:t>10</a:t>
            </a:fld>
            <a:endParaRPr lang="en-US"/>
          </a:p>
        </p:txBody>
      </p:sp>
    </p:spTree>
    <p:extLst>
      <p:ext uri="{BB962C8B-B14F-4D97-AF65-F5344CB8AC3E}">
        <p14:creationId xmlns:p14="http://schemas.microsoft.com/office/powerpoint/2010/main" val="73134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264C1-321D-453B-9555-0145EF24E19E}" type="slidenum">
              <a:rPr lang="en-US" smtClean="0"/>
              <a:t>11</a:t>
            </a:fld>
            <a:endParaRPr lang="en-US"/>
          </a:p>
        </p:txBody>
      </p:sp>
    </p:spTree>
    <p:extLst>
      <p:ext uri="{BB962C8B-B14F-4D97-AF65-F5344CB8AC3E}">
        <p14:creationId xmlns:p14="http://schemas.microsoft.com/office/powerpoint/2010/main" val="73134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4418ED-4E34-4F01-A3CD-06E94940DF2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2158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68822"/>
            <a:ext cx="7772400" cy="1470025"/>
          </a:xfrm>
          <a:prstGeom prst="rect">
            <a:avLst/>
          </a:prstGeom>
        </p:spPr>
        <p:txBody>
          <a:bodyPr/>
          <a:lstStyle>
            <a:lvl1pPr algn="l">
              <a:defRPr sz="4000" b="0" i="0">
                <a:solidFill>
                  <a:schemeClr val="bg1"/>
                </a:solidFill>
                <a:latin typeface="Frutiger LT Std 57 Cn"/>
                <a:cs typeface="Frutiger LT Std 57 Cn"/>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hasCustomPrompt="1"/>
          </p:nvPr>
        </p:nvSpPr>
        <p:spPr>
          <a:xfrm>
            <a:off x="685800" y="4065302"/>
            <a:ext cx="6400800" cy="1752600"/>
          </a:xfrm>
          <a:prstGeom prst="rect">
            <a:avLst/>
          </a:prstGeom>
        </p:spPr>
        <p:txBody>
          <a:bodyPr>
            <a:normAutofit/>
          </a:bodyPr>
          <a:lstStyle>
            <a:lvl1pPr marL="0" indent="0" algn="l">
              <a:buNone/>
              <a:defRPr sz="3000" b="0" i="0">
                <a:solidFill>
                  <a:schemeClr val="bg1"/>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Tree>
    <p:extLst>
      <p:ext uri="{BB962C8B-B14F-4D97-AF65-F5344CB8AC3E}">
        <p14:creationId xmlns:p14="http://schemas.microsoft.com/office/powerpoint/2010/main" val="3728186187"/>
      </p:ext>
    </p:extLst>
  </p:cSld>
  <p:clrMapOvr>
    <a:masterClrMapping/>
  </p:clrMapOvr>
  <p:transition xmlns:p14="http://schemas.microsoft.com/office/powerpoint/2010/mai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1474986136"/>
      </p:ext>
    </p:extLst>
  </p:cSld>
  <p:clrMapOvr>
    <a:masterClrMapping/>
  </p:clrMapOvr>
  <p:transition xmlns:p14="http://schemas.microsoft.com/office/powerpoint/2010/mai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3372845978"/>
      </p:ext>
    </p:extLst>
  </p:cSld>
  <p:clrMapOvr>
    <a:masterClrMapping/>
  </p:clrMapOvr>
  <p:transition xmlns:p14="http://schemas.microsoft.com/office/powerpoint/2010/main">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a:defRPr/>
            </a:pPr>
            <a:fld id="{07D5B4C6-B431-4305-A54D-37F6010EF423}"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3741978621"/>
      </p:ext>
    </p:extLst>
  </p:cSld>
  <p:clrMapOvr>
    <a:masterClrMapping/>
  </p:clrMapOvr>
  <p:transition xmlns:p14="http://schemas.microsoft.com/office/powerpoint/2010/mai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3999234639"/>
      </p:ext>
    </p:extLst>
  </p:cSld>
  <p:clrMapOvr>
    <a:masterClrMapping/>
  </p:clrMapOvr>
  <p:transition xmlns:p14="http://schemas.microsoft.com/office/powerpoint/2010/mai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35F10103-E679-4F95-995B-FCA2CC3A3828}"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3689887"/>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a:defRPr/>
            </a:pPr>
            <a:fld id="{07D5B4C6-B431-4305-A54D-37F6010EF423}"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3424715653"/>
      </p:ext>
    </p:extLst>
  </p:cSld>
  <p:clrMapOvr>
    <a:masterClrMapping/>
  </p:clrMapOvr>
  <p:transition xmlns:p14="http://schemas.microsoft.com/office/powerpoint/2010/mai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2963425419"/>
      </p:ext>
    </p:extLst>
  </p:cSld>
  <p:clrMapOvr>
    <a:masterClrMapping/>
  </p:clrMapOvr>
  <p:transition xmlns:p14="http://schemas.microsoft.com/office/powerpoint/2010/mai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a:defRPr/>
            </a:pPr>
            <a:fld id="{07D5B4C6-B431-4305-A54D-37F6010EF423}"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3050208367"/>
      </p:ext>
    </p:extLst>
  </p:cSld>
  <p:clrMapOvr>
    <a:masterClrMapping/>
  </p:clrMapOvr>
  <p:transition xmlns:p14="http://schemas.microsoft.com/office/powerpoint/2010/mai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509889681"/>
      </p:ext>
    </p:extLst>
  </p:cSld>
  <p:clrMapOvr>
    <a:masterClrMapping/>
  </p:clrMapOvr>
  <p:transition xmlns:p14="http://schemas.microsoft.com/office/powerpoint/2010/mai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35F10103-E679-4F95-995B-FCA2CC3A3828}"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12732176"/>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4011589027"/>
      </p:ext>
    </p:extLst>
  </p:cSld>
  <p:clrMapOvr>
    <a:masterClrMapping/>
  </p:clrMapOvr>
  <p:transition xmlns:p14="http://schemas.microsoft.com/office/powerpoint/2010/main">
    <p:cut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68822"/>
            <a:ext cx="7772400" cy="1470025"/>
          </a:xfrm>
          <a:prstGeom prst="rect">
            <a:avLst/>
          </a:prstGeom>
        </p:spPr>
        <p:txBody>
          <a:bodyPr/>
          <a:lstStyle>
            <a:lvl1pPr algn="l">
              <a:defRPr sz="4000" b="0" i="0">
                <a:solidFill>
                  <a:schemeClr val="bg1"/>
                </a:solidFill>
                <a:latin typeface="Frutiger LT Std 57 Cn"/>
                <a:cs typeface="Frutiger LT Std 57 Cn"/>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hasCustomPrompt="1"/>
          </p:nvPr>
        </p:nvSpPr>
        <p:spPr>
          <a:xfrm>
            <a:off x="685800" y="4065302"/>
            <a:ext cx="6400800" cy="1752600"/>
          </a:xfrm>
          <a:prstGeom prst="rect">
            <a:avLst/>
          </a:prstGeom>
        </p:spPr>
        <p:txBody>
          <a:bodyPr>
            <a:normAutofit/>
          </a:bodyPr>
          <a:lstStyle>
            <a:lvl1pPr marL="0" indent="0" algn="l">
              <a:buNone/>
              <a:defRPr sz="3000" b="0" i="0">
                <a:solidFill>
                  <a:schemeClr val="bg1"/>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Tree>
    <p:extLst>
      <p:ext uri="{BB962C8B-B14F-4D97-AF65-F5344CB8AC3E}">
        <p14:creationId xmlns:p14="http://schemas.microsoft.com/office/powerpoint/2010/main" val="1537040780"/>
      </p:ext>
    </p:extLst>
  </p:cSld>
  <p:clrMapOvr>
    <a:masterClrMapping/>
  </p:clrMapOvr>
  <p:transition xmlns:p14="http://schemas.microsoft.com/office/powerpoint/2010/mai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endParaRPr lang="en-US" dirty="0">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a:defRPr/>
            </a:pPr>
            <a:fld id="{CB170998-985E-49FD-8136-735689F89D25}"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3345989155"/>
      </p:ext>
    </p:extLst>
  </p:cSld>
  <p:clrMapOvr>
    <a:masterClrMapping/>
  </p:clrMapOvr>
  <p:transition xmlns:p14="http://schemas.microsoft.com/office/powerpoint/2010/mai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3264513207"/>
      </p:ext>
    </p:extLst>
  </p:cSld>
  <p:clrMapOvr>
    <a:masterClrMapping/>
  </p:clrMapOvr>
  <p:transition xmlns:p14="http://schemas.microsoft.com/office/powerpoint/2010/mai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35F10103-E679-4F95-995B-FCA2CC3A3828}"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35695107"/>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a:defRPr/>
            </a:pPr>
            <a:fld id="{07D5B4C6-B431-4305-A54D-37F6010EF423}"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436723311"/>
      </p:ext>
    </p:extLst>
  </p:cSld>
  <p:clrMapOvr>
    <a:masterClrMapping/>
  </p:clrMapOvr>
  <p:transition xmlns:p14="http://schemas.microsoft.com/office/powerpoint/2010/mai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3989526475"/>
      </p:ext>
    </p:extLst>
  </p:cSld>
  <p:clrMapOvr>
    <a:masterClrMapping/>
  </p:clrMapOvr>
  <p:transition xmlns:p14="http://schemas.microsoft.com/office/powerpoint/2010/mai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a:defRPr/>
            </a:pPr>
            <a:fld id="{07D5B4C6-B431-4305-A54D-37F6010EF423}"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190317323"/>
      </p:ext>
    </p:extLst>
  </p:cSld>
  <p:clrMapOvr>
    <a:masterClrMapping/>
  </p:clrMapOvr>
  <p:transition xmlns:p14="http://schemas.microsoft.com/office/powerpoint/2010/mai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52"/>
            <a:ext cx="7772400" cy="1371992"/>
          </a:xfrm>
          <a:prstGeom prst="rect">
            <a:avLst/>
          </a:prstGeom>
        </p:spPr>
        <p:txBody>
          <a:bodyPr/>
          <a:lstStyle>
            <a:lvl1pPr algn="l">
              <a:defRPr sz="4000" b="0" i="0">
                <a:solidFill>
                  <a:srgbClr val="264B89"/>
                </a:solidFill>
                <a:latin typeface="Frutiger LT Std 57 Cn"/>
                <a:cs typeface="Frutiger LT Std 57 Cn"/>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2971343"/>
            <a:ext cx="6400800" cy="1752600"/>
          </a:xfrm>
          <a:prstGeom prst="rect">
            <a:avLst/>
          </a:prstGeom>
        </p:spPr>
        <p:txBody>
          <a:bodyPr/>
          <a:lstStyle>
            <a:lvl1pPr marL="0" indent="0" algn="l">
              <a:buFont typeface="Arial"/>
              <a:buChar char="•"/>
              <a:defRPr sz="3000" b="0" i="0">
                <a:solidFill>
                  <a:srgbClr val="264B89"/>
                </a:solidFill>
                <a:latin typeface="Frutiger LT Std 47 Light Cn"/>
                <a:cs typeface="Frutiger LT Std 47 Light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endParaRPr lang="en-US" dirty="0"/>
          </a:p>
        </p:txBody>
      </p:sp>
    </p:spTree>
    <p:extLst>
      <p:ext uri="{BB962C8B-B14F-4D97-AF65-F5344CB8AC3E}">
        <p14:creationId xmlns:p14="http://schemas.microsoft.com/office/powerpoint/2010/main" val="3370332144"/>
      </p:ext>
    </p:extLst>
  </p:cSld>
  <p:clrMapOvr>
    <a:masterClrMapping/>
  </p:clrMapOvr>
  <p:transition xmlns:p14="http://schemas.microsoft.com/office/powerpoint/2010/mai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35F10103-E679-4F95-995B-FCA2CC3A3828}"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4339509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4" Type="http://schemas.openxmlformats.org/officeDocument/2006/relationships/image" Target="../media/image1.jpe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3.xml"/><Relationship Id="rId5"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6.xml"/><Relationship Id="rId3"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2.jpe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theme" Target="../theme/theme8.xml"/><Relationship Id="rId5"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4" Type="http://schemas.openxmlformats.org/officeDocument/2006/relationships/image" Target="../media/image2.jpeg"/><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ISER_PP_cover_revised.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3661610"/>
      </p:ext>
    </p:extLst>
  </p:cSld>
  <p:clrMap bg1="lt1" tx1="dk1" bg2="lt2" tx2="dk2" accent1="accent1" accent2="accent2" accent3="accent3" accent4="accent4" accent5="accent5" accent6="accent6" hlink="hlink" folHlink="folHlink"/>
  <p:sldLayoutIdLst>
    <p:sldLayoutId id="2147483661" r:id="rId1"/>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22926717"/>
      </p:ext>
    </p:extLst>
  </p:cSld>
  <p:clrMap bg1="lt1" tx1="dk1" bg2="lt2" tx2="dk2" accent1="accent1" accent2="accent2" accent3="accent3" accent4="accent4" accent5="accent5" accent6="accent6" hlink="hlink" folHlink="folHlink"/>
  <p:sldLayoutIdLst>
    <p:sldLayoutId id="2147483700" r:id="rId1"/>
    <p:sldLayoutId id="2147483701" r:id="rId2"/>
  </p:sldLayoutIdLst>
  <p:transition xmlns:p14="http://schemas.microsoft.com/office/powerpoint/2010/main">
    <p:cut thruBlk="1"/>
  </p:transition>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ISER_PP_cover_revised.jp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090187404"/>
      </p:ext>
    </p:extLst>
  </p:cSld>
  <p:clrMap bg1="lt1" tx1="dk1" bg2="lt2" tx2="dk2" accent1="accent1" accent2="accent2" accent3="accent3" accent4="accent4" accent5="accent5" accent6="accent6" hlink="hlink" folHlink="folHlink"/>
  <p:sldLayoutIdLst>
    <p:sldLayoutId id="2147483705" r:id="rId1"/>
    <p:sldLayoutId id="2147483706" r:id="rId2"/>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68746667"/>
      </p:ext>
    </p:extLst>
  </p:cSld>
  <p:clrMap bg1="lt1" tx1="dk1" bg2="lt2" tx2="dk2" accent1="accent1" accent2="accent2" accent3="accent3" accent4="accent4" accent5="accent5" accent6="accent6" hlink="hlink" folHlink="folHlink"/>
  <p:sldLayoutIdLst>
    <p:sldLayoutId id="2147483664" r:id="rId1"/>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0757484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71354464"/>
      </p:ext>
    </p:extLst>
  </p:cSld>
  <p:clrMap bg1="lt1" tx1="dk1" bg2="lt2" tx2="dk2" accent1="accent1" accent2="accent2" accent3="accent3" accent4="accent4" accent5="accent5" accent6="accent6" hlink="hlink" folHlink="folHlink"/>
  <p:sldLayoutIdLst>
    <p:sldLayoutId id="2147483672" r:id="rId1"/>
    <p:sldLayoutId id="2147483674" r:id="rId2"/>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371517034"/>
      </p:ext>
    </p:extLst>
  </p:cSld>
  <p:clrMap bg1="lt1" tx1="dk1" bg2="lt2" tx2="dk2" accent1="accent1" accent2="accent2" accent3="accent3" accent4="accent4" accent5="accent5" accent6="accent6" hlink="hlink" folHlink="folHlink"/>
  <p:sldLayoutIdLst>
    <p:sldLayoutId id="2147483676" r:id="rId1"/>
    <p:sldLayoutId id="2147483677" r:id="rId2"/>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93182122"/>
      </p:ext>
    </p:extLst>
  </p:cSld>
  <p:clrMap bg1="lt1" tx1="dk1" bg2="lt2" tx2="dk2" accent1="accent1" accent2="accent2" accent3="accent3" accent4="accent4" accent5="accent5" accent6="accent6" hlink="hlink" folHlink="folHlink"/>
  <p:sldLayoutIdLst>
    <p:sldLayoutId id="2147483680" r:id="rId1"/>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26888419"/>
      </p:ext>
    </p:extLst>
  </p:cSld>
  <p:clrMap bg1="lt1" tx1="dk1" bg2="lt2" tx2="dk2" accent1="accent1" accent2="accent2" accent3="accent3" accent4="accent4" accent5="accent5" accent6="accent6" hlink="hlink" folHlink="folHlink"/>
  <p:sldLayoutIdLst>
    <p:sldLayoutId id="2147483684" r:id="rId1"/>
    <p:sldLayoutId id="2147483686" r:id="rId2"/>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4494755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ER_PP_2 10x7.5.jp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43918753"/>
      </p:ext>
    </p:extLst>
  </p:cSld>
  <p:clrMap bg1="lt1" tx1="dk1" bg2="lt2" tx2="dk2" accent1="accent1" accent2="accent2" accent3="accent3" accent4="accent4" accent5="accent5" accent6="accent6" hlink="hlink" folHlink="folHlink"/>
  <p:sldLayoutIdLst>
    <p:sldLayoutId id="2147483695" r:id="rId1"/>
    <p:sldLayoutId id="2147483697" r:id="rId2"/>
  </p:sldLayoutIdLst>
  <p:transition xmlns:p14="http://schemas.microsoft.com/office/powerpoint/2010/main">
    <p:cut thruBlk="1"/>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hyperlink" Target="http://www.ncrn.cornell.edu/" TargetMode="External"/><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hyperlink" Target="http://www.nsf.gov/awardsearch/showAward.do?AwardNumber=113184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318977" y="2268822"/>
            <a:ext cx="8907507" cy="1470025"/>
          </a:xfrm>
        </p:spPr>
        <p:txBody>
          <a:bodyPr/>
          <a:lstStyle/>
          <a:p>
            <a:pPr algn="ctr"/>
            <a:r>
              <a:rPr lang="en-US" sz="2400" dirty="0" smtClean="0"/>
              <a:t>The Complicated Provenance of American Community Survey Data:  How Far will PROV and DDI Take Us? </a:t>
            </a:r>
            <a:endParaRPr lang="en-US" sz="2400" dirty="0"/>
          </a:p>
        </p:txBody>
      </p:sp>
      <p:sp>
        <p:nvSpPr>
          <p:cNvPr id="19" name="Subtitle 18"/>
          <p:cNvSpPr>
            <a:spLocks noGrp="1"/>
          </p:cNvSpPr>
          <p:nvPr>
            <p:ph type="subTitle" idx="1"/>
          </p:nvPr>
        </p:nvSpPr>
        <p:spPr>
          <a:xfrm>
            <a:off x="1295400" y="3657600"/>
            <a:ext cx="6477000" cy="2438400"/>
          </a:xfrm>
        </p:spPr>
        <p:txBody>
          <a:bodyPr>
            <a:normAutofit fontScale="92500" lnSpcReduction="20000"/>
          </a:bodyPr>
          <a:lstStyle/>
          <a:p>
            <a:pPr algn="ctr"/>
            <a:r>
              <a:rPr lang="en-US" sz="1400" dirty="0" smtClean="0"/>
              <a:t>William C. Block</a:t>
            </a:r>
            <a:r>
              <a:rPr lang="en-US" sz="1400" dirty="0"/>
              <a:t>,</a:t>
            </a:r>
            <a:r>
              <a:rPr lang="en-US" sz="1400" baseline="30000" dirty="0" smtClean="0"/>
              <a:t>1</a:t>
            </a:r>
            <a:r>
              <a:rPr lang="en-US" sz="1400" dirty="0" smtClean="0"/>
              <a:t> Warren Brown,</a:t>
            </a:r>
            <a:r>
              <a:rPr lang="en-US" sz="1400" baseline="30000" dirty="0"/>
              <a:t> 1</a:t>
            </a:r>
            <a:r>
              <a:rPr lang="en-US" sz="1400" dirty="0" smtClean="0"/>
              <a:t> Jeremy Williams,</a:t>
            </a:r>
            <a:r>
              <a:rPr lang="en-US" sz="1400" baseline="30000" dirty="0"/>
              <a:t> 1 </a:t>
            </a:r>
            <a:r>
              <a:rPr lang="en-US" sz="1400" dirty="0" smtClean="0"/>
              <a:t>Lars </a:t>
            </a:r>
            <a:r>
              <a:rPr lang="en-US" sz="1400" dirty="0" err="1"/>
              <a:t>Vilhuber</a:t>
            </a:r>
            <a:r>
              <a:rPr lang="en-US" sz="1400" dirty="0" smtClean="0"/>
              <a:t>,</a:t>
            </a:r>
            <a:r>
              <a:rPr lang="en-US" sz="1400" baseline="30000" dirty="0" smtClean="0"/>
              <a:t> 2</a:t>
            </a:r>
            <a:r>
              <a:rPr lang="en-US" sz="1400" dirty="0" smtClean="0"/>
              <a:t> and Carl Lagoze,</a:t>
            </a:r>
            <a:r>
              <a:rPr lang="en-US" sz="1400" baseline="30000" dirty="0" smtClean="0"/>
              <a:t>3</a:t>
            </a:r>
          </a:p>
          <a:p>
            <a:pPr algn="ctr"/>
            <a:endParaRPr lang="en-US" sz="1400" baseline="30000" dirty="0" smtClean="0"/>
          </a:p>
          <a:p>
            <a:pPr algn="ctr"/>
            <a:endParaRPr lang="en-US" sz="1400" dirty="0" smtClean="0"/>
          </a:p>
          <a:p>
            <a:pPr algn="ctr"/>
            <a:r>
              <a:rPr lang="en-US" sz="1300" baseline="30000" dirty="0"/>
              <a:t>1</a:t>
            </a:r>
            <a:r>
              <a:rPr lang="en-US" sz="1300" dirty="0"/>
              <a:t> Cornell Institute Social and Economic </a:t>
            </a:r>
            <a:r>
              <a:rPr lang="en-US" sz="1300" dirty="0" smtClean="0"/>
              <a:t>Research (CISER), </a:t>
            </a:r>
            <a:r>
              <a:rPr lang="en-US" sz="1300" dirty="0"/>
              <a:t>Cornell </a:t>
            </a:r>
            <a:r>
              <a:rPr lang="en-US" sz="1300" dirty="0" smtClean="0"/>
              <a:t>University</a:t>
            </a:r>
          </a:p>
          <a:p>
            <a:pPr algn="ctr"/>
            <a:r>
              <a:rPr lang="en-US" sz="1300" baseline="30000" dirty="0" smtClean="0"/>
              <a:t>2</a:t>
            </a:r>
            <a:r>
              <a:rPr lang="en-US" sz="1300" dirty="0" smtClean="0"/>
              <a:t> </a:t>
            </a:r>
            <a:r>
              <a:rPr lang="en-US" sz="1300" dirty="0"/>
              <a:t>Labor Dynamics </a:t>
            </a:r>
            <a:r>
              <a:rPr lang="en-US" sz="1300" dirty="0" smtClean="0"/>
              <a:t>Institute (LDI), </a:t>
            </a:r>
            <a:r>
              <a:rPr lang="en-US" sz="1300" dirty="0"/>
              <a:t>Cornell University</a:t>
            </a:r>
          </a:p>
          <a:p>
            <a:pPr algn="ctr"/>
            <a:r>
              <a:rPr lang="en-US" sz="1300" baseline="30000" dirty="0"/>
              <a:t>3</a:t>
            </a:r>
            <a:r>
              <a:rPr lang="en-US" sz="1300" dirty="0" smtClean="0"/>
              <a:t>School </a:t>
            </a:r>
            <a:r>
              <a:rPr lang="en-US" sz="1300" dirty="0"/>
              <a:t>of Information, University of Michigan</a:t>
            </a:r>
          </a:p>
          <a:p>
            <a:pPr algn="ctr"/>
            <a:endParaRPr lang="en-US" sz="1300" dirty="0" smtClean="0"/>
          </a:p>
          <a:p>
            <a:r>
              <a:rPr lang="en-US" sz="1800" b="1" i="1" u="sng" dirty="0" smtClean="0"/>
              <a:t> </a:t>
            </a:r>
            <a:endParaRPr lang="en-US" sz="1800" dirty="0" smtClean="0"/>
          </a:p>
          <a:p>
            <a:pPr algn="ctr"/>
            <a:r>
              <a:rPr lang="en-US" sz="1400" dirty="0" smtClean="0"/>
              <a:t>Presentation at the 2</a:t>
            </a:r>
            <a:r>
              <a:rPr lang="en-US" sz="1400" baseline="30000" dirty="0" smtClean="0"/>
              <a:t>nd</a:t>
            </a:r>
            <a:r>
              <a:rPr lang="en-US" sz="1400" dirty="0" smtClean="0"/>
              <a:t> Annual North American DDI User Conference (NADDI14)</a:t>
            </a:r>
          </a:p>
          <a:p>
            <a:pPr algn="ctr"/>
            <a:r>
              <a:rPr lang="en-US" sz="1400" dirty="0" smtClean="0"/>
              <a:t>Vancouver, British Columbia, Canada</a:t>
            </a:r>
          </a:p>
          <a:p>
            <a:pPr algn="ctr"/>
            <a:r>
              <a:rPr lang="en-US" sz="1400" dirty="0"/>
              <a:t>2</a:t>
            </a:r>
            <a:r>
              <a:rPr lang="en-US" sz="1400" dirty="0" smtClean="0"/>
              <a:t> April 2014</a:t>
            </a:r>
            <a:endParaRPr lang="en-US" sz="1400" dirty="0"/>
          </a:p>
          <a:p>
            <a:endParaRPr lang="en-US" sz="1800" dirty="0" smtClean="0"/>
          </a:p>
          <a:p>
            <a:endParaRPr lang="en-US" dirty="0"/>
          </a:p>
        </p:txBody>
      </p:sp>
    </p:spTree>
    <p:extLst>
      <p:ext uri="{BB962C8B-B14F-4D97-AF65-F5344CB8AC3E}">
        <p14:creationId xmlns:p14="http://schemas.microsoft.com/office/powerpoint/2010/main" val="189079284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25346" y="6172200"/>
            <a:ext cx="418654" cy="369332"/>
          </a:xfrm>
          <a:prstGeom prst="rect">
            <a:avLst/>
          </a:prstGeom>
          <a:noFill/>
        </p:spPr>
        <p:txBody>
          <a:bodyPr wrap="none" rtlCol="0">
            <a:spAutoFit/>
          </a:bodyPr>
          <a:lstStyle/>
          <a:p>
            <a:r>
              <a:rPr lang="en-US" dirty="0" smtClean="0"/>
              <a:t>10</a:t>
            </a:r>
            <a:endParaRPr lang="en-US" dirty="0" smtClean="0"/>
          </a:p>
        </p:txBody>
      </p:sp>
      <p:sp>
        <p:nvSpPr>
          <p:cNvPr id="8" name="TextBox 7"/>
          <p:cNvSpPr txBox="1"/>
          <p:nvPr/>
        </p:nvSpPr>
        <p:spPr>
          <a:xfrm>
            <a:off x="609600" y="1229380"/>
            <a:ext cx="8229600" cy="523220"/>
          </a:xfrm>
          <a:prstGeom prst="rect">
            <a:avLst/>
          </a:prstGeom>
          <a:noFill/>
        </p:spPr>
        <p:txBody>
          <a:bodyPr wrap="square" rtlCol="0">
            <a:spAutoFit/>
          </a:bodyPr>
          <a:lstStyle/>
          <a:p>
            <a:r>
              <a:rPr lang="en-US" sz="2800" dirty="0" smtClean="0"/>
              <a:t>Select Cornell NCRN Publications</a:t>
            </a:r>
            <a:endParaRPr lang="en-US" sz="2800" dirty="0"/>
          </a:p>
        </p:txBody>
      </p:sp>
      <p:sp>
        <p:nvSpPr>
          <p:cNvPr id="10" name="TextBox 9"/>
          <p:cNvSpPr txBox="1"/>
          <p:nvPr/>
        </p:nvSpPr>
        <p:spPr>
          <a:xfrm>
            <a:off x="533400" y="2133601"/>
            <a:ext cx="7924800" cy="1415772"/>
          </a:xfrm>
          <a:prstGeom prst="rect">
            <a:avLst/>
          </a:prstGeom>
          <a:noFill/>
        </p:spPr>
        <p:txBody>
          <a:bodyPr wrap="square" rtlCol="0">
            <a:spAutoFit/>
          </a:bodyPr>
          <a:lstStyle/>
          <a:p>
            <a:endParaRPr lang="en-US" sz="2400" dirty="0" smtClean="0"/>
          </a:p>
          <a:p>
            <a:endParaRPr lang="en-US" sz="2400" dirty="0"/>
          </a:p>
          <a:p>
            <a:endParaRPr lang="en-US" sz="2400" dirty="0" smtClean="0"/>
          </a:p>
          <a:p>
            <a:endParaRPr lang="en-US" sz="1400" dirty="0"/>
          </a:p>
        </p:txBody>
      </p:sp>
      <p:sp>
        <p:nvSpPr>
          <p:cNvPr id="3" name="Rectangle 2"/>
          <p:cNvSpPr/>
          <p:nvPr/>
        </p:nvSpPr>
        <p:spPr>
          <a:xfrm>
            <a:off x="533400" y="2057400"/>
            <a:ext cx="7924800" cy="4801315"/>
          </a:xfrm>
          <a:prstGeom prst="rect">
            <a:avLst/>
          </a:prstGeom>
        </p:spPr>
        <p:txBody>
          <a:bodyPr wrap="square">
            <a:spAutoFit/>
          </a:bodyPr>
          <a:lstStyle/>
          <a:p>
            <a:r>
              <a:rPr lang="en-US" dirty="0" smtClean="0"/>
              <a:t>Forthcoming. “</a:t>
            </a:r>
            <a:r>
              <a:rPr lang="en-US" dirty="0" err="1" smtClean="0"/>
              <a:t>Lagoze</a:t>
            </a:r>
            <a:r>
              <a:rPr lang="en-US" dirty="0" smtClean="0"/>
              <a:t>, Carl, Lars </a:t>
            </a:r>
            <a:r>
              <a:rPr lang="en-US" dirty="0" err="1" smtClean="0"/>
              <a:t>Vihuber</a:t>
            </a:r>
            <a:r>
              <a:rPr lang="en-US" dirty="0" smtClean="0"/>
              <a:t>, Jeremy Williams, Benjamin Perry, and William C. Block, “CED</a:t>
            </a:r>
            <a:r>
              <a:rPr lang="en-US" baseline="30000" dirty="0" smtClean="0"/>
              <a:t>2</a:t>
            </a:r>
            <a:r>
              <a:rPr lang="en-US" dirty="0" smtClean="0"/>
              <a:t>AR:  The Comprehensive Extensible Data Documentation and Access Repository.” In: Proceedings of the ACM/IEEE Joint Conference on Digital Libraries (JCDL), London UK, September 2014.</a:t>
            </a:r>
            <a:endParaRPr lang="en-US" baseline="30000" dirty="0" smtClean="0"/>
          </a:p>
          <a:p>
            <a:endParaRPr lang="en-US" dirty="0"/>
          </a:p>
          <a:p>
            <a:r>
              <a:rPr lang="en-US" dirty="0" smtClean="0"/>
              <a:t>2013 </a:t>
            </a:r>
            <a:r>
              <a:rPr lang="en-US" dirty="0" err="1" smtClean="0"/>
              <a:t>Lagoze</a:t>
            </a:r>
            <a:r>
              <a:rPr lang="en-US" dirty="0"/>
              <a:t>, Carl, with William C. Block, Jeremy Williams, John M. </a:t>
            </a:r>
            <a:r>
              <a:rPr lang="en-US" dirty="0" err="1"/>
              <a:t>Abowd</a:t>
            </a:r>
            <a:r>
              <a:rPr lang="en-US" dirty="0"/>
              <a:t>, and Lars </a:t>
            </a:r>
            <a:r>
              <a:rPr lang="en-US" dirty="0" err="1"/>
              <a:t>Vilhuber</a:t>
            </a:r>
            <a:r>
              <a:rPr lang="en-US" dirty="0"/>
              <a:t>. “Data Management of Confidential Data”. In: International Journal of Digital </a:t>
            </a:r>
            <a:r>
              <a:rPr lang="en-US" dirty="0" err="1"/>
              <a:t>Curation</a:t>
            </a:r>
            <a:r>
              <a:rPr lang="en-US" dirty="0"/>
              <a:t> 8.1, pp.265-278. DOI: 10.2218/ijdc.v8il.</a:t>
            </a:r>
            <a:r>
              <a:rPr lang="en-US" dirty="0" smtClean="0"/>
              <a:t>259</a:t>
            </a:r>
          </a:p>
          <a:p>
            <a:endParaRPr lang="en-US" dirty="0"/>
          </a:p>
          <a:p>
            <a:r>
              <a:rPr lang="en-US" dirty="0" smtClean="0"/>
              <a:t>2012 </a:t>
            </a:r>
            <a:r>
              <a:rPr lang="en-US" dirty="0" err="1" smtClean="0"/>
              <a:t>Abowd</a:t>
            </a:r>
            <a:r>
              <a:rPr lang="en-US" dirty="0"/>
              <a:t>, John M., Lars </a:t>
            </a:r>
            <a:r>
              <a:rPr lang="en-US" dirty="0" err="1"/>
              <a:t>Vilhuber</a:t>
            </a:r>
            <a:r>
              <a:rPr lang="en-US" dirty="0"/>
              <a:t>, and William C. Block. “A Proposed Solution to the Archiving and </a:t>
            </a:r>
            <a:r>
              <a:rPr lang="en-US" dirty="0" err="1"/>
              <a:t>Curation</a:t>
            </a:r>
            <a:r>
              <a:rPr lang="en-US" dirty="0"/>
              <a:t> of Confidential Scientific Inputs.” In: Privacy in Statistical Databases.  Ed. By </a:t>
            </a:r>
            <a:r>
              <a:rPr lang="en-US" dirty="0" err="1"/>
              <a:t>Josep</a:t>
            </a:r>
            <a:r>
              <a:rPr lang="en-US" dirty="0"/>
              <a:t> Domingo-</a:t>
            </a:r>
            <a:r>
              <a:rPr lang="en-US" dirty="0" err="1"/>
              <a:t>Ferrer</a:t>
            </a:r>
            <a:r>
              <a:rPr lang="en-US" dirty="0"/>
              <a:t> and </a:t>
            </a:r>
            <a:r>
              <a:rPr lang="en-US" dirty="0" err="1"/>
              <a:t>Ilenia</a:t>
            </a:r>
            <a:r>
              <a:rPr lang="en-US" dirty="0"/>
              <a:t> </a:t>
            </a:r>
            <a:r>
              <a:rPr lang="en-US" dirty="0" err="1"/>
              <a:t>Tinnirello</a:t>
            </a:r>
            <a:r>
              <a:rPr lang="en-US" dirty="0"/>
              <a:t>. Vol. 7556. Lecture Notes in Computer Science. Springer, pp.216-225. DOI: 10.1007/978-3-642-33627-</a:t>
            </a:r>
            <a:r>
              <a:rPr lang="en-US" dirty="0" smtClean="0"/>
              <a:t>0_17</a:t>
            </a:r>
          </a:p>
          <a:p>
            <a:endParaRPr lang="en-US" dirty="0"/>
          </a:p>
          <a:p>
            <a:endParaRPr lang="en-US" dirty="0"/>
          </a:p>
          <a:p>
            <a:r>
              <a:rPr lang="en-US" b="1" dirty="0"/>
              <a:t> </a:t>
            </a:r>
          </a:p>
        </p:txBody>
      </p:sp>
    </p:spTree>
    <p:extLst>
      <p:ext uri="{BB962C8B-B14F-4D97-AF65-F5344CB8AC3E}">
        <p14:creationId xmlns:p14="http://schemas.microsoft.com/office/powerpoint/2010/main" val="4268889759"/>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25346" y="6172200"/>
            <a:ext cx="418654" cy="369332"/>
          </a:xfrm>
          <a:prstGeom prst="rect">
            <a:avLst/>
          </a:prstGeom>
          <a:noFill/>
        </p:spPr>
        <p:txBody>
          <a:bodyPr wrap="none" rtlCol="0">
            <a:spAutoFit/>
          </a:bodyPr>
          <a:lstStyle/>
          <a:p>
            <a:r>
              <a:rPr lang="en-US" dirty="0" smtClean="0"/>
              <a:t>11</a:t>
            </a:r>
            <a:endParaRPr lang="en-US" dirty="0" smtClean="0"/>
          </a:p>
        </p:txBody>
      </p:sp>
      <p:sp>
        <p:nvSpPr>
          <p:cNvPr id="8" name="TextBox 7"/>
          <p:cNvSpPr txBox="1"/>
          <p:nvPr/>
        </p:nvSpPr>
        <p:spPr>
          <a:xfrm>
            <a:off x="609600" y="1229380"/>
            <a:ext cx="8229600" cy="523220"/>
          </a:xfrm>
          <a:prstGeom prst="rect">
            <a:avLst/>
          </a:prstGeom>
          <a:noFill/>
        </p:spPr>
        <p:txBody>
          <a:bodyPr wrap="square" rtlCol="0">
            <a:spAutoFit/>
          </a:bodyPr>
          <a:lstStyle/>
          <a:p>
            <a:r>
              <a:rPr lang="en-US" sz="2800" dirty="0" smtClean="0"/>
              <a:t>Provenance</a:t>
            </a:r>
            <a:endParaRPr lang="en-US" sz="2800" dirty="0"/>
          </a:p>
        </p:txBody>
      </p:sp>
      <p:sp>
        <p:nvSpPr>
          <p:cNvPr id="10" name="TextBox 9"/>
          <p:cNvSpPr txBox="1"/>
          <p:nvPr/>
        </p:nvSpPr>
        <p:spPr>
          <a:xfrm>
            <a:off x="533400" y="2133601"/>
            <a:ext cx="7924800" cy="5898285"/>
          </a:xfrm>
          <a:prstGeom prst="rect">
            <a:avLst/>
          </a:prstGeom>
          <a:noFill/>
        </p:spPr>
        <p:txBody>
          <a:bodyPr wrap="square" rtlCol="0">
            <a:spAutoFit/>
          </a:bodyPr>
          <a:lstStyle/>
          <a:p>
            <a:pPr marL="12700" marR="6350">
              <a:lnSpc>
                <a:spcPct val="102600"/>
              </a:lnSpc>
              <a:spcBef>
                <a:spcPts val="185"/>
              </a:spcBef>
            </a:pPr>
            <a:r>
              <a:rPr lang="en-US" sz="2400" dirty="0" smtClean="0"/>
              <a:t>“data provenance, one kind of </a:t>
            </a:r>
            <a:r>
              <a:rPr lang="en-US" sz="2400" spc="65" dirty="0" smtClean="0"/>
              <a:t>metadata</a:t>
            </a:r>
            <a:r>
              <a:rPr lang="en-US" sz="2400" spc="65" dirty="0"/>
              <a:t>,</a:t>
            </a:r>
            <a:r>
              <a:rPr lang="en-US" sz="2400" spc="25" dirty="0"/>
              <a:t> </a:t>
            </a:r>
            <a:r>
              <a:rPr lang="en-US" sz="2400" spc="60" dirty="0"/>
              <a:t>pe</a:t>
            </a:r>
            <a:r>
              <a:rPr lang="en-US" sz="2400" spc="75" dirty="0"/>
              <a:t>r</a:t>
            </a:r>
            <a:r>
              <a:rPr lang="en-US" sz="2400" spc="45" dirty="0"/>
              <a:t>tains</a:t>
            </a:r>
            <a:r>
              <a:rPr lang="en-US" sz="2400" spc="25" dirty="0"/>
              <a:t> to </a:t>
            </a:r>
            <a:r>
              <a:rPr lang="en-US" sz="2400" spc="50" dirty="0"/>
              <a:t>the der</a:t>
            </a:r>
            <a:r>
              <a:rPr lang="en-US" sz="2400" spc="-25" dirty="0"/>
              <a:t>i</a:t>
            </a:r>
            <a:r>
              <a:rPr lang="en-US" sz="2400" spc="-75" dirty="0"/>
              <a:t>v</a:t>
            </a:r>
            <a:r>
              <a:rPr lang="en-US" sz="2400" spc="30" dirty="0"/>
              <a:t>ation</a:t>
            </a:r>
            <a:r>
              <a:rPr lang="en-US" sz="2400" spc="25" dirty="0"/>
              <a:t> histo</a:t>
            </a:r>
            <a:r>
              <a:rPr lang="en-US" sz="2400" spc="50" dirty="0"/>
              <a:t>r</a:t>
            </a:r>
            <a:r>
              <a:rPr lang="en-US" sz="2400" spc="-10" dirty="0"/>
              <a:t>y</a:t>
            </a:r>
            <a:r>
              <a:rPr lang="en-US" sz="2400" spc="25" dirty="0"/>
              <a:t> </a:t>
            </a:r>
            <a:r>
              <a:rPr lang="en-US" sz="2400" spc="-5" dirty="0"/>
              <a:t>of</a:t>
            </a:r>
            <a:r>
              <a:rPr lang="en-US" sz="2400" spc="25" dirty="0"/>
              <a:t> </a:t>
            </a:r>
            <a:r>
              <a:rPr lang="en-US" sz="2400" spc="114" dirty="0"/>
              <a:t>a</a:t>
            </a:r>
            <a:r>
              <a:rPr lang="en-US" sz="2400" spc="25" dirty="0"/>
              <a:t> </a:t>
            </a:r>
            <a:r>
              <a:rPr lang="en-US" sz="2400" spc="70" dirty="0"/>
              <a:t>data</a:t>
            </a:r>
            <a:r>
              <a:rPr lang="en-US" sz="2400" spc="25" dirty="0"/>
              <a:t> </a:t>
            </a:r>
            <a:r>
              <a:rPr lang="en-US" sz="2400" spc="35" dirty="0"/>
              <a:t>product</a:t>
            </a:r>
            <a:r>
              <a:rPr lang="en-US" sz="2400" spc="25" dirty="0"/>
              <a:t> </a:t>
            </a:r>
            <a:r>
              <a:rPr lang="en-US" sz="2400" spc="55" dirty="0"/>
              <a:t>sta</a:t>
            </a:r>
            <a:r>
              <a:rPr lang="en-US" sz="2400" spc="90" dirty="0"/>
              <a:t>r</a:t>
            </a:r>
            <a:r>
              <a:rPr lang="en-US" sz="2400" spc="5" dirty="0"/>
              <a:t>ting</a:t>
            </a:r>
            <a:r>
              <a:rPr lang="en-US" sz="2400" spc="25" dirty="0"/>
              <a:t> </a:t>
            </a:r>
            <a:r>
              <a:rPr lang="en-US" sz="2400" spc="10" dirty="0"/>
              <a:t>from</a:t>
            </a:r>
            <a:r>
              <a:rPr lang="en-US" sz="2400" spc="25" dirty="0"/>
              <a:t> </a:t>
            </a:r>
            <a:r>
              <a:rPr lang="en-US" sz="2400" spc="15" dirty="0"/>
              <a:t>its</a:t>
            </a:r>
            <a:r>
              <a:rPr lang="en-US" sz="2400" spc="25" dirty="0"/>
              <a:t> or</a:t>
            </a:r>
            <a:r>
              <a:rPr lang="en-US" sz="2400" dirty="0"/>
              <a:t>iginal </a:t>
            </a:r>
            <a:r>
              <a:rPr lang="en-US" sz="2400" spc="45" dirty="0"/>
              <a:t>sources”</a:t>
            </a:r>
            <a:r>
              <a:rPr lang="en-US" sz="2400" spc="25" dirty="0"/>
              <a:t> </a:t>
            </a:r>
            <a:r>
              <a:rPr lang="en-US" sz="2400" spc="-10" dirty="0"/>
              <a:t>[...]</a:t>
            </a:r>
            <a:r>
              <a:rPr lang="en-US" sz="2400" spc="100" dirty="0"/>
              <a:t> </a:t>
            </a:r>
            <a:r>
              <a:rPr lang="en-US" sz="2400" spc="-25" dirty="0"/>
              <a:t>“from</a:t>
            </a:r>
            <a:r>
              <a:rPr lang="en-US" sz="2400" spc="25" dirty="0"/>
              <a:t> </a:t>
            </a:r>
            <a:r>
              <a:rPr lang="en-US" sz="2400" spc="-15" dirty="0"/>
              <a:t>it,</a:t>
            </a:r>
            <a:r>
              <a:rPr lang="en-US" sz="2400" spc="25" dirty="0"/>
              <a:t> </a:t>
            </a:r>
            <a:r>
              <a:rPr lang="en-US" sz="2400" spc="70" dirty="0"/>
              <a:t>one</a:t>
            </a:r>
            <a:r>
              <a:rPr lang="en-US" sz="2400" spc="25" dirty="0"/>
              <a:t> </a:t>
            </a:r>
            <a:r>
              <a:rPr lang="en-US" sz="2400" spc="75" dirty="0"/>
              <a:t>can</a:t>
            </a:r>
            <a:r>
              <a:rPr lang="en-US" sz="2400" spc="25" dirty="0"/>
              <a:t> </a:t>
            </a:r>
            <a:r>
              <a:rPr lang="en-US" sz="2400" spc="85" dirty="0"/>
              <a:t>asce</a:t>
            </a:r>
            <a:r>
              <a:rPr lang="en-US" sz="2400" spc="100" dirty="0"/>
              <a:t>r</a:t>
            </a:r>
            <a:r>
              <a:rPr lang="en-US" sz="2400" spc="20" dirty="0"/>
              <a:t>tain</a:t>
            </a:r>
            <a:r>
              <a:rPr lang="en-US" sz="2400" spc="25" dirty="0"/>
              <a:t> </a:t>
            </a:r>
            <a:r>
              <a:rPr lang="en-US" sz="2400" spc="50" dirty="0"/>
              <a:t>the</a:t>
            </a:r>
            <a:r>
              <a:rPr lang="en-US" sz="2400" spc="25" dirty="0"/>
              <a:t> </a:t>
            </a:r>
            <a:r>
              <a:rPr lang="en-US" sz="2400" spc="10" dirty="0"/>
              <a:t>quality</a:t>
            </a:r>
            <a:r>
              <a:rPr lang="en-US" sz="2400" spc="25" dirty="0"/>
              <a:t> </a:t>
            </a:r>
            <a:r>
              <a:rPr lang="en-US" sz="2400" spc="-5" dirty="0"/>
              <a:t>of</a:t>
            </a:r>
            <a:r>
              <a:rPr lang="en-US" sz="2400" spc="25" dirty="0"/>
              <a:t> </a:t>
            </a:r>
            <a:r>
              <a:rPr lang="en-US" sz="2400" spc="50" dirty="0"/>
              <a:t>the</a:t>
            </a:r>
            <a:r>
              <a:rPr lang="en-US" sz="2400" spc="25" dirty="0"/>
              <a:t> </a:t>
            </a:r>
            <a:r>
              <a:rPr lang="en-US" sz="2400" spc="70" dirty="0"/>
              <a:t>data</a:t>
            </a:r>
            <a:r>
              <a:rPr lang="en-US" sz="2400" spc="40" dirty="0"/>
              <a:t> </a:t>
            </a:r>
            <a:r>
              <a:rPr lang="en-US" sz="2400" spc="100" dirty="0"/>
              <a:t>base</a:t>
            </a:r>
            <a:r>
              <a:rPr lang="en-US" sz="2400" spc="25" dirty="0"/>
              <a:t> </a:t>
            </a:r>
            <a:r>
              <a:rPr lang="en-US" sz="2400" spc="70" dirty="0"/>
              <a:t>and</a:t>
            </a:r>
            <a:r>
              <a:rPr lang="en-US" sz="2400" spc="25" dirty="0"/>
              <a:t> </a:t>
            </a:r>
            <a:r>
              <a:rPr lang="en-US" sz="2400" spc="15" dirty="0"/>
              <a:t>its</a:t>
            </a:r>
            <a:r>
              <a:rPr lang="en-US" sz="2400" spc="25" dirty="0"/>
              <a:t> </a:t>
            </a:r>
            <a:r>
              <a:rPr lang="en-US" sz="2400" spc="60" dirty="0"/>
              <a:t>ancest</a:t>
            </a:r>
            <a:r>
              <a:rPr lang="en-US" sz="2400" spc="35" dirty="0"/>
              <a:t>r</a:t>
            </a:r>
            <a:r>
              <a:rPr lang="en-US" sz="2400" spc="25" dirty="0"/>
              <a:t>al </a:t>
            </a:r>
            <a:r>
              <a:rPr lang="en-US" sz="2400" spc="70" dirty="0"/>
              <a:t>data</a:t>
            </a:r>
            <a:r>
              <a:rPr lang="en-US" sz="2400" spc="25" dirty="0"/>
              <a:t> </a:t>
            </a:r>
            <a:r>
              <a:rPr lang="en-US" sz="2400" spc="70" dirty="0"/>
              <a:t>and</a:t>
            </a:r>
            <a:r>
              <a:rPr lang="en-US" sz="2400" spc="25" dirty="0"/>
              <a:t> </a:t>
            </a:r>
            <a:r>
              <a:rPr lang="en-US" sz="2400" spc="60" dirty="0"/>
              <a:t>de</a:t>
            </a:r>
            <a:r>
              <a:rPr lang="en-US" sz="2400" spc="50" dirty="0"/>
              <a:t>r</a:t>
            </a:r>
            <a:r>
              <a:rPr lang="en-US" sz="2400" spc="-25" dirty="0"/>
              <a:t>i</a:t>
            </a:r>
            <a:r>
              <a:rPr lang="en-US" sz="2400" spc="-75" dirty="0"/>
              <a:t>v</a:t>
            </a:r>
            <a:r>
              <a:rPr lang="en-US" sz="2400" spc="40" dirty="0"/>
              <a:t>ation</a:t>
            </a:r>
            <a:r>
              <a:rPr lang="en-US" sz="2400" spc="20" dirty="0"/>
              <a:t>s</a:t>
            </a:r>
            <a:r>
              <a:rPr lang="en-US" sz="2400" spc="25" dirty="0"/>
              <a:t>, </a:t>
            </a:r>
            <a:r>
              <a:rPr lang="en-US" sz="2400" spc="-5" dirty="0"/>
              <a:t>t</a:t>
            </a:r>
            <a:r>
              <a:rPr lang="en-US" sz="2400" spc="-20" dirty="0"/>
              <a:t>r</a:t>
            </a:r>
            <a:r>
              <a:rPr lang="en-US" sz="2400" spc="85" dirty="0"/>
              <a:t>a</a:t>
            </a:r>
            <a:r>
              <a:rPr lang="en-US" sz="2400" spc="60" dirty="0"/>
              <a:t>c</a:t>
            </a:r>
            <a:r>
              <a:rPr lang="en-US" sz="2400" spc="-10" dirty="0"/>
              <a:t>k</a:t>
            </a:r>
            <a:r>
              <a:rPr lang="en-US" sz="2400" spc="25" dirty="0"/>
              <a:t> </a:t>
            </a:r>
            <a:r>
              <a:rPr lang="en-US" sz="2400" spc="75" dirty="0"/>
              <a:t>ba</a:t>
            </a:r>
            <a:r>
              <a:rPr lang="en-US" sz="2400" spc="45" dirty="0"/>
              <a:t>c</a:t>
            </a:r>
            <a:r>
              <a:rPr lang="en-US" sz="2400" spc="-10" dirty="0"/>
              <a:t>k</a:t>
            </a:r>
            <a:r>
              <a:rPr lang="en-US" sz="2400" spc="25" dirty="0"/>
              <a:t> </a:t>
            </a:r>
            <a:r>
              <a:rPr lang="en-US" sz="2400" spc="70" dirty="0"/>
              <a:t>sources</a:t>
            </a:r>
            <a:r>
              <a:rPr lang="en-US" sz="2400" spc="40" dirty="0"/>
              <a:t> </a:t>
            </a:r>
            <a:r>
              <a:rPr lang="en-US" sz="2400" spc="-5" dirty="0"/>
              <a:t>of</a:t>
            </a:r>
            <a:r>
              <a:rPr lang="en-US" sz="2400" spc="25" dirty="0"/>
              <a:t> </a:t>
            </a:r>
            <a:r>
              <a:rPr lang="en-US" sz="2400" spc="45" dirty="0"/>
              <a:t>error</a:t>
            </a:r>
            <a:r>
              <a:rPr lang="en-US" sz="2400" spc="25" dirty="0"/>
              <a:t>s, </a:t>
            </a:r>
            <a:r>
              <a:rPr lang="en-US" sz="2400" spc="10" dirty="0"/>
              <a:t>all</a:t>
            </a:r>
            <a:r>
              <a:rPr lang="en-US" sz="2400" spc="-5" dirty="0"/>
              <a:t>o</a:t>
            </a:r>
            <a:r>
              <a:rPr lang="en-US" sz="2400" spc="-10" dirty="0"/>
              <a:t>w</a:t>
            </a:r>
            <a:r>
              <a:rPr lang="en-US" sz="2400" spc="25" dirty="0"/>
              <a:t> </a:t>
            </a:r>
            <a:r>
              <a:rPr lang="en-US" sz="2400" spc="60" dirty="0"/>
              <a:t>automated</a:t>
            </a:r>
            <a:r>
              <a:rPr lang="en-US" sz="2400" spc="25" dirty="0"/>
              <a:t> </a:t>
            </a:r>
            <a:r>
              <a:rPr lang="en-US" sz="2400" spc="55" dirty="0"/>
              <a:t>reenactment</a:t>
            </a:r>
            <a:r>
              <a:rPr lang="en-US" sz="2400" spc="25" dirty="0"/>
              <a:t> </a:t>
            </a:r>
            <a:r>
              <a:rPr lang="en-US" sz="2400" spc="-5" dirty="0"/>
              <a:t>of</a:t>
            </a:r>
            <a:r>
              <a:rPr lang="en-US" sz="2400" spc="25" dirty="0"/>
              <a:t> </a:t>
            </a:r>
            <a:r>
              <a:rPr lang="en-US" sz="2400" spc="60" dirty="0"/>
              <a:t>de</a:t>
            </a:r>
            <a:r>
              <a:rPr lang="en-US" sz="2400" spc="50" dirty="0"/>
              <a:t>r</a:t>
            </a:r>
            <a:r>
              <a:rPr lang="en-US" sz="2400" spc="-25" dirty="0"/>
              <a:t>i</a:t>
            </a:r>
            <a:r>
              <a:rPr lang="en-US" sz="2400" spc="-75" dirty="0"/>
              <a:t>v</a:t>
            </a:r>
            <a:r>
              <a:rPr lang="en-US" sz="2400" spc="40" dirty="0"/>
              <a:t>ations</a:t>
            </a:r>
            <a:r>
              <a:rPr lang="en-US" sz="2400" spc="25" dirty="0"/>
              <a:t> to </a:t>
            </a:r>
            <a:r>
              <a:rPr lang="en-US" sz="2400" spc="60" dirty="0"/>
              <a:t>update</a:t>
            </a:r>
            <a:r>
              <a:rPr lang="en-US" sz="2400" spc="35" dirty="0"/>
              <a:t> </a:t>
            </a:r>
            <a:r>
              <a:rPr lang="en-US" sz="2400" spc="50" dirty="0"/>
              <a:t>the</a:t>
            </a:r>
            <a:r>
              <a:rPr lang="en-US" sz="2400" spc="25" dirty="0"/>
              <a:t> </a:t>
            </a:r>
            <a:r>
              <a:rPr lang="en-US" sz="2400" spc="60" dirty="0"/>
              <a:t>data,</a:t>
            </a:r>
            <a:r>
              <a:rPr lang="en-US" sz="2400" spc="25" dirty="0"/>
              <a:t> </a:t>
            </a:r>
            <a:r>
              <a:rPr lang="en-US" sz="2400" spc="70" dirty="0"/>
              <a:t>and</a:t>
            </a:r>
            <a:r>
              <a:rPr lang="en-US" sz="2400" spc="25" dirty="0"/>
              <a:t> </a:t>
            </a:r>
            <a:r>
              <a:rPr lang="en-US" sz="2400" spc="30" dirty="0"/>
              <a:t>pr</a:t>
            </a:r>
            <a:r>
              <a:rPr lang="en-US" sz="2400" spc="15" dirty="0"/>
              <a:t>o</a:t>
            </a:r>
            <a:r>
              <a:rPr lang="en-US" sz="2400" spc="20" dirty="0"/>
              <a:t>vide</a:t>
            </a:r>
            <a:r>
              <a:rPr lang="en-US" sz="2400" spc="25" dirty="0"/>
              <a:t> att</a:t>
            </a:r>
            <a:r>
              <a:rPr lang="en-US" sz="2400" spc="40" dirty="0"/>
              <a:t>r</a:t>
            </a:r>
            <a:r>
              <a:rPr lang="en-US" sz="2400" spc="-5" dirty="0"/>
              <a:t>i</a:t>
            </a:r>
            <a:r>
              <a:rPr lang="en-US" sz="2400" spc="-35" dirty="0"/>
              <a:t>b</a:t>
            </a:r>
            <a:r>
              <a:rPr lang="en-US" sz="2400" spc="15" dirty="0"/>
              <a:t>ution</a:t>
            </a:r>
            <a:r>
              <a:rPr lang="en-US" sz="2400" spc="25" dirty="0"/>
              <a:t> </a:t>
            </a:r>
            <a:r>
              <a:rPr lang="en-US" sz="2400" spc="-5" dirty="0"/>
              <a:t>of</a:t>
            </a:r>
            <a:r>
              <a:rPr lang="en-US" sz="2400" spc="25" dirty="0"/>
              <a:t> </a:t>
            </a:r>
            <a:r>
              <a:rPr lang="en-US" sz="2400" spc="70" dirty="0"/>
              <a:t>data</a:t>
            </a:r>
            <a:r>
              <a:rPr lang="en-US" sz="2400" spc="25" dirty="0"/>
              <a:t> </a:t>
            </a:r>
            <a:r>
              <a:rPr lang="en-US" sz="2400" spc="45" dirty="0"/>
              <a:t>sources</a:t>
            </a:r>
            <a:r>
              <a:rPr lang="en-US" sz="2400" spc="45" dirty="0" smtClean="0"/>
              <a:t>”*</a:t>
            </a:r>
          </a:p>
          <a:p>
            <a:pPr marL="12700" marR="6350">
              <a:lnSpc>
                <a:spcPct val="102600"/>
              </a:lnSpc>
              <a:spcBef>
                <a:spcPts val="185"/>
              </a:spcBef>
            </a:pPr>
            <a:endParaRPr lang="en-US" sz="2400" dirty="0"/>
          </a:p>
          <a:p>
            <a:pPr marL="12700">
              <a:lnSpc>
                <a:spcPct val="100000"/>
              </a:lnSpc>
              <a:spcBef>
                <a:spcPts val="830"/>
              </a:spcBef>
            </a:pPr>
            <a:endParaRPr lang="en-US" spc="25" dirty="0" smtClean="0"/>
          </a:p>
          <a:p>
            <a:pPr marL="12700">
              <a:lnSpc>
                <a:spcPct val="100000"/>
              </a:lnSpc>
              <a:spcBef>
                <a:spcPts val="830"/>
              </a:spcBef>
            </a:pPr>
            <a:endParaRPr lang="en-US" spc="25" dirty="0"/>
          </a:p>
          <a:p>
            <a:pPr marL="12700">
              <a:lnSpc>
                <a:spcPct val="100000"/>
              </a:lnSpc>
              <a:spcBef>
                <a:spcPts val="830"/>
              </a:spcBef>
            </a:pPr>
            <a:r>
              <a:rPr lang="en-US" spc="25" dirty="0" smtClean="0"/>
              <a:t>*</a:t>
            </a:r>
            <a:r>
              <a:rPr lang="en-US" spc="25" dirty="0" err="1" smtClean="0"/>
              <a:t>Simmhan</a:t>
            </a:r>
            <a:r>
              <a:rPr lang="en-US" spc="25" dirty="0"/>
              <a:t>,</a:t>
            </a:r>
            <a:r>
              <a:rPr lang="en-US" spc="15" dirty="0"/>
              <a:t> </a:t>
            </a:r>
            <a:r>
              <a:rPr lang="en-US" spc="20" dirty="0" err="1"/>
              <a:t>Plal</a:t>
            </a:r>
            <a:r>
              <a:rPr lang="en-US" spc="15" dirty="0" err="1"/>
              <a:t>e</a:t>
            </a:r>
            <a:r>
              <a:rPr lang="en-US" spc="15" dirty="0"/>
              <a:t>, </a:t>
            </a:r>
            <a:r>
              <a:rPr lang="en-US" spc="40" dirty="0"/>
              <a:t>and</a:t>
            </a:r>
            <a:r>
              <a:rPr lang="en-US" spc="15" dirty="0"/>
              <a:t> </a:t>
            </a:r>
            <a:r>
              <a:rPr lang="en-US" spc="30" dirty="0"/>
              <a:t>Gannon,</a:t>
            </a:r>
            <a:r>
              <a:rPr lang="en-US" spc="15" dirty="0"/>
              <a:t> </a:t>
            </a:r>
            <a:r>
              <a:rPr lang="en-US" spc="-55" dirty="0"/>
              <a:t>“A</a:t>
            </a:r>
            <a:r>
              <a:rPr lang="en-US" spc="15" dirty="0"/>
              <a:t> </a:t>
            </a:r>
            <a:r>
              <a:rPr lang="en-US" spc="30" dirty="0"/>
              <a:t>su</a:t>
            </a:r>
            <a:r>
              <a:rPr lang="en-US" spc="40" dirty="0"/>
              <a:t>r</a:t>
            </a:r>
            <a:r>
              <a:rPr lang="en-US" spc="-20" dirty="0"/>
              <a:t>v</a:t>
            </a:r>
            <a:r>
              <a:rPr lang="en-US" spc="50" dirty="0"/>
              <a:t>e</a:t>
            </a:r>
            <a:r>
              <a:rPr lang="en-US" spc="-5" dirty="0"/>
              <a:t>y</a:t>
            </a:r>
            <a:r>
              <a:rPr lang="en-US" spc="15" dirty="0"/>
              <a:t> </a:t>
            </a:r>
            <a:r>
              <a:rPr lang="en-US" spc="-5" dirty="0"/>
              <a:t>of</a:t>
            </a:r>
            <a:r>
              <a:rPr lang="en-US" spc="15" dirty="0"/>
              <a:t> </a:t>
            </a:r>
            <a:r>
              <a:rPr lang="en-US" spc="40" dirty="0"/>
              <a:t>data</a:t>
            </a:r>
            <a:r>
              <a:rPr lang="en-US" spc="15" dirty="0"/>
              <a:t> pr</a:t>
            </a:r>
            <a:r>
              <a:rPr lang="en-US" spc="10" dirty="0"/>
              <a:t>o</a:t>
            </a:r>
            <a:r>
              <a:rPr lang="en-US" spc="-20" dirty="0"/>
              <a:t>v</a:t>
            </a:r>
            <a:r>
              <a:rPr lang="en-US" spc="45" dirty="0"/>
              <a:t>enance</a:t>
            </a:r>
            <a:r>
              <a:rPr lang="en-US" spc="15" dirty="0"/>
              <a:t> </a:t>
            </a:r>
            <a:r>
              <a:rPr lang="en-US" spc="-5" dirty="0"/>
              <a:t>in</a:t>
            </a:r>
            <a:r>
              <a:rPr lang="en-US" spc="15" dirty="0"/>
              <a:t> </a:t>
            </a:r>
            <a:r>
              <a:rPr lang="en-US" spc="30" dirty="0"/>
              <a:t>e-scienc</a:t>
            </a:r>
            <a:r>
              <a:rPr lang="en-US" spc="25" dirty="0"/>
              <a:t>e</a:t>
            </a:r>
            <a:r>
              <a:rPr lang="en-US" spc="-45" dirty="0"/>
              <a:t>,</a:t>
            </a:r>
            <a:r>
              <a:rPr lang="en-US" spc="-70" dirty="0"/>
              <a:t>”</a:t>
            </a:r>
            <a:r>
              <a:rPr lang="en-US" spc="15" dirty="0"/>
              <a:t> </a:t>
            </a:r>
            <a:r>
              <a:rPr lang="en-US" spc="-55" dirty="0"/>
              <a:t>A</a:t>
            </a:r>
            <a:r>
              <a:rPr lang="en-US" spc="-5" dirty="0"/>
              <a:t>CM</a:t>
            </a:r>
            <a:r>
              <a:rPr lang="en-US" spc="15" dirty="0"/>
              <a:t> </a:t>
            </a:r>
            <a:r>
              <a:rPr lang="en-US" spc="20" dirty="0" err="1"/>
              <a:t>Sigmod</a:t>
            </a:r>
            <a:r>
              <a:rPr lang="en-US" spc="15" dirty="0"/>
              <a:t> </a:t>
            </a:r>
            <a:r>
              <a:rPr lang="en-US" spc="30" dirty="0"/>
              <a:t>Reco</a:t>
            </a:r>
            <a:r>
              <a:rPr lang="en-US" spc="15" dirty="0"/>
              <a:t>r</a:t>
            </a:r>
            <a:r>
              <a:rPr lang="en-US" spc="20" dirty="0"/>
              <a:t>d,</a:t>
            </a:r>
            <a:r>
              <a:rPr lang="en-US" spc="15" dirty="0"/>
              <a:t> </a:t>
            </a:r>
            <a:r>
              <a:rPr lang="en-US" spc="30" dirty="0"/>
              <a:t>2005</a:t>
            </a:r>
            <a:endParaRPr lang="en-US" dirty="0"/>
          </a:p>
          <a:p>
            <a:endParaRPr lang="en-US" sz="2400" dirty="0" smtClean="0"/>
          </a:p>
          <a:p>
            <a:endParaRPr lang="en-US" sz="2400" dirty="0"/>
          </a:p>
          <a:p>
            <a:endParaRPr lang="en-US" sz="2400" dirty="0" smtClean="0"/>
          </a:p>
          <a:p>
            <a:endParaRPr lang="en-US" sz="1400" dirty="0"/>
          </a:p>
        </p:txBody>
      </p:sp>
    </p:spTree>
    <p:extLst>
      <p:ext uri="{BB962C8B-B14F-4D97-AF65-F5344CB8AC3E}">
        <p14:creationId xmlns:p14="http://schemas.microsoft.com/office/powerpoint/2010/main" val="244814866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85801" y="1143001"/>
            <a:ext cx="6705600" cy="1368516"/>
          </a:xfrm>
          <a:prstGeom prst="rect">
            <a:avLst/>
          </a:prstGeom>
        </p:spPr>
        <p:txBody>
          <a:bodyPr vert="horz" wrap="square" lIns="0" tIns="0" rIns="0" bIns="0" rtlCol="0">
            <a:spAutoFit/>
          </a:bodyPr>
          <a:lstStyle/>
          <a:p>
            <a:pPr marL="25179">
              <a:lnSpc>
                <a:spcPts val="2845"/>
              </a:lnSpc>
            </a:pPr>
            <a:r>
              <a:rPr sz="2800" spc="109" dirty="0">
                <a:latin typeface="Times New Roman"/>
                <a:cs typeface="Times New Roman"/>
              </a:rPr>
              <a:t>Pr</a:t>
            </a:r>
            <a:r>
              <a:rPr sz="2800" spc="89" dirty="0">
                <a:latin typeface="Times New Roman"/>
                <a:cs typeface="Times New Roman"/>
              </a:rPr>
              <a:t>o</a:t>
            </a:r>
            <a:r>
              <a:rPr sz="2800" spc="-79" dirty="0">
                <a:latin typeface="Times New Roman"/>
                <a:cs typeface="Times New Roman"/>
              </a:rPr>
              <a:t>v</a:t>
            </a:r>
            <a:r>
              <a:rPr sz="2800" spc="178" dirty="0">
                <a:latin typeface="Times New Roman"/>
                <a:cs typeface="Times New Roman"/>
              </a:rPr>
              <a:t>enance</a:t>
            </a:r>
            <a:r>
              <a:rPr sz="2800" spc="59" dirty="0">
                <a:latin typeface="Times New Roman"/>
                <a:cs typeface="Times New Roman"/>
              </a:rPr>
              <a:t> </a:t>
            </a:r>
            <a:r>
              <a:rPr sz="2800" spc="169" dirty="0">
                <a:latin typeface="Times New Roman"/>
                <a:cs typeface="Times New Roman"/>
              </a:rPr>
              <a:t>and</a:t>
            </a:r>
            <a:r>
              <a:rPr sz="2800" spc="59" dirty="0">
                <a:latin typeface="Times New Roman"/>
                <a:cs typeface="Times New Roman"/>
              </a:rPr>
              <a:t> </a:t>
            </a:r>
            <a:r>
              <a:rPr sz="2800" spc="119" dirty="0">
                <a:latin typeface="Times New Roman"/>
                <a:cs typeface="Times New Roman"/>
              </a:rPr>
              <a:t>Metadata</a:t>
            </a:r>
            <a:endParaRPr sz="2800" dirty="0">
              <a:latin typeface="Times New Roman"/>
              <a:cs typeface="Times New Roman"/>
            </a:endParaRPr>
          </a:p>
          <a:p>
            <a:pPr marL="25179">
              <a:lnSpc>
                <a:spcPts val="2607"/>
              </a:lnSpc>
            </a:pPr>
            <a:endParaRPr lang="en-US" sz="2200" spc="20" dirty="0" smtClean="0">
              <a:latin typeface="Times New Roman"/>
              <a:cs typeface="Times New Roman"/>
            </a:endParaRPr>
          </a:p>
          <a:p>
            <a:pPr marL="25179">
              <a:lnSpc>
                <a:spcPts val="2607"/>
              </a:lnSpc>
            </a:pPr>
            <a:r>
              <a:rPr sz="2200" spc="20" dirty="0" smtClean="0">
                <a:latin typeface="Times New Roman"/>
                <a:cs typeface="Times New Roman"/>
              </a:rPr>
              <a:t>Not</a:t>
            </a:r>
            <a:r>
              <a:rPr sz="2200" spc="50" dirty="0" smtClean="0">
                <a:latin typeface="Times New Roman"/>
                <a:cs typeface="Times New Roman"/>
              </a:rPr>
              <a:t> </a:t>
            </a:r>
            <a:r>
              <a:rPr sz="2200" spc="30" dirty="0">
                <a:latin typeface="Times New Roman"/>
                <a:cs typeface="Times New Roman"/>
              </a:rPr>
              <a:t>(currently)</a:t>
            </a:r>
            <a:r>
              <a:rPr sz="2200" spc="50" dirty="0">
                <a:latin typeface="Times New Roman"/>
                <a:cs typeface="Times New Roman"/>
              </a:rPr>
              <a:t> </a:t>
            </a:r>
            <a:r>
              <a:rPr sz="2200" spc="226" dirty="0">
                <a:latin typeface="Times New Roman"/>
                <a:cs typeface="Times New Roman"/>
              </a:rPr>
              <a:t>a</a:t>
            </a:r>
            <a:r>
              <a:rPr sz="2200" spc="50" dirty="0">
                <a:latin typeface="Times New Roman"/>
                <a:cs typeface="Times New Roman"/>
              </a:rPr>
              <a:t> </a:t>
            </a:r>
            <a:r>
              <a:rPr sz="2200" spc="-10" dirty="0">
                <a:latin typeface="Times New Roman"/>
                <a:cs typeface="Times New Roman"/>
              </a:rPr>
              <a:t>“nati</a:t>
            </a:r>
            <a:r>
              <a:rPr sz="2200" spc="-79" dirty="0">
                <a:latin typeface="Times New Roman"/>
                <a:cs typeface="Times New Roman"/>
              </a:rPr>
              <a:t>v</a:t>
            </a:r>
            <a:r>
              <a:rPr sz="2200" spc="-10" dirty="0">
                <a:latin typeface="Times New Roman"/>
                <a:cs typeface="Times New Roman"/>
              </a:rPr>
              <a:t>e”</a:t>
            </a:r>
            <a:r>
              <a:rPr sz="2200" spc="50" dirty="0">
                <a:latin typeface="Times New Roman"/>
                <a:cs typeface="Times New Roman"/>
              </a:rPr>
              <a:t> </a:t>
            </a:r>
            <a:r>
              <a:rPr sz="2200" spc="99" dirty="0">
                <a:latin typeface="Times New Roman"/>
                <a:cs typeface="Times New Roman"/>
              </a:rPr>
              <a:t>component</a:t>
            </a:r>
            <a:r>
              <a:rPr sz="2200" spc="50" dirty="0">
                <a:latin typeface="Times New Roman"/>
                <a:cs typeface="Times New Roman"/>
              </a:rPr>
              <a:t> </a:t>
            </a:r>
            <a:r>
              <a:rPr sz="2200" spc="-10" dirty="0">
                <a:latin typeface="Times New Roman"/>
                <a:cs typeface="Times New Roman"/>
              </a:rPr>
              <a:t>of</a:t>
            </a:r>
            <a:r>
              <a:rPr sz="2200" spc="50" dirty="0">
                <a:latin typeface="Times New Roman"/>
                <a:cs typeface="Times New Roman"/>
              </a:rPr>
              <a:t> </a:t>
            </a:r>
            <a:r>
              <a:rPr sz="2200" spc="-40" dirty="0">
                <a:latin typeface="Times New Roman"/>
                <a:cs typeface="Times New Roman"/>
              </a:rPr>
              <a:t>DDI,</a:t>
            </a:r>
            <a:r>
              <a:rPr sz="2200" spc="50" dirty="0">
                <a:latin typeface="Times New Roman"/>
                <a:cs typeface="Times New Roman"/>
              </a:rPr>
              <a:t> </a:t>
            </a:r>
            <a:r>
              <a:rPr sz="2200" spc="109" dirty="0">
                <a:latin typeface="Times New Roman"/>
                <a:cs typeface="Times New Roman"/>
              </a:rPr>
              <a:t>closest</a:t>
            </a:r>
            <a:r>
              <a:rPr sz="2200" spc="50" dirty="0">
                <a:latin typeface="Times New Roman"/>
                <a:cs typeface="Times New Roman"/>
              </a:rPr>
              <a:t> </a:t>
            </a:r>
            <a:r>
              <a:rPr sz="2200" spc="30" dirty="0">
                <a:latin typeface="Times New Roman"/>
                <a:cs typeface="Times New Roman"/>
              </a:rPr>
              <a:t>thing</a:t>
            </a:r>
            <a:r>
              <a:rPr sz="2200" spc="50" dirty="0">
                <a:latin typeface="Times New Roman"/>
                <a:cs typeface="Times New Roman"/>
              </a:rPr>
              <a:t> </a:t>
            </a:r>
            <a:r>
              <a:rPr sz="2200" spc="30" dirty="0">
                <a:latin typeface="Times New Roman"/>
                <a:cs typeface="Times New Roman"/>
              </a:rPr>
              <a:t>is:</a:t>
            </a:r>
            <a:endParaRPr sz="2200" dirty="0">
              <a:latin typeface="Times New Roman"/>
              <a:cs typeface="Times New Roman"/>
            </a:endParaRPr>
          </a:p>
        </p:txBody>
      </p:sp>
      <p:sp>
        <p:nvSpPr>
          <p:cNvPr id="6" name="object 6"/>
          <p:cNvSpPr txBox="1"/>
          <p:nvPr/>
        </p:nvSpPr>
        <p:spPr>
          <a:xfrm>
            <a:off x="688848" y="2652247"/>
            <a:ext cx="6826512" cy="2832057"/>
          </a:xfrm>
          <a:prstGeom prst="rect">
            <a:avLst/>
          </a:prstGeom>
        </p:spPr>
        <p:txBody>
          <a:bodyPr vert="horz" wrap="square" lIns="0" tIns="0" rIns="0" bIns="0" rtlCol="0">
            <a:spAutoFit/>
          </a:bodyPr>
          <a:lstStyle/>
          <a:p>
            <a:pPr marL="25179">
              <a:lnSpc>
                <a:spcPts val="1408"/>
              </a:lnSpc>
            </a:pPr>
            <a:r>
              <a:rPr sz="1200" b="1" spc="109" dirty="0">
                <a:solidFill>
                  <a:srgbClr val="007F00"/>
                </a:solidFill>
                <a:latin typeface="Times New Roman"/>
                <a:cs typeface="Times New Roman"/>
              </a:rPr>
              <a:t>&lt;xs:complexType  </a:t>
            </a:r>
            <a:r>
              <a:rPr sz="1200" spc="50" dirty="0">
                <a:solidFill>
                  <a:srgbClr val="7C8E28"/>
                </a:solidFill>
                <a:latin typeface="Times New Roman"/>
                <a:cs typeface="Times New Roman"/>
              </a:rPr>
              <a:t>name=</a:t>
            </a:r>
            <a:r>
              <a:rPr sz="1200" spc="149" dirty="0">
                <a:solidFill>
                  <a:srgbClr val="BA2121"/>
                </a:solidFill>
                <a:latin typeface="Times New Roman"/>
                <a:cs typeface="Times New Roman"/>
              </a:rPr>
              <a:t>"othrStdyMatType"</a:t>
            </a:r>
            <a:r>
              <a:rPr sz="1200" b="1" spc="30" dirty="0">
                <a:solidFill>
                  <a:srgbClr val="007F00"/>
                </a:solidFill>
                <a:latin typeface="Times New Roman"/>
                <a:cs typeface="Times New Roman"/>
              </a:rPr>
              <a:t>&gt;</a:t>
            </a:r>
            <a:endParaRPr sz="1200" dirty="0">
              <a:latin typeface="Times New Roman"/>
              <a:cs typeface="Times New Roman"/>
            </a:endParaRPr>
          </a:p>
          <a:p>
            <a:pPr marR="4502009" algn="ctr">
              <a:lnSpc>
                <a:spcPts val="1378"/>
              </a:lnSpc>
            </a:pPr>
            <a:r>
              <a:rPr sz="1200" b="1" spc="119" dirty="0">
                <a:solidFill>
                  <a:srgbClr val="007F00"/>
                </a:solidFill>
                <a:latin typeface="Times New Roman"/>
                <a:cs typeface="Times New Roman"/>
              </a:rPr>
              <a:t>&lt;xs:complexContent&gt;</a:t>
            </a:r>
            <a:endParaRPr sz="1200" dirty="0">
              <a:latin typeface="Times New Roman"/>
              <a:cs typeface="Times New Roman"/>
            </a:endParaRPr>
          </a:p>
          <a:p>
            <a:pPr marL="566528">
              <a:lnSpc>
                <a:spcPts val="1378"/>
              </a:lnSpc>
            </a:pPr>
            <a:r>
              <a:rPr sz="1200" b="1" spc="178" dirty="0">
                <a:solidFill>
                  <a:srgbClr val="007F00"/>
                </a:solidFill>
                <a:latin typeface="Times New Roman"/>
                <a:cs typeface="Times New Roman"/>
              </a:rPr>
              <a:t>&lt;xs:extension </a:t>
            </a:r>
            <a:r>
              <a:rPr sz="1200" b="1" spc="109" dirty="0">
                <a:solidFill>
                  <a:srgbClr val="007F00"/>
                </a:solidFill>
                <a:latin typeface="Times New Roman"/>
                <a:cs typeface="Times New Roman"/>
              </a:rPr>
              <a:t> </a:t>
            </a:r>
            <a:r>
              <a:rPr sz="1200" spc="149" dirty="0">
                <a:solidFill>
                  <a:srgbClr val="7C8E28"/>
                </a:solidFill>
                <a:latin typeface="Times New Roman"/>
                <a:cs typeface="Times New Roman"/>
              </a:rPr>
              <a:t>base=</a:t>
            </a:r>
            <a:r>
              <a:rPr sz="1200" spc="149" dirty="0">
                <a:solidFill>
                  <a:srgbClr val="BA2121"/>
                </a:solidFill>
                <a:latin typeface="Times New Roman"/>
                <a:cs typeface="Times New Roman"/>
              </a:rPr>
              <a:t>"baseElementType"</a:t>
            </a:r>
            <a:r>
              <a:rPr sz="1200" b="1" spc="30" dirty="0">
                <a:solidFill>
                  <a:srgbClr val="007F00"/>
                </a:solidFill>
                <a:latin typeface="Times New Roman"/>
                <a:cs typeface="Times New Roman"/>
              </a:rPr>
              <a:t>&gt;</a:t>
            </a:r>
            <a:endParaRPr sz="1200" dirty="0">
              <a:latin typeface="Times New Roman"/>
              <a:cs typeface="Times New Roman"/>
            </a:endParaRPr>
          </a:p>
          <a:p>
            <a:pPr marL="837202">
              <a:lnSpc>
                <a:spcPts val="1378"/>
              </a:lnSpc>
            </a:pPr>
            <a:r>
              <a:rPr sz="1200" b="1" spc="139" dirty="0">
                <a:solidFill>
                  <a:srgbClr val="007F00"/>
                </a:solidFill>
                <a:latin typeface="Times New Roman"/>
                <a:cs typeface="Times New Roman"/>
              </a:rPr>
              <a:t>&lt;xs:sequence&gt;</a:t>
            </a:r>
            <a:endParaRPr sz="1200" dirty="0">
              <a:latin typeface="Times New Roman"/>
              <a:cs typeface="Times New Roman"/>
            </a:endParaRPr>
          </a:p>
          <a:p>
            <a:pPr marL="1107877">
              <a:lnSpc>
                <a:spcPts val="1378"/>
              </a:lnSpc>
            </a:pPr>
            <a:r>
              <a:rPr sz="1200" b="1" spc="149" dirty="0">
                <a:solidFill>
                  <a:srgbClr val="007F00"/>
                </a:solidFill>
                <a:latin typeface="Times New Roman"/>
                <a:cs typeface="Times New Roman"/>
              </a:rPr>
              <a:t>&lt;xs:element </a:t>
            </a:r>
            <a:r>
              <a:rPr sz="1200" b="1" spc="109" dirty="0">
                <a:solidFill>
                  <a:srgbClr val="007F00"/>
                </a:solidFill>
                <a:latin typeface="Times New Roman"/>
                <a:cs typeface="Times New Roman"/>
              </a:rPr>
              <a:t> </a:t>
            </a:r>
            <a:r>
              <a:rPr sz="1200" spc="208" dirty="0">
                <a:solidFill>
                  <a:srgbClr val="7C8E28"/>
                </a:solidFill>
                <a:latin typeface="Times New Roman"/>
                <a:cs typeface="Times New Roman"/>
              </a:rPr>
              <a:t>ref=</a:t>
            </a:r>
            <a:r>
              <a:rPr sz="1200" spc="188" dirty="0">
                <a:solidFill>
                  <a:srgbClr val="BA2121"/>
                </a:solidFill>
                <a:latin typeface="Times New Roman"/>
                <a:cs typeface="Times New Roman"/>
              </a:rPr>
              <a:t>"relMat"</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109" dirty="0">
                <a:solidFill>
                  <a:srgbClr val="7C8E28"/>
                </a:solidFill>
                <a:latin typeface="Times New Roman"/>
                <a:cs typeface="Times New Roman"/>
              </a:rPr>
              <a:t>minOccurs=</a:t>
            </a:r>
            <a:r>
              <a:rPr sz="1200" spc="178" dirty="0">
                <a:solidFill>
                  <a:srgbClr val="BA2121"/>
                </a:solidFill>
                <a:latin typeface="Times New Roman"/>
                <a:cs typeface="Times New Roman"/>
              </a:rPr>
              <a:t>"0"</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89" dirty="0">
                <a:solidFill>
                  <a:srgbClr val="7C8E28"/>
                </a:solidFill>
                <a:latin typeface="Times New Roman"/>
                <a:cs typeface="Times New Roman"/>
              </a:rPr>
              <a:t>maxOccurs=</a:t>
            </a:r>
            <a:r>
              <a:rPr sz="1200" spc="139" dirty="0">
                <a:solidFill>
                  <a:srgbClr val="BA2121"/>
                </a:solidFill>
                <a:latin typeface="Times New Roman"/>
                <a:cs typeface="Times New Roman"/>
              </a:rPr>
              <a:t>"unbounded"</a:t>
            </a:r>
            <a:r>
              <a:rPr sz="1200" b="1" spc="198" dirty="0">
                <a:solidFill>
                  <a:srgbClr val="007F00"/>
                </a:solidFill>
                <a:latin typeface="Times New Roman"/>
                <a:cs typeface="Times New Roman"/>
              </a:rPr>
              <a:t>/&gt;</a:t>
            </a:r>
            <a:endParaRPr sz="1200" dirty="0">
              <a:latin typeface="Times New Roman"/>
              <a:cs typeface="Times New Roman"/>
            </a:endParaRPr>
          </a:p>
          <a:p>
            <a:pPr marL="1107877">
              <a:lnSpc>
                <a:spcPts val="1378"/>
              </a:lnSpc>
            </a:pPr>
            <a:r>
              <a:rPr sz="1200" b="1" spc="149" dirty="0">
                <a:solidFill>
                  <a:srgbClr val="007F00"/>
                </a:solidFill>
                <a:latin typeface="Times New Roman"/>
                <a:cs typeface="Times New Roman"/>
              </a:rPr>
              <a:t>&lt;xs:element </a:t>
            </a:r>
            <a:r>
              <a:rPr sz="1200" b="1" spc="109" dirty="0">
                <a:solidFill>
                  <a:srgbClr val="007F00"/>
                </a:solidFill>
                <a:latin typeface="Times New Roman"/>
                <a:cs typeface="Times New Roman"/>
              </a:rPr>
              <a:t> </a:t>
            </a:r>
            <a:r>
              <a:rPr sz="1200" spc="208" dirty="0">
                <a:solidFill>
                  <a:srgbClr val="7C8E28"/>
                </a:solidFill>
                <a:latin typeface="Times New Roman"/>
                <a:cs typeface="Times New Roman"/>
              </a:rPr>
              <a:t>ref=</a:t>
            </a:r>
            <a:r>
              <a:rPr sz="1200" spc="218" dirty="0">
                <a:solidFill>
                  <a:srgbClr val="BA2121"/>
                </a:solidFill>
                <a:latin typeface="Times New Roman"/>
                <a:cs typeface="Times New Roman"/>
              </a:rPr>
              <a:t>"relStdy"</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109" dirty="0">
                <a:solidFill>
                  <a:srgbClr val="7C8E28"/>
                </a:solidFill>
                <a:latin typeface="Times New Roman"/>
                <a:cs typeface="Times New Roman"/>
              </a:rPr>
              <a:t>minOccurs=</a:t>
            </a:r>
            <a:r>
              <a:rPr sz="1200" spc="178" dirty="0">
                <a:solidFill>
                  <a:srgbClr val="BA2121"/>
                </a:solidFill>
                <a:latin typeface="Times New Roman"/>
                <a:cs typeface="Times New Roman"/>
              </a:rPr>
              <a:t>"0"</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89" dirty="0">
                <a:solidFill>
                  <a:srgbClr val="7C8E28"/>
                </a:solidFill>
                <a:latin typeface="Times New Roman"/>
                <a:cs typeface="Times New Roman"/>
              </a:rPr>
              <a:t>maxOccurs=</a:t>
            </a:r>
            <a:r>
              <a:rPr sz="1200" spc="139" dirty="0">
                <a:solidFill>
                  <a:srgbClr val="BA2121"/>
                </a:solidFill>
                <a:latin typeface="Times New Roman"/>
                <a:cs typeface="Times New Roman"/>
              </a:rPr>
              <a:t>"unbounded"</a:t>
            </a:r>
            <a:r>
              <a:rPr sz="1200" b="1" spc="198" dirty="0">
                <a:solidFill>
                  <a:srgbClr val="007F00"/>
                </a:solidFill>
                <a:latin typeface="Times New Roman"/>
                <a:cs typeface="Times New Roman"/>
              </a:rPr>
              <a:t>/&gt;</a:t>
            </a:r>
            <a:endParaRPr sz="1200" dirty="0">
              <a:latin typeface="Times New Roman"/>
              <a:cs typeface="Times New Roman"/>
            </a:endParaRPr>
          </a:p>
          <a:p>
            <a:pPr marL="1107877">
              <a:lnSpc>
                <a:spcPts val="1378"/>
              </a:lnSpc>
            </a:pPr>
            <a:r>
              <a:rPr sz="1200" b="1" spc="149" dirty="0">
                <a:solidFill>
                  <a:srgbClr val="007F00"/>
                </a:solidFill>
                <a:latin typeface="Times New Roman"/>
                <a:cs typeface="Times New Roman"/>
              </a:rPr>
              <a:t>&lt;xs:element </a:t>
            </a:r>
            <a:r>
              <a:rPr sz="1200" b="1" spc="109" dirty="0">
                <a:solidFill>
                  <a:srgbClr val="007F00"/>
                </a:solidFill>
                <a:latin typeface="Times New Roman"/>
                <a:cs typeface="Times New Roman"/>
              </a:rPr>
              <a:t> </a:t>
            </a:r>
            <a:r>
              <a:rPr sz="1200" spc="208" dirty="0">
                <a:solidFill>
                  <a:srgbClr val="7C8E28"/>
                </a:solidFill>
                <a:latin typeface="Times New Roman"/>
                <a:cs typeface="Times New Roman"/>
              </a:rPr>
              <a:t>ref=</a:t>
            </a:r>
            <a:r>
              <a:rPr sz="1200" spc="218" dirty="0">
                <a:solidFill>
                  <a:srgbClr val="BA2121"/>
                </a:solidFill>
                <a:latin typeface="Times New Roman"/>
                <a:cs typeface="Times New Roman"/>
              </a:rPr>
              <a:t>"relPubl"</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109" dirty="0">
                <a:solidFill>
                  <a:srgbClr val="7C8E28"/>
                </a:solidFill>
                <a:latin typeface="Times New Roman"/>
                <a:cs typeface="Times New Roman"/>
              </a:rPr>
              <a:t>minOccurs=</a:t>
            </a:r>
            <a:r>
              <a:rPr sz="1200" spc="178" dirty="0">
                <a:solidFill>
                  <a:srgbClr val="BA2121"/>
                </a:solidFill>
                <a:latin typeface="Times New Roman"/>
                <a:cs typeface="Times New Roman"/>
              </a:rPr>
              <a:t>"0"</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89" dirty="0">
                <a:solidFill>
                  <a:srgbClr val="7C8E28"/>
                </a:solidFill>
                <a:latin typeface="Times New Roman"/>
                <a:cs typeface="Times New Roman"/>
              </a:rPr>
              <a:t>maxOccurs=</a:t>
            </a:r>
            <a:r>
              <a:rPr sz="1200" spc="139" dirty="0">
                <a:solidFill>
                  <a:srgbClr val="BA2121"/>
                </a:solidFill>
                <a:latin typeface="Times New Roman"/>
                <a:cs typeface="Times New Roman"/>
              </a:rPr>
              <a:t>"unbounded"</a:t>
            </a:r>
            <a:r>
              <a:rPr sz="1200" b="1" spc="198" dirty="0">
                <a:solidFill>
                  <a:srgbClr val="007F00"/>
                </a:solidFill>
                <a:latin typeface="Times New Roman"/>
                <a:cs typeface="Times New Roman"/>
              </a:rPr>
              <a:t>/&gt;</a:t>
            </a:r>
            <a:endParaRPr sz="1200" dirty="0">
              <a:latin typeface="Times New Roman"/>
              <a:cs typeface="Times New Roman"/>
            </a:endParaRPr>
          </a:p>
          <a:p>
            <a:pPr marL="1107877">
              <a:lnSpc>
                <a:spcPts val="1378"/>
              </a:lnSpc>
            </a:pPr>
            <a:r>
              <a:rPr sz="1200" b="1" spc="149" dirty="0">
                <a:solidFill>
                  <a:srgbClr val="007F00"/>
                </a:solidFill>
                <a:latin typeface="Times New Roman"/>
                <a:cs typeface="Times New Roman"/>
              </a:rPr>
              <a:t>&lt;xs:element </a:t>
            </a:r>
            <a:r>
              <a:rPr sz="1200" b="1" spc="109" dirty="0">
                <a:solidFill>
                  <a:srgbClr val="007F00"/>
                </a:solidFill>
                <a:latin typeface="Times New Roman"/>
                <a:cs typeface="Times New Roman"/>
              </a:rPr>
              <a:t> </a:t>
            </a:r>
            <a:r>
              <a:rPr sz="1200" spc="208" dirty="0">
                <a:solidFill>
                  <a:srgbClr val="7C8E28"/>
                </a:solidFill>
                <a:latin typeface="Times New Roman"/>
                <a:cs typeface="Times New Roman"/>
              </a:rPr>
              <a:t>ref=</a:t>
            </a:r>
            <a:r>
              <a:rPr sz="1200" spc="188" dirty="0">
                <a:solidFill>
                  <a:srgbClr val="BA2121"/>
                </a:solidFill>
                <a:latin typeface="Times New Roman"/>
                <a:cs typeface="Times New Roman"/>
              </a:rPr>
              <a:t>"othRefs"</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109" dirty="0">
                <a:solidFill>
                  <a:srgbClr val="7C8E28"/>
                </a:solidFill>
                <a:latin typeface="Times New Roman"/>
                <a:cs typeface="Times New Roman"/>
              </a:rPr>
              <a:t>minOccurs=</a:t>
            </a:r>
            <a:r>
              <a:rPr sz="1200" spc="178" dirty="0">
                <a:solidFill>
                  <a:srgbClr val="BA2121"/>
                </a:solidFill>
                <a:latin typeface="Times New Roman"/>
                <a:cs typeface="Times New Roman"/>
              </a:rPr>
              <a:t>"0"</a:t>
            </a:r>
            <a:r>
              <a:rPr sz="1200" dirty="0">
                <a:solidFill>
                  <a:srgbClr val="BA2121"/>
                </a:solidFill>
                <a:latin typeface="Times New Roman"/>
                <a:cs typeface="Times New Roman"/>
              </a:rPr>
              <a:t> </a:t>
            </a:r>
            <a:r>
              <a:rPr sz="1200" spc="109" dirty="0">
                <a:solidFill>
                  <a:srgbClr val="BA2121"/>
                </a:solidFill>
                <a:latin typeface="Times New Roman"/>
                <a:cs typeface="Times New Roman"/>
              </a:rPr>
              <a:t> </a:t>
            </a:r>
            <a:r>
              <a:rPr sz="1200" spc="89" dirty="0">
                <a:solidFill>
                  <a:srgbClr val="7C8E28"/>
                </a:solidFill>
                <a:latin typeface="Times New Roman"/>
                <a:cs typeface="Times New Roman"/>
              </a:rPr>
              <a:t>maxOccurs=</a:t>
            </a:r>
            <a:r>
              <a:rPr sz="1200" spc="139" dirty="0">
                <a:solidFill>
                  <a:srgbClr val="BA2121"/>
                </a:solidFill>
                <a:latin typeface="Times New Roman"/>
                <a:cs typeface="Times New Roman"/>
              </a:rPr>
              <a:t>"unbounded"</a:t>
            </a:r>
            <a:r>
              <a:rPr sz="1200" b="1" spc="198" dirty="0">
                <a:solidFill>
                  <a:srgbClr val="007F00"/>
                </a:solidFill>
                <a:latin typeface="Times New Roman"/>
                <a:cs typeface="Times New Roman"/>
              </a:rPr>
              <a:t>/&gt;</a:t>
            </a:r>
            <a:endParaRPr sz="1200" dirty="0">
              <a:latin typeface="Times New Roman"/>
              <a:cs typeface="Times New Roman"/>
            </a:endParaRPr>
          </a:p>
          <a:p>
            <a:pPr marL="837202">
              <a:lnSpc>
                <a:spcPts val="1378"/>
              </a:lnSpc>
            </a:pPr>
            <a:r>
              <a:rPr sz="1200" b="1" spc="159" dirty="0">
                <a:solidFill>
                  <a:srgbClr val="007F00"/>
                </a:solidFill>
                <a:latin typeface="Times New Roman"/>
                <a:cs typeface="Times New Roman"/>
              </a:rPr>
              <a:t>&lt;/xs:sequence&gt;</a:t>
            </a:r>
            <a:endParaRPr sz="1200" dirty="0">
              <a:latin typeface="Times New Roman"/>
              <a:cs typeface="Times New Roman"/>
            </a:endParaRPr>
          </a:p>
          <a:p>
            <a:pPr marR="4321979" algn="ctr">
              <a:lnSpc>
                <a:spcPts val="1378"/>
              </a:lnSpc>
            </a:pPr>
            <a:r>
              <a:rPr sz="1200" b="1" spc="178" dirty="0">
                <a:solidFill>
                  <a:srgbClr val="007F00"/>
                </a:solidFill>
                <a:latin typeface="Times New Roman"/>
                <a:cs typeface="Times New Roman"/>
              </a:rPr>
              <a:t>&lt;/xs:extension&gt;</a:t>
            </a:r>
            <a:endParaRPr sz="1200" dirty="0">
              <a:latin typeface="Times New Roman"/>
              <a:cs typeface="Times New Roman"/>
            </a:endParaRPr>
          </a:p>
          <a:p>
            <a:pPr marR="4411364" algn="ctr">
              <a:lnSpc>
                <a:spcPts val="1378"/>
              </a:lnSpc>
            </a:pPr>
            <a:r>
              <a:rPr sz="1200" b="1" spc="129" dirty="0">
                <a:solidFill>
                  <a:srgbClr val="007F00"/>
                </a:solidFill>
                <a:latin typeface="Times New Roman"/>
                <a:cs typeface="Times New Roman"/>
              </a:rPr>
              <a:t>&lt;/xs:complexContent&gt;</a:t>
            </a:r>
            <a:endParaRPr sz="1200" dirty="0">
              <a:latin typeface="Times New Roman"/>
              <a:cs typeface="Times New Roman"/>
            </a:endParaRPr>
          </a:p>
          <a:p>
            <a:pPr marL="25179">
              <a:lnSpc>
                <a:spcPts val="1408"/>
              </a:lnSpc>
            </a:pPr>
            <a:r>
              <a:rPr sz="1200" b="1" spc="119" dirty="0">
                <a:solidFill>
                  <a:srgbClr val="007F00"/>
                </a:solidFill>
                <a:latin typeface="Times New Roman"/>
                <a:cs typeface="Times New Roman"/>
              </a:rPr>
              <a:t>&lt;/xs:complexType&gt;</a:t>
            </a:r>
            <a:endParaRPr sz="1200" dirty="0">
              <a:latin typeface="Times New Roman"/>
              <a:cs typeface="Times New Roman"/>
            </a:endParaRPr>
          </a:p>
          <a:p>
            <a:pPr>
              <a:lnSpc>
                <a:spcPts val="1190"/>
              </a:lnSpc>
            </a:pPr>
            <a:endParaRPr sz="1200" dirty="0"/>
          </a:p>
          <a:p>
            <a:pPr>
              <a:lnSpc>
                <a:spcPts val="1388"/>
              </a:lnSpc>
              <a:spcBef>
                <a:spcPts val="30"/>
              </a:spcBef>
            </a:pPr>
            <a:endParaRPr sz="1400" dirty="0"/>
          </a:p>
          <a:p>
            <a:pPr marL="25179"/>
            <a:r>
              <a:rPr sz="2400" spc="59" dirty="0" smtClean="0">
                <a:latin typeface="Times New Roman"/>
                <a:cs typeface="Times New Roman"/>
              </a:rPr>
              <a:t>D</a:t>
            </a:r>
            <a:r>
              <a:rPr sz="2400" dirty="0" smtClean="0">
                <a:latin typeface="Times New Roman"/>
                <a:cs typeface="Times New Roman"/>
              </a:rPr>
              <a:t>o</a:t>
            </a:r>
            <a:r>
              <a:rPr sz="2400" spc="99" dirty="0" smtClean="0">
                <a:latin typeface="Times New Roman"/>
                <a:cs typeface="Times New Roman"/>
              </a:rPr>
              <a:t>wnsid</a:t>
            </a:r>
            <a:r>
              <a:rPr lang="en-US" sz="2400" spc="99" dirty="0" smtClean="0">
                <a:latin typeface="Times New Roman"/>
                <a:cs typeface="Times New Roman"/>
              </a:rPr>
              <a:t>e:</a:t>
            </a:r>
            <a:r>
              <a:rPr lang="en-US" sz="2400" dirty="0">
                <a:latin typeface="Times New Roman"/>
                <a:cs typeface="Times New Roman"/>
              </a:rPr>
              <a:t> </a:t>
            </a:r>
            <a:r>
              <a:rPr lang="en-US" sz="2400" dirty="0" smtClean="0">
                <a:latin typeface="Times New Roman"/>
                <a:cs typeface="Times New Roman"/>
              </a:rPr>
              <a:t> </a:t>
            </a:r>
            <a:r>
              <a:rPr sz="2200" spc="40" dirty="0" smtClean="0">
                <a:latin typeface="Times New Roman"/>
                <a:cs typeface="Times New Roman"/>
              </a:rPr>
              <a:t>No</a:t>
            </a:r>
            <a:r>
              <a:rPr sz="2200" spc="50" dirty="0" smtClean="0">
                <a:latin typeface="Times New Roman"/>
                <a:cs typeface="Times New Roman"/>
              </a:rPr>
              <a:t> </a:t>
            </a:r>
            <a:r>
              <a:rPr sz="2200" spc="69" dirty="0">
                <a:latin typeface="Times New Roman"/>
                <a:cs typeface="Times New Roman"/>
              </a:rPr>
              <a:t>st</a:t>
            </a:r>
            <a:r>
              <a:rPr sz="2200" spc="99" dirty="0">
                <a:latin typeface="Times New Roman"/>
                <a:cs typeface="Times New Roman"/>
              </a:rPr>
              <a:t>r</a:t>
            </a:r>
            <a:r>
              <a:rPr sz="2200" spc="89" dirty="0">
                <a:latin typeface="Times New Roman"/>
                <a:cs typeface="Times New Roman"/>
              </a:rPr>
              <a:t>uctur</a:t>
            </a:r>
            <a:r>
              <a:rPr sz="2200" spc="50" dirty="0">
                <a:latin typeface="Times New Roman"/>
                <a:cs typeface="Times New Roman"/>
              </a:rPr>
              <a:t>e.</a:t>
            </a:r>
            <a:r>
              <a:rPr sz="2200" spc="198" dirty="0">
                <a:latin typeface="Times New Roman"/>
                <a:cs typeface="Times New Roman"/>
              </a:rPr>
              <a:t> </a:t>
            </a:r>
            <a:r>
              <a:rPr sz="2200" spc="10" dirty="0">
                <a:latin typeface="Times New Roman"/>
                <a:cs typeface="Times New Roman"/>
              </a:rPr>
              <a:t>Mostly</a:t>
            </a:r>
            <a:r>
              <a:rPr sz="2200" spc="50" dirty="0">
                <a:latin typeface="Times New Roman"/>
                <a:cs typeface="Times New Roman"/>
              </a:rPr>
              <a:t> </a:t>
            </a:r>
            <a:r>
              <a:rPr sz="2200" spc="-79" dirty="0">
                <a:latin typeface="Times New Roman"/>
                <a:cs typeface="Times New Roman"/>
              </a:rPr>
              <a:t>v</a:t>
            </a:r>
            <a:r>
              <a:rPr sz="2200" spc="149" dirty="0">
                <a:latin typeface="Times New Roman"/>
                <a:cs typeface="Times New Roman"/>
              </a:rPr>
              <a:t>erbose</a:t>
            </a:r>
            <a:r>
              <a:rPr sz="2200" spc="50" dirty="0">
                <a:latin typeface="Times New Roman"/>
                <a:cs typeface="Times New Roman"/>
              </a:rPr>
              <a:t> </a:t>
            </a:r>
            <a:r>
              <a:rPr sz="2200" spc="79" dirty="0">
                <a:latin typeface="Times New Roman"/>
                <a:cs typeface="Times New Roman"/>
              </a:rPr>
              <a:t>ent</a:t>
            </a:r>
            <a:r>
              <a:rPr sz="2200" spc="99" dirty="0">
                <a:latin typeface="Times New Roman"/>
                <a:cs typeface="Times New Roman"/>
              </a:rPr>
              <a:t>r</a:t>
            </a:r>
            <a:r>
              <a:rPr sz="2200" spc="109" dirty="0">
                <a:latin typeface="Times New Roman"/>
                <a:cs typeface="Times New Roman"/>
              </a:rPr>
              <a:t>ie</a:t>
            </a:r>
            <a:r>
              <a:rPr sz="2200" spc="79" dirty="0">
                <a:latin typeface="Times New Roman"/>
                <a:cs typeface="Times New Roman"/>
              </a:rPr>
              <a:t>s</a:t>
            </a:r>
            <a:r>
              <a:rPr sz="2200" spc="50" dirty="0">
                <a:latin typeface="Times New Roman"/>
                <a:cs typeface="Times New Roman"/>
              </a:rPr>
              <a:t>.</a:t>
            </a:r>
            <a:endParaRPr sz="2200" dirty="0">
              <a:latin typeface="Times New Roman"/>
              <a:cs typeface="Times New Roman"/>
            </a:endParaRPr>
          </a:p>
        </p:txBody>
      </p:sp>
      <p:sp>
        <p:nvSpPr>
          <p:cNvPr id="2" name="TextBox 1"/>
          <p:cNvSpPr txBox="1"/>
          <p:nvPr/>
        </p:nvSpPr>
        <p:spPr>
          <a:xfrm>
            <a:off x="8686800" y="6172200"/>
            <a:ext cx="418654"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2797275730"/>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50" y="1219200"/>
            <a:ext cx="8625850" cy="523220"/>
          </a:xfrm>
          <a:prstGeom prst="rect">
            <a:avLst/>
          </a:prstGeom>
          <a:noFill/>
        </p:spPr>
        <p:txBody>
          <a:bodyPr wrap="square" rtlCol="0">
            <a:spAutoFit/>
          </a:bodyPr>
          <a:lstStyle/>
          <a:p>
            <a:r>
              <a:rPr lang="en-US" sz="2800" dirty="0" smtClean="0"/>
              <a:t>2013 work with PROV</a:t>
            </a:r>
            <a:endParaRPr lang="en-US" sz="2800" dirty="0"/>
          </a:p>
        </p:txBody>
      </p:sp>
      <p:sp>
        <p:nvSpPr>
          <p:cNvPr id="4" name="Rectangle 3"/>
          <p:cNvSpPr/>
          <p:nvPr/>
        </p:nvSpPr>
        <p:spPr>
          <a:xfrm>
            <a:off x="762000" y="1721108"/>
            <a:ext cx="8077200" cy="4832092"/>
          </a:xfrm>
          <a:prstGeom prst="rect">
            <a:avLst/>
          </a:prstGeom>
        </p:spPr>
        <p:txBody>
          <a:bodyPr wrap="square">
            <a:spAutoFit/>
          </a:bodyPr>
          <a:lstStyle/>
          <a:p>
            <a:pPr marL="355600" indent="-342900">
              <a:buFont typeface="Arial"/>
              <a:buChar char="•"/>
            </a:pPr>
            <a:r>
              <a:rPr lang="en-US" sz="2000" dirty="0"/>
              <a:t>E</a:t>
            </a:r>
            <a:r>
              <a:rPr lang="en-US" sz="2000" dirty="0" smtClean="0"/>
              <a:t>xplored </a:t>
            </a:r>
            <a:r>
              <a:rPr lang="en-US" sz="2000" dirty="0"/>
              <a:t>encoding PROV in RDF/XML</a:t>
            </a:r>
            <a:r>
              <a:rPr lang="en-US" sz="2000" dirty="0" smtClean="0"/>
              <a:t>* (</a:t>
            </a:r>
            <a:r>
              <a:rPr lang="en-US" sz="2000" spc="-5" dirty="0" smtClean="0">
                <a:cs typeface="Times New Roman"/>
              </a:rPr>
              <a:t>Required </a:t>
            </a:r>
            <a:r>
              <a:rPr lang="en-US" sz="2000" spc="-5" dirty="0" smtClean="0">
                <a:cs typeface="Times New Roman"/>
              </a:rPr>
              <a:t>use of CDATA tag to avoid interfering with schema compliance; deemed less </a:t>
            </a:r>
            <a:r>
              <a:rPr lang="en-US" sz="2000" spc="-5" dirty="0" smtClean="0">
                <a:cs typeface="Times New Roman"/>
              </a:rPr>
              <a:t>promising)</a:t>
            </a:r>
            <a:endParaRPr lang="en-US" sz="2000" dirty="0" smtClean="0"/>
          </a:p>
          <a:p>
            <a:pPr marL="355600" indent="-342900">
              <a:buFont typeface="Arial"/>
              <a:buChar char="•"/>
            </a:pPr>
            <a:r>
              <a:rPr lang="en-US" sz="2000" dirty="0" smtClean="0"/>
              <a:t>More </a:t>
            </a:r>
            <a:r>
              <a:rPr lang="en-US" sz="2000" dirty="0"/>
              <a:t>recently:  exploring W3C PROV Model as </a:t>
            </a:r>
            <a:r>
              <a:rPr lang="en-US" sz="2000" dirty="0" smtClean="0"/>
              <a:t>basis for </a:t>
            </a:r>
            <a:r>
              <a:rPr lang="en-US" sz="2000" dirty="0"/>
              <a:t>encoding provenance metadata in </a:t>
            </a:r>
            <a:r>
              <a:rPr lang="en-US" sz="2000" dirty="0" smtClean="0"/>
              <a:t>DDI</a:t>
            </a:r>
          </a:p>
          <a:p>
            <a:pPr marL="12700"/>
            <a:endParaRPr lang="en-US" sz="2000" b="1" spc="-5" dirty="0" smtClean="0">
              <a:latin typeface="Times New Roman"/>
              <a:cs typeface="Times New Roman"/>
            </a:endParaRPr>
          </a:p>
          <a:p>
            <a:pPr marL="12700"/>
            <a:r>
              <a:rPr lang="en-US" sz="2000" b="1" spc="-5" dirty="0" smtClean="0">
                <a:latin typeface="Times New Roman"/>
                <a:cs typeface="Times New Roman"/>
              </a:rPr>
              <a:t>W3C </a:t>
            </a:r>
            <a:r>
              <a:rPr lang="en-US" sz="2000" b="1" spc="-5" dirty="0">
                <a:latin typeface="Times New Roman"/>
                <a:cs typeface="Times New Roman"/>
              </a:rPr>
              <a:t>PROV Model is based upon:</a:t>
            </a:r>
          </a:p>
          <a:p>
            <a:pPr marL="355600" indent="-342900">
              <a:buFont typeface="Arial"/>
              <a:buChar char="•"/>
            </a:pPr>
            <a:r>
              <a:rPr lang="en-US" sz="2000" b="1" spc="50" dirty="0">
                <a:latin typeface="Times New Roman"/>
                <a:cs typeface="Times New Roman"/>
              </a:rPr>
              <a:t>entities</a:t>
            </a:r>
            <a:r>
              <a:rPr lang="en-US" sz="2000" b="1" spc="25" dirty="0">
                <a:latin typeface="Times New Roman"/>
                <a:cs typeface="Times New Roman"/>
              </a:rPr>
              <a:t> </a:t>
            </a:r>
            <a:r>
              <a:rPr lang="en-US" sz="2000" spc="40" dirty="0">
                <a:latin typeface="Times New Roman"/>
                <a:cs typeface="Times New Roman"/>
              </a:rPr>
              <a:t>that</a:t>
            </a:r>
            <a:r>
              <a:rPr lang="en-US" sz="2000" spc="25" dirty="0">
                <a:latin typeface="Times New Roman"/>
                <a:cs typeface="Times New Roman"/>
              </a:rPr>
              <a:t> </a:t>
            </a:r>
            <a:r>
              <a:rPr lang="en-US" sz="2000" spc="75" dirty="0">
                <a:latin typeface="Times New Roman"/>
                <a:cs typeface="Times New Roman"/>
              </a:rPr>
              <a:t>are</a:t>
            </a:r>
            <a:r>
              <a:rPr lang="en-US" sz="2000" spc="25" dirty="0">
                <a:latin typeface="Times New Roman"/>
                <a:cs typeface="Times New Roman"/>
              </a:rPr>
              <a:t> </a:t>
            </a:r>
            <a:r>
              <a:rPr lang="en-US" sz="2000" spc="55" dirty="0">
                <a:latin typeface="Times New Roman"/>
                <a:cs typeface="Times New Roman"/>
              </a:rPr>
              <a:t>p</a:t>
            </a:r>
            <a:r>
              <a:rPr lang="en-US" sz="2000" spc="20" dirty="0">
                <a:latin typeface="Times New Roman"/>
                <a:cs typeface="Times New Roman"/>
              </a:rPr>
              <a:t>hysical,</a:t>
            </a:r>
            <a:r>
              <a:rPr lang="en-US" sz="2000" spc="25" dirty="0">
                <a:latin typeface="Times New Roman"/>
                <a:cs typeface="Times New Roman"/>
              </a:rPr>
              <a:t> </a:t>
            </a:r>
            <a:r>
              <a:rPr lang="en-US" sz="2000" spc="5" dirty="0">
                <a:latin typeface="Times New Roman"/>
                <a:cs typeface="Times New Roman"/>
              </a:rPr>
              <a:t>digital,</a:t>
            </a:r>
            <a:r>
              <a:rPr lang="en-US" sz="2000" spc="25" dirty="0">
                <a:latin typeface="Times New Roman"/>
                <a:cs typeface="Times New Roman"/>
              </a:rPr>
              <a:t> </a:t>
            </a:r>
            <a:r>
              <a:rPr lang="en-US" sz="2000" spc="70" dirty="0">
                <a:latin typeface="Times New Roman"/>
                <a:cs typeface="Times New Roman"/>
              </a:rPr>
              <a:t>and</a:t>
            </a:r>
            <a:r>
              <a:rPr lang="en-US" sz="2000" spc="25" dirty="0">
                <a:latin typeface="Times New Roman"/>
                <a:cs typeface="Times New Roman"/>
              </a:rPr>
              <a:t> </a:t>
            </a:r>
            <a:r>
              <a:rPr lang="en-US" sz="2000" spc="45" dirty="0">
                <a:latin typeface="Times New Roman"/>
                <a:cs typeface="Times New Roman"/>
              </a:rPr>
              <a:t>conceptual</a:t>
            </a:r>
            <a:r>
              <a:rPr lang="en-US" sz="2000" spc="25" dirty="0">
                <a:latin typeface="Times New Roman"/>
                <a:cs typeface="Times New Roman"/>
              </a:rPr>
              <a:t> </a:t>
            </a:r>
            <a:r>
              <a:rPr lang="en-US" sz="2000" spc="35" dirty="0">
                <a:latin typeface="Times New Roman"/>
                <a:cs typeface="Times New Roman"/>
              </a:rPr>
              <a:t>things</a:t>
            </a:r>
            <a:r>
              <a:rPr lang="en-US" sz="2000" spc="25" dirty="0">
                <a:latin typeface="Times New Roman"/>
                <a:cs typeface="Times New Roman"/>
              </a:rPr>
              <a:t> </a:t>
            </a:r>
            <a:r>
              <a:rPr lang="en-US" sz="2000" spc="-5" dirty="0">
                <a:latin typeface="Times New Roman"/>
                <a:cs typeface="Times New Roman"/>
              </a:rPr>
              <a:t>in</a:t>
            </a:r>
          </a:p>
          <a:p>
            <a:r>
              <a:rPr lang="en-US" sz="2000" spc="50" dirty="0">
                <a:latin typeface="Times New Roman"/>
                <a:cs typeface="Times New Roman"/>
              </a:rPr>
              <a:t>the</a:t>
            </a:r>
            <a:r>
              <a:rPr lang="en-US" sz="2000" spc="25" dirty="0">
                <a:latin typeface="Times New Roman"/>
                <a:cs typeface="Times New Roman"/>
              </a:rPr>
              <a:t> </a:t>
            </a:r>
            <a:r>
              <a:rPr lang="en-US" sz="2000" spc="-25" dirty="0">
                <a:latin typeface="Times New Roman"/>
                <a:cs typeface="Times New Roman"/>
              </a:rPr>
              <a:t>w</a:t>
            </a:r>
            <a:r>
              <a:rPr lang="en-US" sz="2000" spc="25" dirty="0">
                <a:latin typeface="Times New Roman"/>
                <a:cs typeface="Times New Roman"/>
              </a:rPr>
              <a:t>or</a:t>
            </a:r>
            <a:r>
              <a:rPr lang="en-US" sz="2000" spc="-5" dirty="0">
                <a:latin typeface="Times New Roman"/>
                <a:cs typeface="Times New Roman"/>
              </a:rPr>
              <a:t>ld;</a:t>
            </a:r>
          </a:p>
          <a:p>
            <a:pPr marL="342900" indent="-342900">
              <a:buFont typeface="Arial"/>
              <a:buChar char="•"/>
            </a:pPr>
            <a:r>
              <a:rPr lang="en-US" sz="2000" b="1" spc="45" dirty="0">
                <a:latin typeface="Times New Roman"/>
                <a:cs typeface="Times New Roman"/>
              </a:rPr>
              <a:t>activities</a:t>
            </a:r>
            <a:r>
              <a:rPr lang="en-US" sz="2000" b="1" spc="25" dirty="0">
                <a:latin typeface="Times New Roman"/>
                <a:cs typeface="Times New Roman"/>
              </a:rPr>
              <a:t> </a:t>
            </a:r>
            <a:r>
              <a:rPr lang="en-US" sz="2000" spc="40" dirty="0">
                <a:latin typeface="Times New Roman"/>
                <a:cs typeface="Times New Roman"/>
              </a:rPr>
              <a:t>that</a:t>
            </a:r>
            <a:r>
              <a:rPr lang="en-US" sz="2000" spc="25" dirty="0">
                <a:latin typeface="Times New Roman"/>
                <a:cs typeface="Times New Roman"/>
              </a:rPr>
              <a:t> </a:t>
            </a:r>
            <a:r>
              <a:rPr lang="en-US" sz="2000" spc="75" dirty="0">
                <a:latin typeface="Times New Roman"/>
                <a:cs typeface="Times New Roman"/>
              </a:rPr>
              <a:t>are</a:t>
            </a:r>
            <a:r>
              <a:rPr lang="en-US" sz="2000" spc="25" dirty="0">
                <a:latin typeface="Times New Roman"/>
                <a:cs typeface="Times New Roman"/>
              </a:rPr>
              <a:t> </a:t>
            </a:r>
            <a:r>
              <a:rPr lang="en-US" sz="2000" spc="35" dirty="0">
                <a:latin typeface="Times New Roman"/>
                <a:cs typeface="Times New Roman"/>
              </a:rPr>
              <a:t>dynamic</a:t>
            </a:r>
            <a:r>
              <a:rPr lang="en-US" sz="2000" spc="25" dirty="0">
                <a:latin typeface="Times New Roman"/>
                <a:cs typeface="Times New Roman"/>
              </a:rPr>
              <a:t> </a:t>
            </a:r>
            <a:r>
              <a:rPr lang="en-US" sz="2000" spc="80" dirty="0">
                <a:latin typeface="Times New Roman"/>
                <a:cs typeface="Times New Roman"/>
              </a:rPr>
              <a:t>aspects</a:t>
            </a:r>
            <a:r>
              <a:rPr lang="en-US" sz="2000" spc="25" dirty="0">
                <a:latin typeface="Times New Roman"/>
                <a:cs typeface="Times New Roman"/>
              </a:rPr>
              <a:t> </a:t>
            </a:r>
            <a:r>
              <a:rPr lang="en-US" sz="2000" spc="-5" dirty="0">
                <a:latin typeface="Times New Roman"/>
                <a:cs typeface="Times New Roman"/>
              </a:rPr>
              <a:t>of</a:t>
            </a:r>
            <a:r>
              <a:rPr lang="en-US" sz="2000" spc="25" dirty="0">
                <a:latin typeface="Times New Roman"/>
                <a:cs typeface="Times New Roman"/>
              </a:rPr>
              <a:t> </a:t>
            </a:r>
            <a:r>
              <a:rPr lang="en-US" sz="2000" spc="50" dirty="0">
                <a:latin typeface="Times New Roman"/>
                <a:cs typeface="Times New Roman"/>
              </a:rPr>
              <a:t>the</a:t>
            </a:r>
            <a:r>
              <a:rPr lang="en-US" sz="2000" spc="25" dirty="0">
                <a:latin typeface="Times New Roman"/>
                <a:cs typeface="Times New Roman"/>
              </a:rPr>
              <a:t> </a:t>
            </a:r>
            <a:r>
              <a:rPr lang="en-US" sz="2000" spc="-25" dirty="0">
                <a:latin typeface="Times New Roman"/>
                <a:cs typeface="Times New Roman"/>
              </a:rPr>
              <a:t>w</a:t>
            </a:r>
            <a:r>
              <a:rPr lang="en-US" sz="2000" spc="25" dirty="0">
                <a:latin typeface="Times New Roman"/>
                <a:cs typeface="Times New Roman"/>
              </a:rPr>
              <a:t>or</a:t>
            </a:r>
            <a:r>
              <a:rPr lang="en-US" sz="2000" spc="-5" dirty="0">
                <a:latin typeface="Times New Roman"/>
                <a:cs typeface="Times New Roman"/>
              </a:rPr>
              <a:t>ld</a:t>
            </a:r>
            <a:r>
              <a:rPr lang="en-US" sz="2000" spc="25" dirty="0">
                <a:latin typeface="Times New Roman"/>
                <a:cs typeface="Times New Roman"/>
              </a:rPr>
              <a:t> </a:t>
            </a:r>
            <a:r>
              <a:rPr lang="en-US" sz="2000" spc="40" dirty="0">
                <a:latin typeface="Times New Roman"/>
                <a:cs typeface="Times New Roman"/>
              </a:rPr>
              <a:t>that</a:t>
            </a:r>
            <a:r>
              <a:rPr lang="en-US" sz="2000" spc="25" dirty="0">
                <a:latin typeface="Times New Roman"/>
                <a:cs typeface="Times New Roman"/>
              </a:rPr>
              <a:t> </a:t>
            </a:r>
            <a:r>
              <a:rPr lang="en-US" sz="2000" spc="70" dirty="0">
                <a:latin typeface="Times New Roman"/>
                <a:cs typeface="Times New Roman"/>
              </a:rPr>
              <a:t>change</a:t>
            </a:r>
            <a:r>
              <a:rPr lang="en-US" sz="2000" spc="25" dirty="0">
                <a:latin typeface="Times New Roman"/>
                <a:cs typeface="Times New Roman"/>
              </a:rPr>
              <a:t> </a:t>
            </a:r>
            <a:r>
              <a:rPr lang="en-US" sz="2000" spc="70" dirty="0">
                <a:latin typeface="Times New Roman"/>
                <a:cs typeface="Times New Roman"/>
              </a:rPr>
              <a:t>and</a:t>
            </a:r>
            <a:r>
              <a:rPr lang="en-US" sz="2000" spc="25" dirty="0">
                <a:latin typeface="Times New Roman"/>
                <a:cs typeface="Times New Roman"/>
              </a:rPr>
              <a:t> </a:t>
            </a:r>
            <a:r>
              <a:rPr lang="en-US" sz="2000" spc="65" dirty="0">
                <a:latin typeface="Times New Roman"/>
                <a:cs typeface="Times New Roman"/>
              </a:rPr>
              <a:t>create</a:t>
            </a:r>
            <a:r>
              <a:rPr lang="en-US" sz="2000" spc="25" dirty="0">
                <a:latin typeface="Times New Roman"/>
                <a:cs typeface="Times New Roman"/>
              </a:rPr>
              <a:t> </a:t>
            </a:r>
            <a:r>
              <a:rPr lang="en-US" sz="2000" spc="30" dirty="0">
                <a:latin typeface="Times New Roman"/>
                <a:cs typeface="Times New Roman"/>
              </a:rPr>
              <a:t>entities;</a:t>
            </a:r>
            <a:r>
              <a:rPr lang="en-US" sz="2000" spc="25" dirty="0">
                <a:latin typeface="Times New Roman"/>
                <a:cs typeface="Times New Roman"/>
              </a:rPr>
              <a:t> </a:t>
            </a:r>
            <a:r>
              <a:rPr lang="en-US" sz="2000" spc="70" dirty="0">
                <a:latin typeface="Times New Roman"/>
                <a:cs typeface="Times New Roman"/>
              </a:rPr>
              <a:t>and</a:t>
            </a:r>
            <a:endParaRPr lang="en-US" sz="2000" dirty="0">
              <a:latin typeface="Times New Roman"/>
              <a:cs typeface="Times New Roman"/>
            </a:endParaRPr>
          </a:p>
          <a:p>
            <a:pPr marL="342900" indent="-342900">
              <a:buFont typeface="Arial"/>
              <a:buChar char="•"/>
            </a:pPr>
            <a:r>
              <a:rPr lang="en-US" sz="2000" b="1" spc="40" dirty="0">
                <a:latin typeface="Times New Roman"/>
                <a:cs typeface="Times New Roman"/>
              </a:rPr>
              <a:t>a</a:t>
            </a:r>
            <a:r>
              <a:rPr lang="en-US" sz="2000" b="1" spc="125" dirty="0">
                <a:latin typeface="Times New Roman"/>
                <a:cs typeface="Times New Roman"/>
              </a:rPr>
              <a:t>g</a:t>
            </a:r>
            <a:r>
              <a:rPr lang="en-US" sz="2000" b="1" spc="85" dirty="0">
                <a:latin typeface="Times New Roman"/>
                <a:cs typeface="Times New Roman"/>
              </a:rPr>
              <a:t>ents</a:t>
            </a:r>
            <a:r>
              <a:rPr lang="en-US" sz="2000" b="1" spc="25" dirty="0">
                <a:latin typeface="Times New Roman"/>
                <a:cs typeface="Times New Roman"/>
              </a:rPr>
              <a:t> </a:t>
            </a:r>
            <a:r>
              <a:rPr lang="en-US" sz="2000" spc="40" dirty="0">
                <a:latin typeface="Times New Roman"/>
                <a:cs typeface="Times New Roman"/>
              </a:rPr>
              <a:t>that</a:t>
            </a:r>
            <a:r>
              <a:rPr lang="en-US" sz="2000" spc="25" dirty="0">
                <a:latin typeface="Times New Roman"/>
                <a:cs typeface="Times New Roman"/>
              </a:rPr>
              <a:t> </a:t>
            </a:r>
            <a:r>
              <a:rPr lang="en-US" sz="2000" spc="75" dirty="0">
                <a:latin typeface="Times New Roman"/>
                <a:cs typeface="Times New Roman"/>
              </a:rPr>
              <a:t>are</a:t>
            </a:r>
            <a:r>
              <a:rPr lang="en-US" sz="2000" spc="25" dirty="0">
                <a:latin typeface="Times New Roman"/>
                <a:cs typeface="Times New Roman"/>
              </a:rPr>
              <a:t> </a:t>
            </a:r>
            <a:r>
              <a:rPr lang="en-US" sz="2000" spc="55" dirty="0">
                <a:latin typeface="Times New Roman"/>
                <a:cs typeface="Times New Roman"/>
              </a:rPr>
              <a:t>responsi</a:t>
            </a:r>
            <a:r>
              <a:rPr lang="en-US" sz="2000" spc="40" dirty="0">
                <a:latin typeface="Times New Roman"/>
                <a:cs typeface="Times New Roman"/>
              </a:rPr>
              <a:t>b</a:t>
            </a:r>
            <a:r>
              <a:rPr lang="en-US" sz="2000" spc="25" dirty="0">
                <a:latin typeface="Times New Roman"/>
                <a:cs typeface="Times New Roman"/>
              </a:rPr>
              <a:t>le </a:t>
            </a:r>
            <a:r>
              <a:rPr lang="en-US" sz="2000" spc="-105" dirty="0">
                <a:latin typeface="Times New Roman"/>
                <a:cs typeface="Times New Roman"/>
              </a:rPr>
              <a:t>f</a:t>
            </a:r>
            <a:r>
              <a:rPr lang="en-US" sz="2000" spc="20" dirty="0">
                <a:latin typeface="Times New Roman"/>
                <a:cs typeface="Times New Roman"/>
              </a:rPr>
              <a:t>or</a:t>
            </a:r>
            <a:r>
              <a:rPr lang="en-US" sz="2000" spc="25" dirty="0">
                <a:latin typeface="Times New Roman"/>
                <a:cs typeface="Times New Roman"/>
              </a:rPr>
              <a:t> </a:t>
            </a:r>
            <a:r>
              <a:rPr lang="en-US" sz="2000" spc="15" dirty="0">
                <a:latin typeface="Times New Roman"/>
                <a:cs typeface="Times New Roman"/>
              </a:rPr>
              <a:t>activitie</a:t>
            </a:r>
            <a:r>
              <a:rPr lang="en-US" sz="2000" dirty="0">
                <a:latin typeface="Times New Roman"/>
                <a:cs typeface="Times New Roman"/>
              </a:rPr>
              <a:t>s</a:t>
            </a:r>
            <a:r>
              <a:rPr lang="en-US" sz="2000" spc="25" dirty="0">
                <a:latin typeface="Times New Roman"/>
                <a:cs typeface="Times New Roman"/>
              </a:rPr>
              <a:t>.</a:t>
            </a:r>
            <a:endParaRPr lang="en-US" sz="2000" dirty="0">
              <a:latin typeface="Times New Roman"/>
              <a:cs typeface="Times New Roman"/>
            </a:endParaRPr>
          </a:p>
          <a:p>
            <a:pPr marL="342900" indent="-342900">
              <a:buFont typeface="Arial"/>
              <a:buChar char="•"/>
            </a:pPr>
            <a:r>
              <a:rPr lang="en-US" sz="2000" spc="114" dirty="0">
                <a:latin typeface="Times New Roman"/>
                <a:cs typeface="Times New Roman"/>
              </a:rPr>
              <a:t>A</a:t>
            </a:r>
            <a:r>
              <a:rPr lang="en-US" sz="2000" spc="25" dirty="0">
                <a:latin typeface="Times New Roman"/>
                <a:cs typeface="Times New Roman"/>
              </a:rPr>
              <a:t> </a:t>
            </a:r>
            <a:r>
              <a:rPr lang="en-US" sz="2000" spc="75" dirty="0">
                <a:latin typeface="Times New Roman"/>
                <a:cs typeface="Times New Roman"/>
              </a:rPr>
              <a:t>set</a:t>
            </a:r>
            <a:r>
              <a:rPr lang="en-US" sz="2000" spc="25" dirty="0">
                <a:latin typeface="Times New Roman"/>
                <a:cs typeface="Times New Roman"/>
              </a:rPr>
              <a:t> </a:t>
            </a:r>
            <a:r>
              <a:rPr lang="en-US" sz="2000" spc="-5" dirty="0">
                <a:latin typeface="Times New Roman"/>
                <a:cs typeface="Times New Roman"/>
              </a:rPr>
              <a:t>of</a:t>
            </a:r>
            <a:r>
              <a:rPr lang="en-US" sz="2000" spc="25" dirty="0">
                <a:latin typeface="Times New Roman"/>
                <a:cs typeface="Times New Roman"/>
              </a:rPr>
              <a:t> </a:t>
            </a:r>
            <a:r>
              <a:rPr lang="en-US" sz="2000" b="1" spc="55" dirty="0">
                <a:latin typeface="Times New Roman"/>
                <a:cs typeface="Times New Roman"/>
              </a:rPr>
              <a:t>relationships</a:t>
            </a:r>
            <a:r>
              <a:rPr lang="en-US" sz="2000" b="1" spc="25" dirty="0">
                <a:latin typeface="Times New Roman"/>
                <a:cs typeface="Times New Roman"/>
              </a:rPr>
              <a:t> </a:t>
            </a:r>
            <a:r>
              <a:rPr lang="en-US" sz="2000" spc="40" dirty="0">
                <a:latin typeface="Times New Roman"/>
                <a:cs typeface="Times New Roman"/>
              </a:rPr>
              <a:t>that</a:t>
            </a:r>
            <a:r>
              <a:rPr lang="en-US" sz="2000" spc="25" dirty="0">
                <a:latin typeface="Times New Roman"/>
                <a:cs typeface="Times New Roman"/>
              </a:rPr>
              <a:t> </a:t>
            </a:r>
            <a:r>
              <a:rPr lang="en-US" sz="2000" spc="75" dirty="0">
                <a:latin typeface="Times New Roman"/>
                <a:cs typeface="Times New Roman"/>
              </a:rPr>
              <a:t>can</a:t>
            </a:r>
            <a:r>
              <a:rPr lang="en-US" sz="2000" spc="25" dirty="0">
                <a:latin typeface="Times New Roman"/>
                <a:cs typeface="Times New Roman"/>
              </a:rPr>
              <a:t> </a:t>
            </a:r>
            <a:r>
              <a:rPr lang="en-US" sz="2000" spc="80" dirty="0">
                <a:latin typeface="Times New Roman"/>
                <a:cs typeface="Times New Roman"/>
              </a:rPr>
              <a:t>e</a:t>
            </a:r>
            <a:r>
              <a:rPr lang="en-US" sz="2000" spc="10" dirty="0">
                <a:latin typeface="Times New Roman"/>
                <a:cs typeface="Times New Roman"/>
              </a:rPr>
              <a:t>xist</a:t>
            </a:r>
            <a:r>
              <a:rPr lang="en-US" sz="2000" spc="25" dirty="0">
                <a:latin typeface="Times New Roman"/>
                <a:cs typeface="Times New Roman"/>
              </a:rPr>
              <a:t> </a:t>
            </a:r>
            <a:r>
              <a:rPr lang="en-US" sz="2000" spc="55" dirty="0">
                <a:latin typeface="Times New Roman"/>
                <a:cs typeface="Times New Roman"/>
              </a:rPr>
              <a:t>be</a:t>
            </a:r>
            <a:r>
              <a:rPr lang="en-US" sz="2000" spc="-5" dirty="0">
                <a:latin typeface="Times New Roman"/>
                <a:cs typeface="Times New Roman"/>
              </a:rPr>
              <a:t>t</a:t>
            </a:r>
            <a:r>
              <a:rPr lang="en-US" sz="2000" spc="-25" dirty="0">
                <a:latin typeface="Times New Roman"/>
                <a:cs typeface="Times New Roman"/>
              </a:rPr>
              <a:t>w</a:t>
            </a:r>
            <a:r>
              <a:rPr lang="en-US" sz="2000" spc="95" dirty="0">
                <a:latin typeface="Times New Roman"/>
                <a:cs typeface="Times New Roman"/>
              </a:rPr>
              <a:t>een</a:t>
            </a:r>
            <a:r>
              <a:rPr lang="en-US" sz="2000" spc="25" dirty="0">
                <a:latin typeface="Times New Roman"/>
                <a:cs typeface="Times New Roman"/>
              </a:rPr>
              <a:t> </a:t>
            </a:r>
            <a:r>
              <a:rPr lang="en-US" sz="2000" spc="55" dirty="0">
                <a:latin typeface="Times New Roman"/>
                <a:cs typeface="Times New Roman"/>
              </a:rPr>
              <a:t>them</a:t>
            </a:r>
            <a:r>
              <a:rPr lang="en-US" sz="2000" spc="25" dirty="0">
                <a:latin typeface="Times New Roman"/>
                <a:cs typeface="Times New Roman"/>
              </a:rPr>
              <a:t> </a:t>
            </a:r>
            <a:r>
              <a:rPr lang="en-US" sz="2000" spc="40" dirty="0">
                <a:latin typeface="Times New Roman"/>
                <a:cs typeface="Times New Roman"/>
              </a:rPr>
              <a:t>that</a:t>
            </a:r>
            <a:r>
              <a:rPr lang="en-US" sz="2000" spc="25" dirty="0">
                <a:latin typeface="Times New Roman"/>
                <a:cs typeface="Times New Roman"/>
              </a:rPr>
              <a:t> </a:t>
            </a:r>
            <a:r>
              <a:rPr lang="en-US" sz="2000" spc="80" dirty="0">
                <a:latin typeface="Times New Roman"/>
                <a:cs typeface="Times New Roman"/>
              </a:rPr>
              <a:t>e</a:t>
            </a:r>
            <a:r>
              <a:rPr lang="en-US" sz="2000" spc="65" dirty="0">
                <a:latin typeface="Times New Roman"/>
                <a:cs typeface="Times New Roman"/>
              </a:rPr>
              <a:t>xpress</a:t>
            </a:r>
            <a:r>
              <a:rPr lang="en-US" sz="2000" spc="25" dirty="0">
                <a:latin typeface="Times New Roman"/>
                <a:cs typeface="Times New Roman"/>
              </a:rPr>
              <a:t> att</a:t>
            </a:r>
            <a:r>
              <a:rPr lang="en-US" sz="2000" spc="40" dirty="0">
                <a:latin typeface="Times New Roman"/>
                <a:cs typeface="Times New Roman"/>
              </a:rPr>
              <a:t>r</a:t>
            </a:r>
            <a:r>
              <a:rPr lang="en-US" sz="2000" spc="-5" dirty="0">
                <a:latin typeface="Times New Roman"/>
                <a:cs typeface="Times New Roman"/>
              </a:rPr>
              <a:t>i</a:t>
            </a:r>
            <a:r>
              <a:rPr lang="en-US" sz="2000" spc="-35" dirty="0">
                <a:latin typeface="Times New Roman"/>
                <a:cs typeface="Times New Roman"/>
              </a:rPr>
              <a:t>b</a:t>
            </a:r>
            <a:r>
              <a:rPr lang="en-US" sz="2000" spc="20" dirty="0">
                <a:latin typeface="Times New Roman"/>
                <a:cs typeface="Times New Roman"/>
              </a:rPr>
              <a:t>ution,</a:t>
            </a:r>
            <a:r>
              <a:rPr lang="en-US" sz="2000" spc="100" dirty="0">
                <a:latin typeface="Times New Roman"/>
                <a:cs typeface="Times New Roman"/>
              </a:rPr>
              <a:t> </a:t>
            </a:r>
            <a:r>
              <a:rPr lang="en-US" sz="2000" spc="40" dirty="0">
                <a:latin typeface="Times New Roman"/>
                <a:cs typeface="Times New Roman"/>
              </a:rPr>
              <a:t>delegation,</a:t>
            </a:r>
            <a:r>
              <a:rPr lang="en-US" sz="2000" spc="25" dirty="0">
                <a:latin typeface="Times New Roman"/>
                <a:cs typeface="Times New Roman"/>
              </a:rPr>
              <a:t> </a:t>
            </a:r>
            <a:r>
              <a:rPr lang="en-US" sz="2000" spc="60" dirty="0">
                <a:latin typeface="Times New Roman"/>
                <a:cs typeface="Times New Roman"/>
              </a:rPr>
              <a:t>de</a:t>
            </a:r>
            <a:r>
              <a:rPr lang="en-US" sz="2000" spc="50" dirty="0">
                <a:latin typeface="Times New Roman"/>
                <a:cs typeface="Times New Roman"/>
              </a:rPr>
              <a:t>r</a:t>
            </a:r>
            <a:r>
              <a:rPr lang="en-US" sz="2000" spc="-25" dirty="0">
                <a:latin typeface="Times New Roman"/>
                <a:cs typeface="Times New Roman"/>
              </a:rPr>
              <a:t>i</a:t>
            </a:r>
            <a:r>
              <a:rPr lang="en-US" sz="2000" spc="-75" dirty="0">
                <a:latin typeface="Times New Roman"/>
                <a:cs typeface="Times New Roman"/>
              </a:rPr>
              <a:t>v</a:t>
            </a:r>
            <a:r>
              <a:rPr lang="en-US" sz="2000" spc="25" dirty="0">
                <a:latin typeface="Times New Roman"/>
                <a:cs typeface="Times New Roman"/>
              </a:rPr>
              <a:t>ation, </a:t>
            </a:r>
            <a:r>
              <a:rPr lang="en-US" sz="2000" spc="50" dirty="0">
                <a:latin typeface="Times New Roman"/>
                <a:cs typeface="Times New Roman"/>
              </a:rPr>
              <a:t>etc.</a:t>
            </a:r>
            <a:endParaRPr lang="en-US" sz="2000" dirty="0">
              <a:latin typeface="Times New Roman"/>
              <a:cs typeface="Times New Roman"/>
            </a:endParaRPr>
          </a:p>
          <a:p>
            <a:endParaRPr lang="en-US" sz="2400" dirty="0"/>
          </a:p>
          <a:p>
            <a:pPr marL="355600" indent="-342900">
              <a:buFont typeface="Arial"/>
              <a:buChar char="•"/>
            </a:pPr>
            <a:endParaRPr lang="en-US" sz="2400" spc="-5" dirty="0" smtClean="0">
              <a:latin typeface="Times New Roman"/>
              <a:cs typeface="Times New Roman"/>
            </a:endParaRPr>
          </a:p>
        </p:txBody>
      </p:sp>
      <p:sp>
        <p:nvSpPr>
          <p:cNvPr id="2" name="TextBox 1"/>
          <p:cNvSpPr txBox="1"/>
          <p:nvPr/>
        </p:nvSpPr>
        <p:spPr>
          <a:xfrm>
            <a:off x="381000" y="5410200"/>
            <a:ext cx="8458200" cy="1200329"/>
          </a:xfrm>
          <a:prstGeom prst="rect">
            <a:avLst/>
          </a:prstGeom>
          <a:noFill/>
        </p:spPr>
        <p:txBody>
          <a:bodyPr wrap="square" rtlCol="0">
            <a:spAutoFit/>
          </a:bodyPr>
          <a:lstStyle/>
          <a:p>
            <a:endParaRPr lang="en-US" sz="1200" dirty="0" smtClean="0"/>
          </a:p>
          <a:p>
            <a:endParaRPr lang="en-US" sz="1200" dirty="0"/>
          </a:p>
          <a:p>
            <a:endParaRPr lang="en-US" sz="1200" dirty="0" smtClean="0"/>
          </a:p>
          <a:p>
            <a:r>
              <a:rPr lang="en-US" sz="1200" dirty="0" smtClean="0"/>
              <a:t>*</a:t>
            </a:r>
            <a:r>
              <a:rPr lang="en-US" sz="1200" dirty="0" err="1"/>
              <a:t>Lagoze</a:t>
            </a:r>
            <a:r>
              <a:rPr lang="en-US" sz="1200" dirty="0"/>
              <a:t>, C., Williams, J., &amp; </a:t>
            </a:r>
            <a:r>
              <a:rPr lang="en-US" sz="1200" dirty="0" err="1"/>
              <a:t>Vilhuber</a:t>
            </a:r>
            <a:r>
              <a:rPr lang="en-US" sz="1200" dirty="0"/>
              <a:t>, L. (2013). Encoding Provenance Metadata for Social Science Datasets. In </a:t>
            </a:r>
            <a:r>
              <a:rPr lang="en-US" sz="1200" i="1" dirty="0"/>
              <a:t>7th Metadata and Semantics Research Conference</a:t>
            </a:r>
            <a:r>
              <a:rPr lang="en-US" sz="1200" dirty="0"/>
              <a:t>. Thessaloniki. </a:t>
            </a:r>
            <a:endParaRPr lang="en-US" sz="1200" dirty="0" smtClean="0"/>
          </a:p>
          <a:p>
            <a:endParaRPr lang="en-US" sz="1200" dirty="0"/>
          </a:p>
        </p:txBody>
      </p:sp>
      <p:sp>
        <p:nvSpPr>
          <p:cNvPr id="5" name="TextBox 4"/>
          <p:cNvSpPr txBox="1"/>
          <p:nvPr/>
        </p:nvSpPr>
        <p:spPr>
          <a:xfrm>
            <a:off x="8763000" y="6248400"/>
            <a:ext cx="418654" cy="646331"/>
          </a:xfrm>
          <a:prstGeom prst="rect">
            <a:avLst/>
          </a:prstGeom>
          <a:noFill/>
        </p:spPr>
        <p:txBody>
          <a:bodyPr wrap="none" rtlCol="0">
            <a:spAutoFit/>
          </a:bodyPr>
          <a:lstStyle/>
          <a:p>
            <a:r>
              <a:rPr lang="en-US" dirty="0" smtClean="0"/>
              <a:t>13</a:t>
            </a:r>
          </a:p>
          <a:p>
            <a:endParaRPr lang="en-US" dirty="0"/>
          </a:p>
        </p:txBody>
      </p:sp>
    </p:spTree>
    <p:extLst>
      <p:ext uri="{BB962C8B-B14F-4D97-AF65-F5344CB8AC3E}">
        <p14:creationId xmlns:p14="http://schemas.microsoft.com/office/powerpoint/2010/main" val="3295320915"/>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3600" dirty="0" smtClean="0"/>
              <a:t>The American Community Survey (ACS)</a:t>
            </a:r>
            <a:br>
              <a:rPr lang="en-US" sz="3600" dirty="0" smtClean="0"/>
            </a:br>
            <a:endParaRPr lang="en-US" sz="3600" baseline="30000" dirty="0"/>
          </a:p>
        </p:txBody>
      </p:sp>
      <p:sp>
        <p:nvSpPr>
          <p:cNvPr id="3" name="TextBox 2"/>
          <p:cNvSpPr txBox="1"/>
          <p:nvPr/>
        </p:nvSpPr>
        <p:spPr>
          <a:xfrm>
            <a:off x="304800" y="1828800"/>
            <a:ext cx="3352800" cy="2308324"/>
          </a:xfrm>
          <a:prstGeom prst="rect">
            <a:avLst/>
          </a:prstGeom>
          <a:noFill/>
        </p:spPr>
        <p:txBody>
          <a:bodyPr wrap="square" rtlCol="0">
            <a:spAutoFit/>
          </a:bodyPr>
          <a:lstStyle/>
          <a:p>
            <a:pPr marL="285750" indent="-285750">
              <a:buFont typeface="Arial"/>
              <a:buChar char="•"/>
            </a:pPr>
            <a:r>
              <a:rPr lang="en-US" dirty="0" smtClean="0"/>
              <a:t>Ongoing statistical survey conducted by the U.S. Census Bureau</a:t>
            </a:r>
          </a:p>
          <a:p>
            <a:pPr marL="285750" indent="-285750">
              <a:buFont typeface="Arial"/>
              <a:buChar char="•"/>
            </a:pPr>
            <a:r>
              <a:rPr lang="en-US" dirty="0" smtClean="0"/>
              <a:t>Approximately 250,000 surveys/month (3 million per year)</a:t>
            </a:r>
          </a:p>
          <a:p>
            <a:pPr marL="285750" indent="-285750">
              <a:buFont typeface="Arial"/>
              <a:buChar char="•"/>
            </a:pPr>
            <a:r>
              <a:rPr lang="en-US" dirty="0" smtClean="0"/>
              <a:t>Replacement for detailed long-form decennial census</a:t>
            </a:r>
            <a:endParaRPr lang="en-US" dirty="0"/>
          </a:p>
        </p:txBody>
      </p:sp>
      <p:pic>
        <p:nvPicPr>
          <p:cNvPr id="5" name="Picture 4" descr="Screen Shot 2014-03-30 at 12.5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600200"/>
            <a:ext cx="4800600" cy="4622316"/>
          </a:xfrm>
          <a:prstGeom prst="rect">
            <a:avLst/>
          </a:prstGeom>
        </p:spPr>
      </p:pic>
      <p:sp>
        <p:nvSpPr>
          <p:cNvPr id="6" name="TextBox 5"/>
          <p:cNvSpPr txBox="1"/>
          <p:nvPr/>
        </p:nvSpPr>
        <p:spPr>
          <a:xfrm>
            <a:off x="8664870" y="6211669"/>
            <a:ext cx="418654" cy="646331"/>
          </a:xfrm>
          <a:prstGeom prst="rect">
            <a:avLst/>
          </a:prstGeom>
          <a:noFill/>
        </p:spPr>
        <p:txBody>
          <a:bodyPr wrap="none" rtlCol="0">
            <a:spAutoFit/>
          </a:bodyPr>
          <a:lstStyle/>
          <a:p>
            <a:r>
              <a:rPr lang="en-US" dirty="0" smtClean="0"/>
              <a:t>14</a:t>
            </a:r>
          </a:p>
          <a:p>
            <a:endParaRPr lang="en-US" dirty="0"/>
          </a:p>
        </p:txBody>
      </p:sp>
    </p:spTree>
    <p:extLst>
      <p:ext uri="{BB962C8B-B14F-4D97-AF65-F5344CB8AC3E}">
        <p14:creationId xmlns:p14="http://schemas.microsoft.com/office/powerpoint/2010/main" val="1703191754"/>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defTabSz="457200"/>
            <a:r>
              <a:rPr lang="en-US" sz="2400" dirty="0" smtClean="0"/>
              <a:t>ACS Question on Ancestry or Ethnic Origin</a:t>
            </a: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15</a:t>
            </a:r>
          </a:p>
          <a:p>
            <a:pPr algn="r" defTabSz="457200"/>
            <a:endParaRPr lang="en-US" dirty="0">
              <a:solidFill>
                <a:prstClr val="black"/>
              </a:solidFill>
            </a:endParaRPr>
          </a:p>
        </p:txBody>
      </p:sp>
      <p:pic>
        <p:nvPicPr>
          <p:cNvPr id="5" name="Picture 4" descr="Screen Shot 2014-03-30 at 12.57.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6553200" cy="5014863"/>
          </a:xfrm>
          <a:prstGeom prst="rect">
            <a:avLst/>
          </a:prstGeom>
        </p:spPr>
      </p:pic>
      <p:cxnSp>
        <p:nvCxnSpPr>
          <p:cNvPr id="6" name="Straight Arrow Connector 5"/>
          <p:cNvCxnSpPr/>
          <p:nvPr/>
        </p:nvCxnSpPr>
        <p:spPr>
          <a:xfrm flipH="1">
            <a:off x="6781800" y="1371600"/>
            <a:ext cx="914400"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6851091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2800" dirty="0"/>
              <a:t>Three Use Cases: Researchers interested in people of Alsatian, Andorran, and Cypriot Ancestry</a:t>
            </a:r>
            <a:endParaRPr lang="en-US" sz="2800" baseline="30000" dirty="0"/>
          </a:p>
        </p:txBody>
      </p:sp>
      <p:pic>
        <p:nvPicPr>
          <p:cNvPr id="4" name="Picture 3" descr="Screen Shot 2014-03-30 at 12.0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1"/>
            <a:ext cx="6049617" cy="4190999"/>
          </a:xfrm>
          <a:prstGeom prst="rect">
            <a:avLst/>
          </a:prstGeom>
        </p:spPr>
      </p:pic>
      <p:cxnSp>
        <p:nvCxnSpPr>
          <p:cNvPr id="7" name="Straight Arrow Connector 6"/>
          <p:cNvCxnSpPr/>
          <p:nvPr/>
        </p:nvCxnSpPr>
        <p:spPr>
          <a:xfrm flipH="1">
            <a:off x="2133600" y="3124200"/>
            <a:ext cx="9144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2286000" y="31242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2133600" y="3124200"/>
            <a:ext cx="914400" cy="2590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6400800" y="2438400"/>
            <a:ext cx="2514600" cy="2677656"/>
          </a:xfrm>
          <a:prstGeom prst="rect">
            <a:avLst/>
          </a:prstGeom>
          <a:noFill/>
        </p:spPr>
        <p:txBody>
          <a:bodyPr wrap="square" rtlCol="0">
            <a:spAutoFit/>
          </a:bodyPr>
          <a:lstStyle/>
          <a:p>
            <a:pPr marL="285750" indent="-285750">
              <a:buFont typeface="Arial"/>
              <a:buChar char="•"/>
            </a:pPr>
            <a:r>
              <a:rPr lang="en-US" sz="2400" dirty="0" smtClean="0"/>
              <a:t>U.S. Census Bureau Documentation</a:t>
            </a:r>
          </a:p>
          <a:p>
            <a:pPr marL="285750" indent="-285750">
              <a:buFont typeface="Arial"/>
              <a:buChar char="•"/>
            </a:pPr>
            <a:r>
              <a:rPr lang="en-US" sz="2400" dirty="0" smtClean="0"/>
              <a:t>Ancestry Code List</a:t>
            </a:r>
          </a:p>
          <a:p>
            <a:pPr marL="285750" indent="-285750">
              <a:buFont typeface="Arial"/>
              <a:buChar char="•"/>
            </a:pPr>
            <a:r>
              <a:rPr lang="en-US" sz="2400" dirty="0" smtClean="0"/>
              <a:t>2012 ACS</a:t>
            </a:r>
          </a:p>
          <a:p>
            <a:endParaRPr lang="en-US" sz="2400" dirty="0"/>
          </a:p>
        </p:txBody>
      </p:sp>
      <p:sp>
        <p:nvSpPr>
          <p:cNvPr id="3" name="TextBox 2"/>
          <p:cNvSpPr txBox="1"/>
          <p:nvPr/>
        </p:nvSpPr>
        <p:spPr>
          <a:xfrm>
            <a:off x="8686800" y="6248400"/>
            <a:ext cx="418654"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205510847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2800" dirty="0" smtClean="0"/>
              <a:t>Multiple Sources of Data originating from </a:t>
            </a:r>
            <a:br>
              <a:rPr lang="en-US" sz="2800" dirty="0" smtClean="0"/>
            </a:br>
            <a:r>
              <a:rPr lang="en-US" sz="2800" dirty="0" smtClean="0"/>
              <a:t>the ACS:  Examples of Aggregate Data</a:t>
            </a:r>
            <a:endParaRPr lang="en-US" sz="2800" dirty="0"/>
          </a:p>
        </p:txBody>
      </p:sp>
      <p:pic>
        <p:nvPicPr>
          <p:cNvPr id="3" name="Picture 2" descr="Screen Shot 2014-03-30 at 1.4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05000"/>
            <a:ext cx="3581399" cy="4438917"/>
          </a:xfrm>
          <a:prstGeom prst="rect">
            <a:avLst/>
          </a:prstGeom>
        </p:spPr>
      </p:pic>
      <p:pic>
        <p:nvPicPr>
          <p:cNvPr id="6" name="Picture 5" descr="Screen Shot 2014-03-30 at 1.49.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5883398" cy="3810000"/>
          </a:xfrm>
          <a:prstGeom prst="rect">
            <a:avLst/>
          </a:prstGeom>
        </p:spPr>
      </p:pic>
      <p:sp>
        <p:nvSpPr>
          <p:cNvPr id="8" name="TextBox 7"/>
          <p:cNvSpPr txBox="1"/>
          <p:nvPr/>
        </p:nvSpPr>
        <p:spPr>
          <a:xfrm>
            <a:off x="6705600" y="2514600"/>
            <a:ext cx="2057400" cy="1754327"/>
          </a:xfrm>
          <a:prstGeom prst="rect">
            <a:avLst/>
          </a:prstGeom>
          <a:noFill/>
        </p:spPr>
        <p:txBody>
          <a:bodyPr wrap="square" rtlCol="0">
            <a:spAutoFit/>
          </a:bodyPr>
          <a:lstStyle/>
          <a:p>
            <a:r>
              <a:rPr lang="en-US" dirty="0" smtClean="0"/>
              <a:t>2012 ACS 1-year Estimate: 6,626 individuals of Alsatian Ancestry living in the United States</a:t>
            </a:r>
          </a:p>
        </p:txBody>
      </p:sp>
      <p:cxnSp>
        <p:nvCxnSpPr>
          <p:cNvPr id="13" name="Straight Arrow Connector 12"/>
          <p:cNvCxnSpPr/>
          <p:nvPr/>
        </p:nvCxnSpPr>
        <p:spPr>
          <a:xfrm flipH="1">
            <a:off x="2590800" y="43434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H="1">
            <a:off x="8382000" y="48768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1" name="Picture 10" descr="Screen Shot 2014-03-30 at 3.05.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876800"/>
            <a:ext cx="7810500" cy="1397000"/>
          </a:xfrm>
          <a:prstGeom prst="rect">
            <a:avLst/>
          </a:prstGeom>
        </p:spPr>
      </p:pic>
      <p:sp>
        <p:nvSpPr>
          <p:cNvPr id="4" name="TextBox 3"/>
          <p:cNvSpPr txBox="1"/>
          <p:nvPr/>
        </p:nvSpPr>
        <p:spPr>
          <a:xfrm>
            <a:off x="8839200" y="6324600"/>
            <a:ext cx="418654"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213524765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2800" dirty="0" smtClean="0"/>
              <a:t>Multiple Sources of Data originating from </a:t>
            </a:r>
            <a:br>
              <a:rPr lang="en-US" sz="2800" dirty="0" smtClean="0"/>
            </a:br>
            <a:r>
              <a:rPr lang="en-US" sz="2800" dirty="0" smtClean="0"/>
              <a:t>the ACS:  Example of PUMS </a:t>
            </a:r>
            <a:r>
              <a:rPr lang="en-US" sz="2800" dirty="0" err="1" smtClean="0"/>
              <a:t>Microdata</a:t>
            </a:r>
            <a:endParaRPr lang="en-US" sz="2800" dirty="0"/>
          </a:p>
        </p:txBody>
      </p:sp>
      <p:sp>
        <p:nvSpPr>
          <p:cNvPr id="8" name="TextBox 7"/>
          <p:cNvSpPr txBox="1"/>
          <p:nvPr/>
        </p:nvSpPr>
        <p:spPr>
          <a:xfrm>
            <a:off x="5943600" y="2514600"/>
            <a:ext cx="2819400" cy="1938992"/>
          </a:xfrm>
          <a:prstGeom prst="rect">
            <a:avLst/>
          </a:prstGeom>
          <a:noFill/>
        </p:spPr>
        <p:txBody>
          <a:bodyPr wrap="square" rtlCol="0">
            <a:spAutoFit/>
          </a:bodyPr>
          <a:lstStyle/>
          <a:p>
            <a:r>
              <a:rPr lang="en-US" sz="2400" dirty="0" smtClean="0"/>
              <a:t>ACS 2012 PUMS:</a:t>
            </a:r>
          </a:p>
          <a:p>
            <a:r>
              <a:rPr lang="en-US" sz="2400" dirty="0" smtClean="0"/>
              <a:t>ANCESTRY Code is 001 for Alsatian</a:t>
            </a:r>
          </a:p>
          <a:p>
            <a:endParaRPr lang="en-US" sz="2400" dirty="0" smtClean="0"/>
          </a:p>
          <a:p>
            <a:endParaRPr lang="en-US" sz="2400" dirty="0" smtClean="0"/>
          </a:p>
        </p:txBody>
      </p:sp>
      <p:pic>
        <p:nvPicPr>
          <p:cNvPr id="5" name="Picture 4" descr="Screen Shot 2014-03-30 at 1.58.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5320314" cy="4419713"/>
          </a:xfrm>
          <a:prstGeom prst="rect">
            <a:avLst/>
          </a:prstGeom>
        </p:spPr>
      </p:pic>
      <p:cxnSp>
        <p:nvCxnSpPr>
          <p:cNvPr id="9" name="Straight Arrow Connector 8"/>
          <p:cNvCxnSpPr/>
          <p:nvPr/>
        </p:nvCxnSpPr>
        <p:spPr>
          <a:xfrm flipH="1">
            <a:off x="1295400" y="19050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7" name="Picture 6" descr="Screen Shot 2014-03-30 at 1.57.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95600"/>
            <a:ext cx="3048000" cy="3636309"/>
          </a:xfrm>
          <a:prstGeom prst="rect">
            <a:avLst/>
          </a:prstGeom>
        </p:spPr>
      </p:pic>
      <p:cxnSp>
        <p:nvCxnSpPr>
          <p:cNvPr id="10" name="Straight Arrow Connector 9"/>
          <p:cNvCxnSpPr/>
          <p:nvPr/>
        </p:nvCxnSpPr>
        <p:spPr>
          <a:xfrm flipH="1">
            <a:off x="2971800" y="3581400"/>
            <a:ext cx="5334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8610600" y="6096000"/>
            <a:ext cx="418654"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138983534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2800" dirty="0" smtClean="0"/>
              <a:t>Multiple Sources of Data originating from </a:t>
            </a:r>
            <a:br>
              <a:rPr lang="en-US" sz="2800" dirty="0" smtClean="0"/>
            </a:br>
            <a:r>
              <a:rPr lang="en-US" sz="2800" dirty="0" smtClean="0"/>
              <a:t>the ACS:  Example of IPUMS-USA</a:t>
            </a:r>
            <a:endParaRPr lang="en-US" sz="2800" dirty="0"/>
          </a:p>
        </p:txBody>
      </p:sp>
      <p:sp>
        <p:nvSpPr>
          <p:cNvPr id="8" name="TextBox 7"/>
          <p:cNvSpPr txBox="1"/>
          <p:nvPr/>
        </p:nvSpPr>
        <p:spPr>
          <a:xfrm>
            <a:off x="5029200" y="2514600"/>
            <a:ext cx="3733800" cy="2215991"/>
          </a:xfrm>
          <a:prstGeom prst="rect">
            <a:avLst/>
          </a:prstGeom>
          <a:noFill/>
        </p:spPr>
        <p:txBody>
          <a:bodyPr wrap="square" rtlCol="0">
            <a:spAutoFit/>
          </a:bodyPr>
          <a:lstStyle/>
          <a:p>
            <a:r>
              <a:rPr lang="en-US" sz="2400" dirty="0" smtClean="0"/>
              <a:t>IPUMS-USA for ACS 2012:</a:t>
            </a:r>
          </a:p>
          <a:p>
            <a:pPr marL="342900" indent="-342900">
              <a:buFont typeface="Arial"/>
              <a:buChar char="•"/>
            </a:pPr>
            <a:r>
              <a:rPr lang="en-US" sz="2400" dirty="0" smtClean="0"/>
              <a:t> 001 Alsatian ANCESTRY Code</a:t>
            </a:r>
          </a:p>
          <a:p>
            <a:pPr marL="342900" indent="-342900">
              <a:buFont typeface="Arial"/>
              <a:buChar char="•"/>
            </a:pPr>
            <a:r>
              <a:rPr lang="en-US" sz="2400" dirty="0" smtClean="0"/>
              <a:t>75 cases in the sample</a:t>
            </a:r>
          </a:p>
          <a:p>
            <a:endParaRPr lang="en-US" sz="2400" dirty="0" smtClean="0"/>
          </a:p>
          <a:p>
            <a:endParaRPr lang="en-US" dirty="0" smtClean="0"/>
          </a:p>
        </p:txBody>
      </p:sp>
      <p:pic>
        <p:nvPicPr>
          <p:cNvPr id="6" name="Picture 5" descr="Screen Shot 2014-03-30 at 2.11.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4343400" cy="4297573"/>
          </a:xfrm>
          <a:prstGeom prst="rect">
            <a:avLst/>
          </a:prstGeom>
        </p:spPr>
      </p:pic>
      <p:cxnSp>
        <p:nvCxnSpPr>
          <p:cNvPr id="12" name="Straight Arrow Connector 11"/>
          <p:cNvCxnSpPr/>
          <p:nvPr/>
        </p:nvCxnSpPr>
        <p:spPr>
          <a:xfrm flipH="1">
            <a:off x="2667000" y="3886200"/>
            <a:ext cx="5334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8686800" y="6172200"/>
            <a:ext cx="418654" cy="369332"/>
          </a:xfrm>
          <a:prstGeom prst="rect">
            <a:avLst/>
          </a:prstGeom>
          <a:noFill/>
        </p:spPr>
        <p:txBody>
          <a:bodyPr wrap="none" rtlCol="0">
            <a:spAutoFit/>
          </a:bodyPr>
          <a:lstStyle/>
          <a:p>
            <a:r>
              <a:rPr lang="en-US" dirty="0" smtClean="0"/>
              <a:t>19</a:t>
            </a:r>
            <a:endParaRPr lang="en-US" dirty="0"/>
          </a:p>
        </p:txBody>
      </p:sp>
    </p:spTree>
    <p:extLst>
      <p:ext uri="{BB962C8B-B14F-4D97-AF65-F5344CB8AC3E}">
        <p14:creationId xmlns:p14="http://schemas.microsoft.com/office/powerpoint/2010/main" val="41344163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7909856"/>
          </a:xfrm>
          <a:prstGeom prst="rect">
            <a:avLst/>
          </a:prstGeom>
          <a:noFill/>
        </p:spPr>
        <p:txBody>
          <a:bodyPr wrap="square" rtlCol="0">
            <a:spAutoFit/>
          </a:bodyPr>
          <a:lstStyle/>
          <a:p>
            <a:pPr algn="ctr" defTabSz="457200"/>
            <a:r>
              <a:rPr lang="en-US" sz="2800" dirty="0">
                <a:solidFill>
                  <a:srgbClr val="1F497D"/>
                </a:solidFill>
                <a:latin typeface="Frutiger LT Std 57 Cn"/>
              </a:rPr>
              <a:t>Outline</a:t>
            </a:r>
            <a:r>
              <a:rPr lang="en-US" sz="2400" dirty="0">
                <a:solidFill>
                  <a:srgbClr val="FF0000"/>
                </a:solidFill>
                <a:latin typeface="Frutiger LT Std 57 Cn"/>
              </a:rPr>
              <a:t> </a:t>
            </a:r>
            <a:endParaRPr lang="en-US" sz="2400" dirty="0" smtClean="0">
              <a:solidFill>
                <a:srgbClr val="1F497D"/>
              </a:solidFill>
              <a:latin typeface="Frutiger LT Std 57 Cn"/>
            </a:endParaRPr>
          </a:p>
          <a:p>
            <a:pPr defTabSz="457200"/>
            <a:endParaRPr lang="en-US" sz="2400" dirty="0" smtClean="0">
              <a:solidFill>
                <a:srgbClr val="1F497D"/>
              </a:solidFill>
              <a:latin typeface="Frutiger LT Std 57 Cn"/>
            </a:endParaRPr>
          </a:p>
          <a:p>
            <a:pPr defTabSz="457200"/>
            <a:r>
              <a:rPr lang="en-US" sz="2400" dirty="0" smtClean="0">
                <a:solidFill>
                  <a:srgbClr val="1F497D"/>
                </a:solidFill>
                <a:latin typeface="Frutiger LT Std 57 Cn"/>
              </a:rPr>
              <a:t>Answering the Q:  How far will PROV and DDI take us?  We don’t know; complicated story!</a:t>
            </a:r>
          </a:p>
          <a:p>
            <a:pPr defTabSz="457200"/>
            <a:endParaRPr lang="en-US" dirty="0" smtClean="0">
              <a:solidFill>
                <a:srgbClr val="1F497D"/>
              </a:solidFill>
              <a:latin typeface="Frutiger LT Std 57 Cn"/>
            </a:endParaRPr>
          </a:p>
          <a:p>
            <a:pPr marL="342900" indent="-342900" defTabSz="457200">
              <a:buFont typeface="Arial"/>
              <a:buChar char="•"/>
            </a:pPr>
            <a:r>
              <a:rPr lang="en-US" sz="2400" dirty="0" smtClean="0">
                <a:solidFill>
                  <a:srgbClr val="1F497D"/>
                </a:solidFill>
                <a:latin typeface="Frutiger LT Std 57 Cn"/>
              </a:rPr>
              <a:t>Background/Previous </a:t>
            </a:r>
            <a:r>
              <a:rPr lang="en-US" sz="2400" dirty="0" smtClean="0">
                <a:solidFill>
                  <a:srgbClr val="1F497D"/>
                </a:solidFill>
                <a:latin typeface="Frutiger LT Std 57 Cn"/>
              </a:rPr>
              <a:t>Work</a:t>
            </a:r>
          </a:p>
          <a:p>
            <a:pPr marL="285750" indent="-285750" defTabSz="457200">
              <a:buFont typeface="Arial"/>
              <a:buChar char="•"/>
            </a:pPr>
            <a:endParaRPr lang="en-US" sz="2400" dirty="0" smtClean="0">
              <a:solidFill>
                <a:srgbClr val="1F497D"/>
              </a:solidFill>
              <a:latin typeface="Frutiger LT Std 57 Cn"/>
            </a:endParaRPr>
          </a:p>
          <a:p>
            <a:pPr marL="285750" indent="-285750" defTabSz="457200">
              <a:buFont typeface="Arial"/>
              <a:buChar char="•"/>
            </a:pPr>
            <a:r>
              <a:rPr lang="en-US" sz="2400" dirty="0">
                <a:solidFill>
                  <a:srgbClr val="1F497D"/>
                </a:solidFill>
                <a:latin typeface="Frutiger LT Std 57 Cn"/>
              </a:rPr>
              <a:t>Use </a:t>
            </a:r>
            <a:r>
              <a:rPr lang="en-US" sz="2400" dirty="0" smtClean="0">
                <a:solidFill>
                  <a:srgbClr val="1F497D"/>
                </a:solidFill>
                <a:latin typeface="Frutiger LT Std 57 Cn"/>
              </a:rPr>
              <a:t>Case(s) involving ANCESTRY Variable in ACS</a:t>
            </a:r>
          </a:p>
          <a:p>
            <a:pPr marL="285750" indent="-285750" defTabSz="457200">
              <a:buFont typeface="Arial"/>
              <a:buChar char="•"/>
            </a:pPr>
            <a:endParaRPr lang="en-US" sz="2400" dirty="0">
              <a:solidFill>
                <a:srgbClr val="1F497D"/>
              </a:solidFill>
              <a:latin typeface="Frutiger LT Std 57 Cn"/>
            </a:endParaRPr>
          </a:p>
          <a:p>
            <a:pPr marL="285750" indent="-285750" defTabSz="457200">
              <a:buFont typeface="Arial"/>
              <a:buChar char="•"/>
            </a:pPr>
            <a:r>
              <a:rPr lang="en-US" sz="2400" dirty="0" smtClean="0">
                <a:solidFill>
                  <a:srgbClr val="1F497D"/>
                </a:solidFill>
                <a:latin typeface="Frutiger LT Std 57 Cn"/>
              </a:rPr>
              <a:t>Technical </a:t>
            </a:r>
            <a:r>
              <a:rPr lang="en-US" sz="2400" dirty="0">
                <a:solidFill>
                  <a:srgbClr val="1F497D"/>
                </a:solidFill>
                <a:latin typeface="Frutiger LT Std 57 Cn"/>
              </a:rPr>
              <a:t>solutions </a:t>
            </a:r>
            <a:r>
              <a:rPr lang="en-US" sz="2400" dirty="0" smtClean="0">
                <a:solidFill>
                  <a:srgbClr val="1F497D"/>
                </a:solidFill>
                <a:latin typeface="Frutiger LT Std 57 Cn"/>
              </a:rPr>
              <a:t>at File (Dataset) and Variable Level</a:t>
            </a:r>
          </a:p>
          <a:p>
            <a:pPr marL="285750" indent="-285750" defTabSz="457200">
              <a:buFont typeface="Arial"/>
              <a:buChar char="•"/>
            </a:pPr>
            <a:endParaRPr lang="en-US" sz="2400" dirty="0">
              <a:solidFill>
                <a:srgbClr val="1F497D"/>
              </a:solidFill>
              <a:latin typeface="Frutiger LT Std 57 Cn"/>
            </a:endParaRPr>
          </a:p>
          <a:p>
            <a:pPr marL="285750" indent="-285750" defTabSz="457200">
              <a:buFont typeface="Arial"/>
              <a:buChar char="•"/>
            </a:pPr>
            <a:r>
              <a:rPr lang="en-US" sz="2400" dirty="0" smtClean="0">
                <a:solidFill>
                  <a:srgbClr val="1F497D"/>
                </a:solidFill>
                <a:latin typeface="Frutiger LT Std 57 Cn"/>
              </a:rPr>
              <a:t>Future Work</a:t>
            </a:r>
            <a:endParaRPr lang="en-US" sz="2400" dirty="0">
              <a:solidFill>
                <a:srgbClr val="1F497D"/>
              </a:solidFill>
              <a:latin typeface="Frutiger LT Std 57 Cn"/>
            </a:endParaRPr>
          </a:p>
          <a:p>
            <a:pPr defTabSz="457200"/>
            <a:endParaRPr lang="en-US" sz="2400" dirty="0" smtClean="0">
              <a:solidFill>
                <a:srgbClr val="1F497D"/>
              </a:solidFill>
              <a:latin typeface="Frutiger LT Std 57 Cn"/>
            </a:endParaRPr>
          </a:p>
          <a:p>
            <a:pPr defTabSz="457200"/>
            <a:r>
              <a:rPr lang="en-US" sz="2400" dirty="0" smtClean="0">
                <a:solidFill>
                  <a:srgbClr val="1F497D"/>
                </a:solidFill>
                <a:latin typeface="Frutiger LT Std 57 Cn"/>
              </a:rPr>
              <a:t>Questions </a:t>
            </a:r>
            <a:r>
              <a:rPr lang="en-US" sz="2400" dirty="0" smtClean="0">
                <a:solidFill>
                  <a:srgbClr val="1F497D"/>
                </a:solidFill>
                <a:latin typeface="Frutiger LT Std 57 Cn"/>
              </a:rPr>
              <a:t>and Discussion</a:t>
            </a:r>
            <a:endParaRPr lang="en-US" sz="2400" dirty="0">
              <a:solidFill>
                <a:srgbClr val="1F497D"/>
              </a:solidFill>
              <a:latin typeface="Frutiger LT Std 57 Cn"/>
            </a:endParaRPr>
          </a:p>
          <a:p>
            <a:pPr defTabSz="457200"/>
            <a:endParaRPr lang="en-US" sz="2400" dirty="0" smtClean="0">
              <a:solidFill>
                <a:srgbClr val="1F497D"/>
              </a:solidFill>
              <a:latin typeface="Frutiger LT Std 57 Cn"/>
            </a:endParaRPr>
          </a:p>
          <a:p>
            <a:pPr defTabSz="457200"/>
            <a:endParaRPr lang="en-US" dirty="0" smtClean="0">
              <a:solidFill>
                <a:srgbClr val="1F497D"/>
              </a:solidFill>
              <a:latin typeface="Frutiger LT Std 57 Cn"/>
            </a:endParaRPr>
          </a:p>
          <a:p>
            <a:pPr marL="742950" lvl="1" indent="-285750" defTabSz="457200">
              <a:buFont typeface="Arial" pitchFamily="34" charset="0"/>
              <a:buChar char="•"/>
            </a:pPr>
            <a:endParaRPr lang="en-US" dirty="0">
              <a:solidFill>
                <a:srgbClr val="1F497D"/>
              </a:solidFill>
              <a:latin typeface="Frutiger LT Std 57 Cn"/>
            </a:endParaRPr>
          </a:p>
          <a:p>
            <a:pPr defTabSz="457200"/>
            <a:endParaRPr lang="en-US" dirty="0">
              <a:solidFill>
                <a:srgbClr val="1F497D"/>
              </a:solidFill>
              <a:latin typeface="Frutiger LT Std 57 Cn"/>
            </a:endParaRPr>
          </a:p>
          <a:p>
            <a:pPr defTabSz="457200"/>
            <a:endParaRPr lang="en-US" dirty="0">
              <a:solidFill>
                <a:srgbClr val="1F497D"/>
              </a:solidFill>
              <a:latin typeface="Frutiger LT Std 57 Cn"/>
            </a:endParaRPr>
          </a:p>
          <a:p>
            <a:pPr marL="285750" indent="-285750" defTabSz="457200">
              <a:buFont typeface="Arial" pitchFamily="34" charset="0"/>
              <a:buChar char="•"/>
            </a:pPr>
            <a:endParaRPr lang="en-US" dirty="0">
              <a:solidFill>
                <a:srgbClr val="1F497D"/>
              </a:solidFill>
              <a:latin typeface="Frutiger LT Std 57 Cn"/>
            </a:endParaRPr>
          </a:p>
          <a:p>
            <a:pPr marL="285750" indent="-285750" defTabSz="457200">
              <a:buFont typeface="Arial" pitchFamily="34" charset="0"/>
              <a:buChar char="•"/>
            </a:pPr>
            <a:endParaRPr lang="en-US" dirty="0">
              <a:solidFill>
                <a:srgbClr val="1F497D"/>
              </a:solidFill>
              <a:latin typeface="Frutiger LT Std 57 Cn"/>
            </a:endParaRPr>
          </a:p>
          <a:p>
            <a:pPr marL="285750" indent="-285750" defTabSz="457200">
              <a:buFont typeface="Arial" pitchFamily="34" charset="0"/>
              <a:buChar char="•"/>
            </a:pPr>
            <a:endParaRPr lang="en-US" dirty="0">
              <a:solidFill>
                <a:prstClr val="black"/>
              </a:solidFill>
            </a:endParaRPr>
          </a:p>
        </p:txBody>
      </p:sp>
      <p:sp>
        <p:nvSpPr>
          <p:cNvPr id="3" name="Slide Number Placeholder 2"/>
          <p:cNvSpPr>
            <a:spLocks noGrp="1"/>
          </p:cNvSpPr>
          <p:nvPr>
            <p:ph type="sldNum" sz="quarter" idx="12"/>
          </p:nvPr>
        </p:nvSpPr>
        <p:spPr>
          <a:xfrm>
            <a:off x="6553200" y="6096000"/>
            <a:ext cx="2133600" cy="365125"/>
          </a:xfrm>
        </p:spPr>
        <p:txBody>
          <a:bodyPr/>
          <a:lstStyle/>
          <a:p>
            <a:pPr algn="r" defTabSz="457200"/>
            <a:fld id="{35F10103-E679-4F95-995B-FCA2CC3A3828}" type="slidenum">
              <a:rPr lang="en-US" smtClean="0">
                <a:solidFill>
                  <a:prstClr val="black"/>
                </a:solidFill>
              </a:rPr>
              <a:pPr algn="r" defTabSz="457200"/>
              <a:t>2</a:t>
            </a:fld>
            <a:endParaRPr lang="en-US" dirty="0">
              <a:solidFill>
                <a:prstClr val="black"/>
              </a:solidFill>
            </a:endParaRPr>
          </a:p>
        </p:txBody>
      </p:sp>
    </p:spTree>
    <p:extLst>
      <p:ext uri="{BB962C8B-B14F-4D97-AF65-F5344CB8AC3E}">
        <p14:creationId xmlns:p14="http://schemas.microsoft.com/office/powerpoint/2010/main" val="238114582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830997"/>
          </a:xfrm>
          <a:prstGeom prst="rect">
            <a:avLst/>
          </a:prstGeom>
          <a:noFill/>
        </p:spPr>
        <p:txBody>
          <a:bodyPr wrap="square" rtlCol="0">
            <a:spAutoFit/>
          </a:bodyPr>
          <a:lstStyle/>
          <a:p>
            <a:pPr marL="342900" indent="-342900" defTabSz="457200">
              <a:buFont typeface="Arial"/>
              <a:buChar char="•"/>
            </a:pPr>
            <a:r>
              <a:rPr lang="en-US" sz="2400" dirty="0" smtClean="0">
                <a:solidFill>
                  <a:srgbClr val="1F497D"/>
                </a:solidFill>
                <a:latin typeface="Frutiger LT Std 57 Cn"/>
              </a:rPr>
              <a:t> Let’s review…</a:t>
            </a:r>
          </a:p>
          <a:p>
            <a:pPr marL="342900" indent="-342900" defTabSz="457200">
              <a:buFont typeface="Arial"/>
              <a:buChar char="•"/>
            </a:pPr>
            <a:endParaRPr lang="en-US" sz="2400" dirty="0">
              <a:solidFill>
                <a:srgbClr val="1F497D"/>
              </a:solidFill>
              <a:latin typeface="Frutiger LT Std 57 Cn"/>
            </a:endParaRPr>
          </a:p>
        </p:txBody>
      </p:sp>
      <p:graphicFrame>
        <p:nvGraphicFramePr>
          <p:cNvPr id="5" name="Table 4"/>
          <p:cNvGraphicFramePr>
            <a:graphicFrameLocks noGrp="1"/>
          </p:cNvGraphicFramePr>
          <p:nvPr>
            <p:extLst>
              <p:ext uri="{D42A27DB-BD31-4B8C-83A1-F6EECF244321}">
                <p14:modId xmlns:p14="http://schemas.microsoft.com/office/powerpoint/2010/main" val="3903116149"/>
              </p:ext>
            </p:extLst>
          </p:nvPr>
        </p:nvGraphicFramePr>
        <p:xfrm>
          <a:off x="1066800" y="1676400"/>
          <a:ext cx="7086597" cy="4427220"/>
        </p:xfrm>
        <a:graphic>
          <a:graphicData uri="http://schemas.openxmlformats.org/drawingml/2006/table">
            <a:tbl>
              <a:tblPr firstRow="1" bandRow="1">
                <a:tableStyleId>{5C22544A-7EE6-4342-B048-85BDC9FD1C3A}</a:tableStyleId>
              </a:tblPr>
              <a:tblGrid>
                <a:gridCol w="1143000"/>
                <a:gridCol w="881742"/>
                <a:gridCol w="1012371"/>
                <a:gridCol w="1012371"/>
                <a:gridCol w="1012371"/>
                <a:gridCol w="1012371"/>
                <a:gridCol w="1012371"/>
              </a:tblGrid>
              <a:tr h="1028700">
                <a:tc>
                  <a:txBody>
                    <a:bodyPr/>
                    <a:lstStyle/>
                    <a:p>
                      <a:endParaRPr lang="en-US" dirty="0"/>
                    </a:p>
                  </a:txBody>
                  <a:tcPr/>
                </a:tc>
                <a:tc>
                  <a:txBody>
                    <a:bodyPr/>
                    <a:lstStyle/>
                    <a:p>
                      <a:r>
                        <a:rPr lang="en-US" dirty="0" smtClean="0"/>
                        <a:t>2012 ACS Code List</a:t>
                      </a:r>
                      <a:endParaRPr lang="en-US" dirty="0"/>
                    </a:p>
                  </a:txBody>
                  <a:tcPr/>
                </a:tc>
                <a:tc>
                  <a:txBody>
                    <a:bodyPr/>
                    <a:lstStyle/>
                    <a:p>
                      <a:r>
                        <a:rPr lang="en-US" dirty="0" smtClean="0"/>
                        <a:t>ACS 2012 PUMS</a:t>
                      </a:r>
                      <a:endParaRPr lang="en-US" dirty="0"/>
                    </a:p>
                  </a:txBody>
                  <a:tcPr/>
                </a:tc>
                <a:tc>
                  <a:txBody>
                    <a:bodyPr/>
                    <a:lstStyle/>
                    <a:p>
                      <a:r>
                        <a:rPr lang="en-US" dirty="0" smtClean="0"/>
                        <a:t>IPUMS-USA</a:t>
                      </a:r>
                      <a:endParaRPr lang="en-US" dirty="0"/>
                    </a:p>
                  </a:txBody>
                  <a:tcPr/>
                </a:tc>
                <a:tc>
                  <a:txBody>
                    <a:bodyPr/>
                    <a:lstStyle/>
                    <a:p>
                      <a:r>
                        <a:rPr lang="en-US" dirty="0" smtClean="0"/>
                        <a:t>AFF</a:t>
                      </a:r>
                      <a:endParaRPr lang="en-US" dirty="0"/>
                    </a:p>
                  </a:txBody>
                  <a:tcPr/>
                </a:tc>
                <a:tc>
                  <a:txBody>
                    <a:bodyPr/>
                    <a:lstStyle/>
                    <a:p>
                      <a:r>
                        <a:rPr lang="en-US" dirty="0" smtClean="0"/>
                        <a:t>NHGIS</a:t>
                      </a:r>
                      <a:endParaRPr lang="en-US" dirty="0"/>
                    </a:p>
                  </a:txBody>
                  <a:tcPr/>
                </a:tc>
                <a:tc>
                  <a:txBody>
                    <a:bodyPr/>
                    <a:lstStyle/>
                    <a:p>
                      <a:endParaRPr lang="en-US" dirty="0"/>
                    </a:p>
                  </a:txBody>
                  <a:tcPr/>
                </a:tc>
              </a:tr>
              <a:tr h="1079500">
                <a:tc>
                  <a:txBody>
                    <a:bodyPr/>
                    <a:lstStyle/>
                    <a:p>
                      <a:endParaRPr lang="en-US" dirty="0" smtClean="0"/>
                    </a:p>
                    <a:p>
                      <a:r>
                        <a:rPr lang="en-US" dirty="0" smtClean="0"/>
                        <a:t>Alsatian</a:t>
                      </a:r>
                      <a:endParaRPr lang="en-US" dirty="0"/>
                    </a:p>
                  </a:txBody>
                  <a:tcPr/>
                </a:tc>
                <a:tc>
                  <a:txBody>
                    <a:bodyPr/>
                    <a:lstStyle/>
                    <a:p>
                      <a:pPr algn="ctr"/>
                      <a:endParaRPr lang="en-US" dirty="0" smtClean="0"/>
                    </a:p>
                    <a:p>
                      <a:pPr algn="ctr"/>
                      <a:r>
                        <a:rPr lang="en-US" dirty="0" smtClean="0"/>
                        <a:t>YES</a:t>
                      </a:r>
                    </a:p>
                    <a:p>
                      <a:pPr algn="ctr"/>
                      <a:r>
                        <a:rPr lang="en-US" dirty="0" smtClean="0"/>
                        <a:t>(001)</a:t>
                      </a:r>
                      <a:endParaRPr lang="en-US" dirty="0"/>
                    </a:p>
                  </a:txBody>
                  <a:tcPr/>
                </a:tc>
                <a:tc>
                  <a:txBody>
                    <a:bodyPr/>
                    <a:lstStyle/>
                    <a:p>
                      <a:pPr algn="ctr"/>
                      <a:endParaRPr lang="en-US" dirty="0" smtClean="0"/>
                    </a:p>
                    <a:p>
                      <a:pPr algn="ctr"/>
                      <a:r>
                        <a:rPr lang="en-US" dirty="0" smtClean="0"/>
                        <a:t>YES</a:t>
                      </a:r>
                    </a:p>
                    <a:p>
                      <a:pPr algn="ctr"/>
                      <a:r>
                        <a:rPr lang="en-US" dirty="0" smtClean="0"/>
                        <a:t>(001)</a:t>
                      </a:r>
                    </a:p>
                  </a:txBody>
                  <a:tcPr/>
                </a:tc>
                <a:tc>
                  <a:txBody>
                    <a:bodyPr/>
                    <a:lstStyle/>
                    <a:p>
                      <a:pPr algn="ctr"/>
                      <a:endParaRPr lang="en-US" dirty="0" smtClean="0"/>
                    </a:p>
                    <a:p>
                      <a:pPr algn="ctr"/>
                      <a:r>
                        <a:rPr lang="en-US" dirty="0" smtClean="0"/>
                        <a:t>YES (75</a:t>
                      </a:r>
                      <a:r>
                        <a:rPr lang="en-US" baseline="0" dirty="0" smtClean="0"/>
                        <a:t> cases)</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endParaRPr lang="en-US" dirty="0"/>
                    </a:p>
                  </a:txBody>
                  <a:tcPr/>
                </a:tc>
              </a:tr>
              <a:tr h="1079500">
                <a:tc>
                  <a:txBody>
                    <a:bodyPr/>
                    <a:lstStyle/>
                    <a:p>
                      <a:endParaRPr lang="en-US" dirty="0" smtClean="0"/>
                    </a:p>
                    <a:p>
                      <a:r>
                        <a:rPr lang="en-US" dirty="0" smtClean="0"/>
                        <a:t>Andorran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079500">
                <a:tc>
                  <a:txBody>
                    <a:bodyPr/>
                    <a:lstStyle/>
                    <a:p>
                      <a:endParaRPr lang="en-US" dirty="0" smtClean="0"/>
                    </a:p>
                    <a:p>
                      <a:r>
                        <a:rPr lang="en-US" dirty="0" smtClean="0"/>
                        <a:t>Cypriots</a:t>
                      </a:r>
                      <a:endParaRPr lang="en-US" dirty="0"/>
                    </a:p>
                  </a:txBody>
                  <a:tcPr/>
                </a:tc>
                <a:tc>
                  <a:txBody>
                    <a:bodyPr/>
                    <a:lstStyle/>
                    <a:p>
                      <a:endParaRPr lang="en-US" dirty="0" smtClean="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TextBox 2"/>
          <p:cNvSpPr txBox="1"/>
          <p:nvPr/>
        </p:nvSpPr>
        <p:spPr>
          <a:xfrm>
            <a:off x="8763000" y="6248400"/>
            <a:ext cx="418654" cy="369332"/>
          </a:xfrm>
          <a:prstGeom prst="rect">
            <a:avLst/>
          </a:prstGeom>
          <a:noFill/>
        </p:spPr>
        <p:txBody>
          <a:bodyPr wrap="none" rtlCol="0">
            <a:spAutoFit/>
          </a:bodyPr>
          <a:lstStyle/>
          <a:p>
            <a:r>
              <a:rPr lang="en-US" dirty="0" smtClean="0"/>
              <a:t>20</a:t>
            </a:r>
            <a:endParaRPr lang="en-US" dirty="0"/>
          </a:p>
        </p:txBody>
      </p:sp>
    </p:spTree>
    <p:extLst>
      <p:ext uri="{BB962C8B-B14F-4D97-AF65-F5344CB8AC3E}">
        <p14:creationId xmlns:p14="http://schemas.microsoft.com/office/powerpoint/2010/main" val="365720438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2800" dirty="0"/>
              <a:t>Three Use Cases: Researchers interested in people of Alsatian, Andorran, and Cypriot Ancestry</a:t>
            </a:r>
            <a:endParaRPr lang="en-US" sz="2800" baseline="30000" dirty="0"/>
          </a:p>
        </p:txBody>
      </p:sp>
      <p:pic>
        <p:nvPicPr>
          <p:cNvPr id="4" name="Picture 3" descr="Screen Shot 2014-03-30 at 12.0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1"/>
            <a:ext cx="6049617" cy="4190999"/>
          </a:xfrm>
          <a:prstGeom prst="rect">
            <a:avLst/>
          </a:prstGeom>
        </p:spPr>
      </p:pic>
      <p:cxnSp>
        <p:nvCxnSpPr>
          <p:cNvPr id="7" name="Straight Arrow Connector 6"/>
          <p:cNvCxnSpPr/>
          <p:nvPr/>
        </p:nvCxnSpPr>
        <p:spPr>
          <a:xfrm flipH="1">
            <a:off x="2133600" y="3124200"/>
            <a:ext cx="9144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2286000" y="31242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2133600" y="3124200"/>
            <a:ext cx="914400" cy="2590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6400800" y="2438400"/>
            <a:ext cx="2514600" cy="2677656"/>
          </a:xfrm>
          <a:prstGeom prst="rect">
            <a:avLst/>
          </a:prstGeom>
          <a:noFill/>
        </p:spPr>
        <p:txBody>
          <a:bodyPr wrap="square" rtlCol="0">
            <a:spAutoFit/>
          </a:bodyPr>
          <a:lstStyle/>
          <a:p>
            <a:pPr marL="285750" indent="-285750">
              <a:buFont typeface="Arial"/>
              <a:buChar char="•"/>
            </a:pPr>
            <a:r>
              <a:rPr lang="en-US" sz="2400" dirty="0" smtClean="0"/>
              <a:t>U.S. Census Bureau Documentation</a:t>
            </a:r>
          </a:p>
          <a:p>
            <a:pPr marL="285750" indent="-285750">
              <a:buFont typeface="Arial"/>
              <a:buChar char="•"/>
            </a:pPr>
            <a:r>
              <a:rPr lang="en-US" sz="2400" dirty="0" smtClean="0"/>
              <a:t>Ancestry Code List</a:t>
            </a:r>
          </a:p>
          <a:p>
            <a:pPr marL="285750" indent="-285750">
              <a:buFont typeface="Arial"/>
              <a:buChar char="•"/>
            </a:pPr>
            <a:r>
              <a:rPr lang="en-US" sz="2400" dirty="0" smtClean="0"/>
              <a:t>2012 ACS</a:t>
            </a:r>
          </a:p>
          <a:p>
            <a:endParaRPr lang="en-US" sz="2400" dirty="0"/>
          </a:p>
        </p:txBody>
      </p:sp>
      <p:sp>
        <p:nvSpPr>
          <p:cNvPr id="3" name="TextBox 2"/>
          <p:cNvSpPr txBox="1"/>
          <p:nvPr/>
        </p:nvSpPr>
        <p:spPr>
          <a:xfrm>
            <a:off x="8686800" y="6172200"/>
            <a:ext cx="418654" cy="369332"/>
          </a:xfrm>
          <a:prstGeom prst="rect">
            <a:avLst/>
          </a:prstGeom>
          <a:noFill/>
        </p:spPr>
        <p:txBody>
          <a:bodyPr wrap="none" rtlCol="0">
            <a:spAutoFit/>
          </a:bodyPr>
          <a:lstStyle/>
          <a:p>
            <a:r>
              <a:rPr lang="en-US" dirty="0" smtClean="0"/>
              <a:t>21</a:t>
            </a:r>
            <a:endParaRPr lang="en-US" dirty="0"/>
          </a:p>
        </p:txBody>
      </p:sp>
    </p:spTree>
    <p:extLst>
      <p:ext uri="{BB962C8B-B14F-4D97-AF65-F5344CB8AC3E}">
        <p14:creationId xmlns:p14="http://schemas.microsoft.com/office/powerpoint/2010/main" val="289579353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91496808"/>
              </p:ext>
            </p:extLst>
          </p:nvPr>
        </p:nvGraphicFramePr>
        <p:xfrm>
          <a:off x="1066800" y="1676400"/>
          <a:ext cx="7086597" cy="4427220"/>
        </p:xfrm>
        <a:graphic>
          <a:graphicData uri="http://schemas.openxmlformats.org/drawingml/2006/table">
            <a:tbl>
              <a:tblPr firstRow="1" bandRow="1">
                <a:tableStyleId>{5C22544A-7EE6-4342-B048-85BDC9FD1C3A}</a:tableStyleId>
              </a:tblPr>
              <a:tblGrid>
                <a:gridCol w="1143000"/>
                <a:gridCol w="881742"/>
                <a:gridCol w="1012371"/>
                <a:gridCol w="1012371"/>
                <a:gridCol w="1012371"/>
                <a:gridCol w="1012371"/>
                <a:gridCol w="1012371"/>
              </a:tblGrid>
              <a:tr h="1028700">
                <a:tc>
                  <a:txBody>
                    <a:bodyPr/>
                    <a:lstStyle/>
                    <a:p>
                      <a:endParaRPr lang="en-US" dirty="0"/>
                    </a:p>
                  </a:txBody>
                  <a:tcPr/>
                </a:tc>
                <a:tc>
                  <a:txBody>
                    <a:bodyPr/>
                    <a:lstStyle/>
                    <a:p>
                      <a:r>
                        <a:rPr lang="en-US" dirty="0" smtClean="0"/>
                        <a:t>2012 ACS Code List</a:t>
                      </a:r>
                      <a:endParaRPr lang="en-US" dirty="0"/>
                    </a:p>
                  </a:txBody>
                  <a:tcPr/>
                </a:tc>
                <a:tc>
                  <a:txBody>
                    <a:bodyPr/>
                    <a:lstStyle/>
                    <a:p>
                      <a:r>
                        <a:rPr lang="en-US" dirty="0" smtClean="0"/>
                        <a:t>ACS 2012 PUMS</a:t>
                      </a:r>
                      <a:endParaRPr lang="en-US" dirty="0"/>
                    </a:p>
                  </a:txBody>
                  <a:tcPr/>
                </a:tc>
                <a:tc>
                  <a:txBody>
                    <a:bodyPr/>
                    <a:lstStyle/>
                    <a:p>
                      <a:r>
                        <a:rPr lang="en-US" dirty="0" smtClean="0"/>
                        <a:t>IPUMS-USA</a:t>
                      </a:r>
                      <a:endParaRPr lang="en-US" dirty="0"/>
                    </a:p>
                  </a:txBody>
                  <a:tcPr/>
                </a:tc>
                <a:tc>
                  <a:txBody>
                    <a:bodyPr/>
                    <a:lstStyle/>
                    <a:p>
                      <a:r>
                        <a:rPr lang="en-US" dirty="0" smtClean="0"/>
                        <a:t>AFF</a:t>
                      </a:r>
                      <a:endParaRPr lang="en-US" dirty="0"/>
                    </a:p>
                  </a:txBody>
                  <a:tcPr/>
                </a:tc>
                <a:tc>
                  <a:txBody>
                    <a:bodyPr/>
                    <a:lstStyle/>
                    <a:p>
                      <a:r>
                        <a:rPr lang="en-US" dirty="0" smtClean="0"/>
                        <a:t>NHGIS</a:t>
                      </a:r>
                      <a:endParaRPr lang="en-US" dirty="0"/>
                    </a:p>
                  </a:txBody>
                  <a:tcPr/>
                </a:tc>
                <a:tc>
                  <a:txBody>
                    <a:bodyPr/>
                    <a:lstStyle/>
                    <a:p>
                      <a:endParaRPr lang="en-US" dirty="0"/>
                    </a:p>
                  </a:txBody>
                  <a:tcPr/>
                </a:tc>
              </a:tr>
              <a:tr h="1079500">
                <a:tc>
                  <a:txBody>
                    <a:bodyPr/>
                    <a:lstStyle/>
                    <a:p>
                      <a:endParaRPr lang="en-US" dirty="0" smtClean="0"/>
                    </a:p>
                    <a:p>
                      <a:r>
                        <a:rPr lang="en-US" dirty="0" smtClean="0"/>
                        <a:t>Alsatian</a:t>
                      </a:r>
                      <a:endParaRPr lang="en-US" dirty="0"/>
                    </a:p>
                  </a:txBody>
                  <a:tcPr/>
                </a:tc>
                <a:tc>
                  <a:txBody>
                    <a:bodyPr/>
                    <a:lstStyle/>
                    <a:p>
                      <a:pPr algn="ctr"/>
                      <a:endParaRPr lang="en-US" dirty="0" smtClean="0"/>
                    </a:p>
                    <a:p>
                      <a:pPr algn="ctr"/>
                      <a:r>
                        <a:rPr lang="en-US" dirty="0" smtClean="0"/>
                        <a:t>YES</a:t>
                      </a:r>
                    </a:p>
                    <a:p>
                      <a:pPr algn="ctr"/>
                      <a:r>
                        <a:rPr lang="en-US" dirty="0" smtClean="0"/>
                        <a:t>(001)</a:t>
                      </a:r>
                      <a:endParaRPr lang="en-US" dirty="0"/>
                    </a:p>
                  </a:txBody>
                  <a:tcPr/>
                </a:tc>
                <a:tc>
                  <a:txBody>
                    <a:bodyPr/>
                    <a:lstStyle/>
                    <a:p>
                      <a:pPr algn="ctr"/>
                      <a:endParaRPr lang="en-US" dirty="0" smtClean="0"/>
                    </a:p>
                    <a:p>
                      <a:pPr algn="ctr"/>
                      <a:r>
                        <a:rPr lang="en-US" dirty="0" smtClean="0"/>
                        <a:t>YES</a:t>
                      </a:r>
                    </a:p>
                    <a:p>
                      <a:pPr algn="ctr"/>
                      <a:r>
                        <a:rPr lang="en-US" dirty="0" smtClean="0"/>
                        <a:t>(001)</a:t>
                      </a:r>
                    </a:p>
                  </a:txBody>
                  <a:tcPr/>
                </a:tc>
                <a:tc>
                  <a:txBody>
                    <a:bodyPr/>
                    <a:lstStyle/>
                    <a:p>
                      <a:pPr algn="ctr"/>
                      <a:endParaRPr lang="en-US" dirty="0" smtClean="0"/>
                    </a:p>
                    <a:p>
                      <a:pPr algn="ctr"/>
                      <a:r>
                        <a:rPr lang="en-US" dirty="0" smtClean="0"/>
                        <a:t>YES (75</a:t>
                      </a:r>
                      <a:r>
                        <a:rPr lang="en-US" baseline="0" dirty="0" smtClean="0"/>
                        <a:t> cases)</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endParaRPr lang="en-US" dirty="0"/>
                    </a:p>
                  </a:txBody>
                  <a:tcPr/>
                </a:tc>
              </a:tr>
              <a:tr h="1079500">
                <a:tc>
                  <a:txBody>
                    <a:bodyPr/>
                    <a:lstStyle/>
                    <a:p>
                      <a:endParaRPr lang="en-US" dirty="0" smtClean="0"/>
                    </a:p>
                    <a:p>
                      <a:r>
                        <a:rPr lang="en-US" dirty="0" smtClean="0"/>
                        <a:t>Andorran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YES</a:t>
                      </a:r>
                    </a:p>
                    <a:p>
                      <a:pPr algn="ctr"/>
                      <a:r>
                        <a:rPr lang="en-US" dirty="0" smtClean="0"/>
                        <a:t>(002)</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079500">
                <a:tc>
                  <a:txBody>
                    <a:bodyPr/>
                    <a:lstStyle/>
                    <a:p>
                      <a:endParaRPr lang="en-US" dirty="0" smtClean="0"/>
                    </a:p>
                    <a:p>
                      <a:r>
                        <a:rPr lang="en-US" dirty="0" smtClean="0"/>
                        <a:t>Cypriots</a:t>
                      </a:r>
                      <a:endParaRPr lang="en-US" dirty="0"/>
                    </a:p>
                  </a:txBody>
                  <a:tcPr/>
                </a:tc>
                <a:tc>
                  <a:txBody>
                    <a:bodyPr/>
                    <a:lstStyle/>
                    <a:p>
                      <a:endParaRPr lang="en-US" dirty="0" smtClean="0"/>
                    </a:p>
                    <a:p>
                      <a:pPr algn="ctr"/>
                      <a:r>
                        <a:rPr lang="en-US" dirty="0" smtClean="0"/>
                        <a:t>YES</a:t>
                      </a:r>
                    </a:p>
                    <a:p>
                      <a:pPr algn="ctr"/>
                      <a:r>
                        <a:rPr lang="en-US" dirty="0" smtClean="0"/>
                        <a:t>(017)</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extBox 1"/>
          <p:cNvSpPr txBox="1"/>
          <p:nvPr/>
        </p:nvSpPr>
        <p:spPr>
          <a:xfrm>
            <a:off x="8686800" y="6096000"/>
            <a:ext cx="418654" cy="369332"/>
          </a:xfrm>
          <a:prstGeom prst="rect">
            <a:avLst/>
          </a:prstGeom>
          <a:noFill/>
        </p:spPr>
        <p:txBody>
          <a:bodyPr wrap="none" rtlCol="0">
            <a:spAutoFit/>
          </a:bodyPr>
          <a:lstStyle/>
          <a:p>
            <a:r>
              <a:rPr lang="en-US" dirty="0" smtClean="0"/>
              <a:t>22</a:t>
            </a:r>
            <a:endParaRPr lang="en-US" dirty="0"/>
          </a:p>
        </p:txBody>
      </p:sp>
    </p:spTree>
    <p:extLst>
      <p:ext uri="{BB962C8B-B14F-4D97-AF65-F5344CB8AC3E}">
        <p14:creationId xmlns:p14="http://schemas.microsoft.com/office/powerpoint/2010/main" val="2945242704"/>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endParaRPr lang="en-US" dirty="0">
              <a:solidFill>
                <a:prstClr val="black"/>
              </a:solidFill>
            </a:endParaRPr>
          </a:p>
        </p:txBody>
      </p:sp>
      <p:pic>
        <p:nvPicPr>
          <p:cNvPr id="7" name="Picture 6" descr="Screen Shot 2014-03-30 at 3.08.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800"/>
            <a:ext cx="6096000" cy="2571102"/>
          </a:xfrm>
          <a:prstGeom prst="rect">
            <a:avLst/>
          </a:prstGeom>
        </p:spPr>
      </p:pic>
      <p:cxnSp>
        <p:nvCxnSpPr>
          <p:cNvPr id="8" name="Straight Arrow Connector 7"/>
          <p:cNvCxnSpPr/>
          <p:nvPr/>
        </p:nvCxnSpPr>
        <p:spPr>
          <a:xfrm flipH="1">
            <a:off x="1371600" y="38862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9" name="Picture 8" descr="Screen Shot 2014-03-30 at 3.09.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6400"/>
            <a:ext cx="6108806" cy="895652"/>
          </a:xfrm>
          <a:prstGeom prst="rect">
            <a:avLst/>
          </a:prstGeom>
        </p:spPr>
      </p:pic>
      <p:pic>
        <p:nvPicPr>
          <p:cNvPr id="10" name="Picture 9" descr="Screen Shot 2014-03-30 at 3.12.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429000"/>
            <a:ext cx="4546600" cy="698500"/>
          </a:xfrm>
          <a:prstGeom prst="rect">
            <a:avLst/>
          </a:prstGeom>
        </p:spPr>
      </p:pic>
      <p:pic>
        <p:nvPicPr>
          <p:cNvPr id="11" name="Picture 10" descr="Screen Shot 2014-03-30 at 3.12.0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114800"/>
            <a:ext cx="4965700" cy="1130300"/>
          </a:xfrm>
          <a:prstGeom prst="rect">
            <a:avLst/>
          </a:prstGeom>
        </p:spPr>
      </p:pic>
      <p:cxnSp>
        <p:nvCxnSpPr>
          <p:cNvPr id="12" name="Straight Arrow Connector 11"/>
          <p:cNvCxnSpPr/>
          <p:nvPr/>
        </p:nvCxnSpPr>
        <p:spPr>
          <a:xfrm flipH="1">
            <a:off x="5715000" y="42672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8458200" y="6324600"/>
            <a:ext cx="418654" cy="369332"/>
          </a:xfrm>
          <a:prstGeom prst="rect">
            <a:avLst/>
          </a:prstGeom>
          <a:noFill/>
        </p:spPr>
        <p:txBody>
          <a:bodyPr wrap="none" rtlCol="0">
            <a:spAutoFit/>
          </a:bodyPr>
          <a:lstStyle/>
          <a:p>
            <a:r>
              <a:rPr lang="en-US" dirty="0" smtClean="0"/>
              <a:t>23</a:t>
            </a:r>
            <a:endParaRPr lang="en-US" dirty="0"/>
          </a:p>
        </p:txBody>
      </p:sp>
    </p:spTree>
    <p:extLst>
      <p:ext uri="{BB962C8B-B14F-4D97-AF65-F5344CB8AC3E}">
        <p14:creationId xmlns:p14="http://schemas.microsoft.com/office/powerpoint/2010/main" val="873654617"/>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endParaRPr lang="en-US" sz="2400" dirty="0">
              <a:solidFill>
                <a:srgbClr val="1F497D"/>
              </a:solidFill>
              <a:latin typeface="Frutiger LT Std 57 Cn"/>
            </a:endParaRPr>
          </a:p>
        </p:txBody>
      </p:sp>
      <p:graphicFrame>
        <p:nvGraphicFramePr>
          <p:cNvPr id="5" name="Table 4"/>
          <p:cNvGraphicFramePr>
            <a:graphicFrameLocks noGrp="1"/>
          </p:cNvGraphicFramePr>
          <p:nvPr>
            <p:extLst>
              <p:ext uri="{D42A27DB-BD31-4B8C-83A1-F6EECF244321}">
                <p14:modId xmlns:p14="http://schemas.microsoft.com/office/powerpoint/2010/main" val="1510878051"/>
              </p:ext>
            </p:extLst>
          </p:nvPr>
        </p:nvGraphicFramePr>
        <p:xfrm>
          <a:off x="1066800" y="1676400"/>
          <a:ext cx="7086597" cy="4427220"/>
        </p:xfrm>
        <a:graphic>
          <a:graphicData uri="http://schemas.openxmlformats.org/drawingml/2006/table">
            <a:tbl>
              <a:tblPr firstRow="1" bandRow="1">
                <a:tableStyleId>{5C22544A-7EE6-4342-B048-85BDC9FD1C3A}</a:tableStyleId>
              </a:tblPr>
              <a:tblGrid>
                <a:gridCol w="1143000"/>
                <a:gridCol w="881742"/>
                <a:gridCol w="1012371"/>
                <a:gridCol w="1012371"/>
                <a:gridCol w="1012371"/>
                <a:gridCol w="1012371"/>
                <a:gridCol w="1012371"/>
              </a:tblGrid>
              <a:tr h="1028700">
                <a:tc>
                  <a:txBody>
                    <a:bodyPr/>
                    <a:lstStyle/>
                    <a:p>
                      <a:endParaRPr lang="en-US" dirty="0"/>
                    </a:p>
                  </a:txBody>
                  <a:tcPr/>
                </a:tc>
                <a:tc>
                  <a:txBody>
                    <a:bodyPr/>
                    <a:lstStyle/>
                    <a:p>
                      <a:r>
                        <a:rPr lang="en-US" dirty="0" smtClean="0"/>
                        <a:t>2012 ACS Code List</a:t>
                      </a:r>
                      <a:endParaRPr lang="en-US" dirty="0"/>
                    </a:p>
                  </a:txBody>
                  <a:tcPr/>
                </a:tc>
                <a:tc>
                  <a:txBody>
                    <a:bodyPr/>
                    <a:lstStyle/>
                    <a:p>
                      <a:r>
                        <a:rPr lang="en-US" dirty="0" smtClean="0"/>
                        <a:t>ACS 2012 PUMS</a:t>
                      </a:r>
                      <a:endParaRPr lang="en-US" dirty="0"/>
                    </a:p>
                  </a:txBody>
                  <a:tcPr/>
                </a:tc>
                <a:tc>
                  <a:txBody>
                    <a:bodyPr/>
                    <a:lstStyle/>
                    <a:p>
                      <a:r>
                        <a:rPr lang="en-US" dirty="0" smtClean="0"/>
                        <a:t>IPUMS-USA</a:t>
                      </a:r>
                      <a:endParaRPr lang="en-US" dirty="0"/>
                    </a:p>
                  </a:txBody>
                  <a:tcPr/>
                </a:tc>
                <a:tc>
                  <a:txBody>
                    <a:bodyPr/>
                    <a:lstStyle/>
                    <a:p>
                      <a:r>
                        <a:rPr lang="en-US" dirty="0" smtClean="0"/>
                        <a:t>AFF</a:t>
                      </a:r>
                      <a:endParaRPr lang="en-US" dirty="0"/>
                    </a:p>
                  </a:txBody>
                  <a:tcPr/>
                </a:tc>
                <a:tc>
                  <a:txBody>
                    <a:bodyPr/>
                    <a:lstStyle/>
                    <a:p>
                      <a:r>
                        <a:rPr lang="en-US" dirty="0" smtClean="0"/>
                        <a:t>NHGIS</a:t>
                      </a:r>
                      <a:endParaRPr lang="en-US" dirty="0"/>
                    </a:p>
                  </a:txBody>
                  <a:tcPr/>
                </a:tc>
                <a:tc>
                  <a:txBody>
                    <a:bodyPr/>
                    <a:lstStyle/>
                    <a:p>
                      <a:endParaRPr lang="en-US" dirty="0"/>
                    </a:p>
                  </a:txBody>
                  <a:tcPr/>
                </a:tc>
              </a:tr>
              <a:tr h="1079500">
                <a:tc>
                  <a:txBody>
                    <a:bodyPr/>
                    <a:lstStyle/>
                    <a:p>
                      <a:endParaRPr lang="en-US" dirty="0" smtClean="0"/>
                    </a:p>
                    <a:p>
                      <a:r>
                        <a:rPr lang="en-US" dirty="0" smtClean="0"/>
                        <a:t>Alsatian</a:t>
                      </a:r>
                      <a:endParaRPr lang="en-US" dirty="0"/>
                    </a:p>
                  </a:txBody>
                  <a:tcPr/>
                </a:tc>
                <a:tc>
                  <a:txBody>
                    <a:bodyPr/>
                    <a:lstStyle/>
                    <a:p>
                      <a:pPr algn="ctr"/>
                      <a:endParaRPr lang="en-US" dirty="0" smtClean="0"/>
                    </a:p>
                    <a:p>
                      <a:pPr algn="ctr"/>
                      <a:r>
                        <a:rPr lang="en-US" dirty="0" smtClean="0"/>
                        <a:t>YES</a:t>
                      </a:r>
                    </a:p>
                    <a:p>
                      <a:pPr algn="ctr"/>
                      <a:r>
                        <a:rPr lang="en-US" dirty="0" smtClean="0"/>
                        <a:t>(001)</a:t>
                      </a:r>
                      <a:endParaRPr lang="en-US" dirty="0"/>
                    </a:p>
                  </a:txBody>
                  <a:tcPr/>
                </a:tc>
                <a:tc>
                  <a:txBody>
                    <a:bodyPr/>
                    <a:lstStyle/>
                    <a:p>
                      <a:pPr algn="ctr"/>
                      <a:endParaRPr lang="en-US" dirty="0" smtClean="0"/>
                    </a:p>
                    <a:p>
                      <a:pPr algn="ctr"/>
                      <a:r>
                        <a:rPr lang="en-US" dirty="0" smtClean="0"/>
                        <a:t>YES</a:t>
                      </a:r>
                    </a:p>
                    <a:p>
                      <a:pPr algn="ctr"/>
                      <a:r>
                        <a:rPr lang="en-US" dirty="0" smtClean="0"/>
                        <a:t>(001)</a:t>
                      </a:r>
                    </a:p>
                  </a:txBody>
                  <a:tcPr/>
                </a:tc>
                <a:tc>
                  <a:txBody>
                    <a:bodyPr/>
                    <a:lstStyle/>
                    <a:p>
                      <a:pPr algn="ctr"/>
                      <a:endParaRPr lang="en-US" dirty="0" smtClean="0"/>
                    </a:p>
                    <a:p>
                      <a:pPr algn="ctr"/>
                      <a:r>
                        <a:rPr lang="en-US" dirty="0" smtClean="0"/>
                        <a:t>YES (75</a:t>
                      </a:r>
                      <a:r>
                        <a:rPr lang="en-US" baseline="0" dirty="0" smtClean="0"/>
                        <a:t> cases)</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endParaRPr lang="en-US" dirty="0"/>
                    </a:p>
                  </a:txBody>
                  <a:tcPr/>
                </a:tc>
              </a:tr>
              <a:tr h="1079500">
                <a:tc>
                  <a:txBody>
                    <a:bodyPr/>
                    <a:lstStyle/>
                    <a:p>
                      <a:endParaRPr lang="en-US" dirty="0" smtClean="0"/>
                    </a:p>
                    <a:p>
                      <a:r>
                        <a:rPr lang="en-US" dirty="0" smtClean="0"/>
                        <a:t>Andorran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YES</a:t>
                      </a:r>
                    </a:p>
                    <a:p>
                      <a:pPr algn="ctr"/>
                      <a:r>
                        <a:rPr lang="en-US" dirty="0" smtClean="0"/>
                        <a:t>(002)</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079500">
                <a:tc>
                  <a:txBody>
                    <a:bodyPr/>
                    <a:lstStyle/>
                    <a:p>
                      <a:endParaRPr lang="en-US" dirty="0" smtClean="0"/>
                    </a:p>
                    <a:p>
                      <a:r>
                        <a:rPr lang="en-US" dirty="0" smtClean="0"/>
                        <a:t>Cypriots</a:t>
                      </a:r>
                      <a:endParaRPr lang="en-US" dirty="0"/>
                    </a:p>
                  </a:txBody>
                  <a:tcPr/>
                </a:tc>
                <a:tc>
                  <a:txBody>
                    <a:bodyPr/>
                    <a:lstStyle/>
                    <a:p>
                      <a:endParaRPr lang="en-US" dirty="0" smtClean="0"/>
                    </a:p>
                    <a:p>
                      <a:pPr algn="ctr"/>
                      <a:r>
                        <a:rPr lang="en-US" dirty="0" smtClean="0"/>
                        <a:t>YES</a:t>
                      </a:r>
                    </a:p>
                    <a:p>
                      <a:pPr algn="ctr"/>
                      <a:r>
                        <a:rPr lang="en-US" dirty="0" smtClean="0"/>
                        <a:t>(017)</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a:p>
                  </a:txBody>
                  <a:tcPr/>
                </a:tc>
              </a:tr>
            </a:tbl>
          </a:graphicData>
        </a:graphic>
      </p:graphicFrame>
      <p:sp>
        <p:nvSpPr>
          <p:cNvPr id="3" name="Oval 2"/>
          <p:cNvSpPr/>
          <p:nvPr/>
        </p:nvSpPr>
        <p:spPr>
          <a:xfrm>
            <a:off x="3124200" y="5105400"/>
            <a:ext cx="1981200" cy="91440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763000" y="6248400"/>
            <a:ext cx="418654" cy="369332"/>
          </a:xfrm>
          <a:prstGeom prst="rect">
            <a:avLst/>
          </a:prstGeom>
          <a:noFill/>
        </p:spPr>
        <p:txBody>
          <a:bodyPr wrap="none" rtlCol="0">
            <a:spAutoFit/>
          </a:bodyPr>
          <a:lstStyle/>
          <a:p>
            <a:r>
              <a:rPr lang="en-US" dirty="0" smtClean="0"/>
              <a:t>24</a:t>
            </a:r>
            <a:endParaRPr lang="en-US" dirty="0"/>
          </a:p>
        </p:txBody>
      </p:sp>
    </p:spTree>
    <p:extLst>
      <p:ext uri="{BB962C8B-B14F-4D97-AF65-F5344CB8AC3E}">
        <p14:creationId xmlns:p14="http://schemas.microsoft.com/office/powerpoint/2010/main" val="241935325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25</a:t>
            </a:r>
          </a:p>
          <a:p>
            <a:pPr algn="r" defTabSz="457200"/>
            <a:endParaRPr lang="en-US" dirty="0">
              <a:solidFill>
                <a:prstClr val="black"/>
              </a:solidFill>
            </a:endParaRPr>
          </a:p>
        </p:txBody>
      </p:sp>
      <p:pic>
        <p:nvPicPr>
          <p:cNvPr id="4" name="Picture 3" descr="Screen Shot 2014-03-30 at 3.16.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1" y="1981200"/>
            <a:ext cx="6781800" cy="4432300"/>
          </a:xfrm>
          <a:prstGeom prst="rect">
            <a:avLst/>
          </a:prstGeom>
        </p:spPr>
      </p:pic>
      <p:sp>
        <p:nvSpPr>
          <p:cNvPr id="7" name="Oval 6"/>
          <p:cNvSpPr/>
          <p:nvPr/>
        </p:nvSpPr>
        <p:spPr>
          <a:xfrm>
            <a:off x="1143000" y="4495800"/>
            <a:ext cx="1463040" cy="914400"/>
          </a:xfrm>
          <a:prstGeom prst="ellipse">
            <a:avLst/>
          </a:prstGeom>
          <a:noFill/>
          <a:ln w="19050"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4-03-30 at 3.28.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66800"/>
            <a:ext cx="6083300" cy="1041400"/>
          </a:xfrm>
          <a:prstGeom prst="rect">
            <a:avLst/>
          </a:prstGeom>
        </p:spPr>
      </p:pic>
      <p:pic>
        <p:nvPicPr>
          <p:cNvPr id="10" name="Picture 9" descr="Screen Shot 2014-03-30 at 3.29.1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070055"/>
            <a:ext cx="6096000" cy="4802459"/>
          </a:xfrm>
          <a:prstGeom prst="rect">
            <a:avLst/>
          </a:prstGeom>
        </p:spPr>
      </p:pic>
      <p:cxnSp>
        <p:nvCxnSpPr>
          <p:cNvPr id="11" name="Straight Arrow Connector 10"/>
          <p:cNvCxnSpPr/>
          <p:nvPr/>
        </p:nvCxnSpPr>
        <p:spPr>
          <a:xfrm flipH="1">
            <a:off x="6477000" y="54102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677121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endParaRPr lang="en-US" sz="2400" dirty="0">
              <a:solidFill>
                <a:srgbClr val="1F497D"/>
              </a:solidFill>
              <a:latin typeface="Frutiger LT Std 57 Cn"/>
            </a:endParaRPr>
          </a:p>
        </p:txBody>
      </p:sp>
      <p:graphicFrame>
        <p:nvGraphicFramePr>
          <p:cNvPr id="5" name="Table 4"/>
          <p:cNvGraphicFramePr>
            <a:graphicFrameLocks noGrp="1"/>
          </p:cNvGraphicFramePr>
          <p:nvPr>
            <p:extLst>
              <p:ext uri="{D42A27DB-BD31-4B8C-83A1-F6EECF244321}">
                <p14:modId xmlns:p14="http://schemas.microsoft.com/office/powerpoint/2010/main" val="4266750085"/>
              </p:ext>
            </p:extLst>
          </p:nvPr>
        </p:nvGraphicFramePr>
        <p:xfrm>
          <a:off x="1066800" y="1676400"/>
          <a:ext cx="7086597" cy="4427220"/>
        </p:xfrm>
        <a:graphic>
          <a:graphicData uri="http://schemas.openxmlformats.org/drawingml/2006/table">
            <a:tbl>
              <a:tblPr firstRow="1" bandRow="1">
                <a:tableStyleId>{5C22544A-7EE6-4342-B048-85BDC9FD1C3A}</a:tableStyleId>
              </a:tblPr>
              <a:tblGrid>
                <a:gridCol w="1143000"/>
                <a:gridCol w="881742"/>
                <a:gridCol w="1012371"/>
                <a:gridCol w="1012371"/>
                <a:gridCol w="1012371"/>
                <a:gridCol w="1012371"/>
                <a:gridCol w="1012371"/>
              </a:tblGrid>
              <a:tr h="1028700">
                <a:tc>
                  <a:txBody>
                    <a:bodyPr/>
                    <a:lstStyle/>
                    <a:p>
                      <a:endParaRPr lang="en-US" dirty="0"/>
                    </a:p>
                  </a:txBody>
                  <a:tcPr/>
                </a:tc>
                <a:tc>
                  <a:txBody>
                    <a:bodyPr/>
                    <a:lstStyle/>
                    <a:p>
                      <a:r>
                        <a:rPr lang="en-US" dirty="0" smtClean="0"/>
                        <a:t>2012 ACS Code List</a:t>
                      </a:r>
                      <a:endParaRPr lang="en-US" dirty="0"/>
                    </a:p>
                  </a:txBody>
                  <a:tcPr/>
                </a:tc>
                <a:tc>
                  <a:txBody>
                    <a:bodyPr/>
                    <a:lstStyle/>
                    <a:p>
                      <a:r>
                        <a:rPr lang="en-US" dirty="0" smtClean="0"/>
                        <a:t>ACS 2012 PUMS</a:t>
                      </a:r>
                      <a:endParaRPr lang="en-US" dirty="0"/>
                    </a:p>
                  </a:txBody>
                  <a:tcPr/>
                </a:tc>
                <a:tc>
                  <a:txBody>
                    <a:bodyPr/>
                    <a:lstStyle/>
                    <a:p>
                      <a:r>
                        <a:rPr lang="en-US" dirty="0" smtClean="0"/>
                        <a:t>IPUMS-USA</a:t>
                      </a:r>
                      <a:endParaRPr lang="en-US" dirty="0"/>
                    </a:p>
                  </a:txBody>
                  <a:tcPr/>
                </a:tc>
                <a:tc>
                  <a:txBody>
                    <a:bodyPr/>
                    <a:lstStyle/>
                    <a:p>
                      <a:r>
                        <a:rPr lang="en-US" dirty="0" smtClean="0"/>
                        <a:t>AFF</a:t>
                      </a:r>
                      <a:endParaRPr lang="en-US" dirty="0"/>
                    </a:p>
                  </a:txBody>
                  <a:tcPr/>
                </a:tc>
                <a:tc>
                  <a:txBody>
                    <a:bodyPr/>
                    <a:lstStyle/>
                    <a:p>
                      <a:r>
                        <a:rPr lang="en-US" dirty="0" smtClean="0"/>
                        <a:t>NHGIS</a:t>
                      </a:r>
                      <a:endParaRPr lang="en-US" dirty="0"/>
                    </a:p>
                  </a:txBody>
                  <a:tcPr/>
                </a:tc>
                <a:tc>
                  <a:txBody>
                    <a:bodyPr/>
                    <a:lstStyle/>
                    <a:p>
                      <a:endParaRPr lang="en-US" dirty="0"/>
                    </a:p>
                  </a:txBody>
                  <a:tcPr/>
                </a:tc>
              </a:tr>
              <a:tr h="1079500">
                <a:tc>
                  <a:txBody>
                    <a:bodyPr/>
                    <a:lstStyle/>
                    <a:p>
                      <a:endParaRPr lang="en-US" dirty="0" smtClean="0"/>
                    </a:p>
                    <a:p>
                      <a:r>
                        <a:rPr lang="en-US" dirty="0" smtClean="0"/>
                        <a:t>Alsatian</a:t>
                      </a:r>
                      <a:endParaRPr lang="en-US" dirty="0"/>
                    </a:p>
                  </a:txBody>
                  <a:tcPr/>
                </a:tc>
                <a:tc>
                  <a:txBody>
                    <a:bodyPr/>
                    <a:lstStyle/>
                    <a:p>
                      <a:pPr algn="ctr"/>
                      <a:endParaRPr lang="en-US" dirty="0" smtClean="0"/>
                    </a:p>
                    <a:p>
                      <a:pPr algn="ctr"/>
                      <a:r>
                        <a:rPr lang="en-US" dirty="0" smtClean="0"/>
                        <a:t>YES</a:t>
                      </a:r>
                    </a:p>
                    <a:p>
                      <a:pPr algn="ctr"/>
                      <a:r>
                        <a:rPr lang="en-US" dirty="0" smtClean="0"/>
                        <a:t>(001)</a:t>
                      </a:r>
                      <a:endParaRPr lang="en-US" dirty="0"/>
                    </a:p>
                  </a:txBody>
                  <a:tcPr/>
                </a:tc>
                <a:tc>
                  <a:txBody>
                    <a:bodyPr/>
                    <a:lstStyle/>
                    <a:p>
                      <a:pPr algn="ctr"/>
                      <a:endParaRPr lang="en-US" dirty="0" smtClean="0"/>
                    </a:p>
                    <a:p>
                      <a:pPr algn="ctr"/>
                      <a:r>
                        <a:rPr lang="en-US" dirty="0" smtClean="0"/>
                        <a:t>YES</a:t>
                      </a:r>
                    </a:p>
                    <a:p>
                      <a:pPr algn="ctr"/>
                      <a:r>
                        <a:rPr lang="en-US" dirty="0" smtClean="0"/>
                        <a:t>(001)</a:t>
                      </a:r>
                    </a:p>
                  </a:txBody>
                  <a:tcPr/>
                </a:tc>
                <a:tc>
                  <a:txBody>
                    <a:bodyPr/>
                    <a:lstStyle/>
                    <a:p>
                      <a:pPr algn="ctr"/>
                      <a:endParaRPr lang="en-US" dirty="0" smtClean="0"/>
                    </a:p>
                    <a:p>
                      <a:pPr algn="ctr"/>
                      <a:r>
                        <a:rPr lang="en-US" dirty="0" smtClean="0"/>
                        <a:t>YES (75</a:t>
                      </a:r>
                      <a:r>
                        <a:rPr lang="en-US" baseline="0" dirty="0" smtClean="0"/>
                        <a:t> cases)</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endParaRPr lang="en-US" dirty="0"/>
                    </a:p>
                  </a:txBody>
                  <a:tcPr/>
                </a:tc>
              </a:tr>
              <a:tr h="1079500">
                <a:tc>
                  <a:txBody>
                    <a:bodyPr/>
                    <a:lstStyle/>
                    <a:p>
                      <a:endParaRPr lang="en-US" dirty="0" smtClean="0"/>
                    </a:p>
                    <a:p>
                      <a:r>
                        <a:rPr lang="en-US" dirty="0" smtClean="0"/>
                        <a:t>Andorran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YES</a:t>
                      </a:r>
                    </a:p>
                    <a:p>
                      <a:pPr algn="ctr"/>
                      <a:r>
                        <a:rPr lang="en-US" dirty="0" smtClean="0"/>
                        <a:t>(002)</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079500">
                <a:tc>
                  <a:txBody>
                    <a:bodyPr/>
                    <a:lstStyle/>
                    <a:p>
                      <a:endParaRPr lang="en-US" dirty="0" smtClean="0"/>
                    </a:p>
                    <a:p>
                      <a:r>
                        <a:rPr lang="en-US" dirty="0" smtClean="0"/>
                        <a:t>Cypriots</a:t>
                      </a:r>
                      <a:endParaRPr lang="en-US" dirty="0"/>
                    </a:p>
                  </a:txBody>
                  <a:tcPr/>
                </a:tc>
                <a:tc>
                  <a:txBody>
                    <a:bodyPr/>
                    <a:lstStyle/>
                    <a:p>
                      <a:endParaRPr lang="en-US" dirty="0" smtClean="0"/>
                    </a:p>
                    <a:p>
                      <a:pPr algn="ctr"/>
                      <a:r>
                        <a:rPr lang="en-US" dirty="0" smtClean="0"/>
                        <a:t>YES</a:t>
                      </a:r>
                    </a:p>
                    <a:p>
                      <a:pPr algn="ctr"/>
                      <a:r>
                        <a:rPr lang="en-US" dirty="0" smtClean="0"/>
                        <a:t>(017)</a:t>
                      </a:r>
                      <a:endParaRPr lang="en-US" dirty="0"/>
                    </a:p>
                  </a:txBody>
                  <a:tcPr/>
                </a:tc>
                <a:tc>
                  <a:txBody>
                    <a:bodyPr/>
                    <a:lstStyle/>
                    <a:p>
                      <a:endParaRPr lang="en-US" dirty="0" smtClean="0"/>
                    </a:p>
                    <a:p>
                      <a:pPr algn="ctr"/>
                      <a:r>
                        <a:rPr lang="en-US" b="1" dirty="0" smtClean="0"/>
                        <a:t>NO</a:t>
                      </a:r>
                      <a:endParaRPr lang="en-US" b="1" dirty="0"/>
                    </a:p>
                  </a:txBody>
                  <a:tcPr/>
                </a:tc>
                <a:tc>
                  <a:txBody>
                    <a:bodyPr/>
                    <a:lstStyle/>
                    <a:p>
                      <a:endParaRPr lang="en-US" dirty="0" smtClean="0"/>
                    </a:p>
                    <a:p>
                      <a:pPr algn="ctr"/>
                      <a:r>
                        <a:rPr lang="en-US" b="1" dirty="0" smtClean="0"/>
                        <a:t>NO</a:t>
                      </a:r>
                      <a:endParaRPr lang="en-US" b="1"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a:p>
                  </a:txBody>
                  <a:tcPr/>
                </a:tc>
              </a:tr>
            </a:tbl>
          </a:graphicData>
        </a:graphic>
      </p:graphicFrame>
      <p:sp>
        <p:nvSpPr>
          <p:cNvPr id="3" name="TextBox 2"/>
          <p:cNvSpPr txBox="1"/>
          <p:nvPr/>
        </p:nvSpPr>
        <p:spPr>
          <a:xfrm>
            <a:off x="8763000" y="6172200"/>
            <a:ext cx="418654" cy="369332"/>
          </a:xfrm>
          <a:prstGeom prst="rect">
            <a:avLst/>
          </a:prstGeom>
          <a:noFill/>
        </p:spPr>
        <p:txBody>
          <a:bodyPr wrap="none" rtlCol="0">
            <a:spAutoFit/>
          </a:bodyPr>
          <a:lstStyle/>
          <a:p>
            <a:r>
              <a:rPr lang="en-US" dirty="0" smtClean="0"/>
              <a:t>26</a:t>
            </a:r>
            <a:endParaRPr lang="en-US" dirty="0"/>
          </a:p>
        </p:txBody>
      </p:sp>
    </p:spTree>
    <p:extLst>
      <p:ext uri="{BB962C8B-B14F-4D97-AF65-F5344CB8AC3E}">
        <p14:creationId xmlns:p14="http://schemas.microsoft.com/office/powerpoint/2010/main" val="292502939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2800" dirty="0"/>
              <a:t>Three Use Cases: Researchers interested in people of Alsatian, Andorran, and Cypriot Ancestry</a:t>
            </a:r>
            <a:endParaRPr lang="en-US" sz="2800" baseline="30000" dirty="0"/>
          </a:p>
        </p:txBody>
      </p:sp>
      <p:pic>
        <p:nvPicPr>
          <p:cNvPr id="4" name="Picture 3" descr="Screen Shot 2014-03-30 at 12.0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1"/>
            <a:ext cx="6049617" cy="4190999"/>
          </a:xfrm>
          <a:prstGeom prst="rect">
            <a:avLst/>
          </a:prstGeom>
        </p:spPr>
      </p:pic>
      <p:cxnSp>
        <p:nvCxnSpPr>
          <p:cNvPr id="7" name="Straight Arrow Connector 6"/>
          <p:cNvCxnSpPr/>
          <p:nvPr/>
        </p:nvCxnSpPr>
        <p:spPr>
          <a:xfrm flipH="1">
            <a:off x="2133600" y="3124200"/>
            <a:ext cx="9144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2286000" y="3124200"/>
            <a:ext cx="7620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2133600" y="3124200"/>
            <a:ext cx="914400" cy="2590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6400800" y="2438400"/>
            <a:ext cx="2514600" cy="2677656"/>
          </a:xfrm>
          <a:prstGeom prst="rect">
            <a:avLst/>
          </a:prstGeom>
          <a:noFill/>
        </p:spPr>
        <p:txBody>
          <a:bodyPr wrap="square" rtlCol="0">
            <a:spAutoFit/>
          </a:bodyPr>
          <a:lstStyle/>
          <a:p>
            <a:pPr marL="285750" indent="-285750">
              <a:buFont typeface="Arial"/>
              <a:buChar char="•"/>
            </a:pPr>
            <a:r>
              <a:rPr lang="en-US" sz="2400" dirty="0" smtClean="0"/>
              <a:t>U.S. Census Bureau Documentation</a:t>
            </a:r>
          </a:p>
          <a:p>
            <a:pPr marL="285750" indent="-285750">
              <a:buFont typeface="Arial"/>
              <a:buChar char="•"/>
            </a:pPr>
            <a:r>
              <a:rPr lang="en-US" sz="2400" dirty="0" smtClean="0"/>
              <a:t>Ancestry Code List</a:t>
            </a:r>
          </a:p>
          <a:p>
            <a:pPr marL="285750" indent="-285750">
              <a:buFont typeface="Arial"/>
              <a:buChar char="•"/>
            </a:pPr>
            <a:r>
              <a:rPr lang="en-US" sz="2400" dirty="0" smtClean="0"/>
              <a:t>2012 ACS</a:t>
            </a:r>
          </a:p>
          <a:p>
            <a:endParaRPr lang="en-US" sz="2400" dirty="0"/>
          </a:p>
        </p:txBody>
      </p:sp>
      <p:sp>
        <p:nvSpPr>
          <p:cNvPr id="3" name="TextBox 2"/>
          <p:cNvSpPr txBox="1"/>
          <p:nvPr/>
        </p:nvSpPr>
        <p:spPr>
          <a:xfrm>
            <a:off x="8686800" y="6248400"/>
            <a:ext cx="418654" cy="369332"/>
          </a:xfrm>
          <a:prstGeom prst="rect">
            <a:avLst/>
          </a:prstGeom>
          <a:noFill/>
        </p:spPr>
        <p:txBody>
          <a:bodyPr wrap="none" rtlCol="0">
            <a:spAutoFit/>
          </a:bodyPr>
          <a:lstStyle/>
          <a:p>
            <a:r>
              <a:rPr lang="en-US" dirty="0" smtClean="0"/>
              <a:t>27</a:t>
            </a:r>
          </a:p>
        </p:txBody>
      </p:sp>
    </p:spTree>
    <p:extLst>
      <p:ext uri="{BB962C8B-B14F-4D97-AF65-F5344CB8AC3E}">
        <p14:creationId xmlns:p14="http://schemas.microsoft.com/office/powerpoint/2010/main" val="473172489"/>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28</a:t>
            </a:r>
            <a:endParaRPr lang="en-US" dirty="0">
              <a:solidFill>
                <a:prstClr val="black"/>
              </a:solidFill>
            </a:endParaRPr>
          </a:p>
        </p:txBody>
      </p:sp>
      <p:pic>
        <p:nvPicPr>
          <p:cNvPr id="4" name="Picture 3" descr="Screen Shot 2014-03-30 at 3.43.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2071"/>
            <a:ext cx="6731000" cy="2921000"/>
          </a:xfrm>
          <a:prstGeom prst="rect">
            <a:avLst/>
          </a:prstGeom>
        </p:spPr>
      </p:pic>
      <p:pic>
        <p:nvPicPr>
          <p:cNvPr id="7" name="Picture 6" descr="Screen Shot 2014-03-30 at 3.45.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19200"/>
            <a:ext cx="4313767" cy="4701410"/>
          </a:xfrm>
          <a:prstGeom prst="rect">
            <a:avLst/>
          </a:prstGeom>
        </p:spPr>
      </p:pic>
      <p:cxnSp>
        <p:nvCxnSpPr>
          <p:cNvPr id="8" name="Straight Arrow Connector 7"/>
          <p:cNvCxnSpPr/>
          <p:nvPr/>
        </p:nvCxnSpPr>
        <p:spPr>
          <a:xfrm flipH="1">
            <a:off x="4953000" y="4953000"/>
            <a:ext cx="7620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9" name="Picture 8" descr="Screen Shot 2014-03-30 at 3.48.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1981200"/>
            <a:ext cx="4356100" cy="977900"/>
          </a:xfrm>
          <a:prstGeom prst="rect">
            <a:avLst/>
          </a:prstGeom>
        </p:spPr>
      </p:pic>
      <p:pic>
        <p:nvPicPr>
          <p:cNvPr id="10" name="Picture 9" descr="Screen Shot 2014-03-30 at 3.48.2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2971800"/>
            <a:ext cx="5092700" cy="1790700"/>
          </a:xfrm>
          <a:prstGeom prst="rect">
            <a:avLst/>
          </a:prstGeom>
        </p:spPr>
      </p:pic>
      <p:sp>
        <p:nvSpPr>
          <p:cNvPr id="11" name="Oval 10"/>
          <p:cNvSpPr/>
          <p:nvPr/>
        </p:nvSpPr>
        <p:spPr>
          <a:xfrm>
            <a:off x="990600" y="2819400"/>
            <a:ext cx="1447800" cy="68580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057400" y="4038600"/>
            <a:ext cx="1371600" cy="76200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07299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endParaRPr lang="en-US" sz="2400" dirty="0">
              <a:solidFill>
                <a:srgbClr val="1F497D"/>
              </a:solidFill>
              <a:latin typeface="Frutiger LT Std 57 Cn"/>
            </a:endParaRPr>
          </a:p>
        </p:txBody>
      </p:sp>
      <p:graphicFrame>
        <p:nvGraphicFramePr>
          <p:cNvPr id="5" name="Table 4"/>
          <p:cNvGraphicFramePr>
            <a:graphicFrameLocks noGrp="1"/>
          </p:cNvGraphicFramePr>
          <p:nvPr>
            <p:extLst>
              <p:ext uri="{D42A27DB-BD31-4B8C-83A1-F6EECF244321}">
                <p14:modId xmlns:p14="http://schemas.microsoft.com/office/powerpoint/2010/main" val="1169809860"/>
              </p:ext>
            </p:extLst>
          </p:nvPr>
        </p:nvGraphicFramePr>
        <p:xfrm>
          <a:off x="1066800" y="1676400"/>
          <a:ext cx="7086597" cy="4427220"/>
        </p:xfrm>
        <a:graphic>
          <a:graphicData uri="http://schemas.openxmlformats.org/drawingml/2006/table">
            <a:tbl>
              <a:tblPr firstRow="1" bandRow="1">
                <a:tableStyleId>{5C22544A-7EE6-4342-B048-85BDC9FD1C3A}</a:tableStyleId>
              </a:tblPr>
              <a:tblGrid>
                <a:gridCol w="1143000"/>
                <a:gridCol w="881742"/>
                <a:gridCol w="1012371"/>
                <a:gridCol w="1012371"/>
                <a:gridCol w="1012371"/>
                <a:gridCol w="1012371"/>
                <a:gridCol w="1012371"/>
              </a:tblGrid>
              <a:tr h="1028700">
                <a:tc>
                  <a:txBody>
                    <a:bodyPr/>
                    <a:lstStyle/>
                    <a:p>
                      <a:endParaRPr lang="en-US" dirty="0"/>
                    </a:p>
                  </a:txBody>
                  <a:tcPr/>
                </a:tc>
                <a:tc>
                  <a:txBody>
                    <a:bodyPr/>
                    <a:lstStyle/>
                    <a:p>
                      <a:r>
                        <a:rPr lang="en-US" dirty="0" smtClean="0"/>
                        <a:t>2012 ACS Code List</a:t>
                      </a:r>
                      <a:endParaRPr lang="en-US" dirty="0"/>
                    </a:p>
                  </a:txBody>
                  <a:tcPr/>
                </a:tc>
                <a:tc>
                  <a:txBody>
                    <a:bodyPr/>
                    <a:lstStyle/>
                    <a:p>
                      <a:r>
                        <a:rPr lang="en-US" dirty="0" smtClean="0"/>
                        <a:t>ACS 2012 PUMS</a:t>
                      </a:r>
                      <a:endParaRPr lang="en-US" dirty="0"/>
                    </a:p>
                  </a:txBody>
                  <a:tcPr/>
                </a:tc>
                <a:tc>
                  <a:txBody>
                    <a:bodyPr/>
                    <a:lstStyle/>
                    <a:p>
                      <a:r>
                        <a:rPr lang="en-US" dirty="0" smtClean="0"/>
                        <a:t>IPUMS-USA</a:t>
                      </a:r>
                      <a:endParaRPr lang="en-US" dirty="0"/>
                    </a:p>
                  </a:txBody>
                  <a:tcPr/>
                </a:tc>
                <a:tc>
                  <a:txBody>
                    <a:bodyPr/>
                    <a:lstStyle/>
                    <a:p>
                      <a:r>
                        <a:rPr lang="en-US" dirty="0" smtClean="0"/>
                        <a:t>AFF</a:t>
                      </a:r>
                      <a:endParaRPr lang="en-US" dirty="0"/>
                    </a:p>
                  </a:txBody>
                  <a:tcPr/>
                </a:tc>
                <a:tc>
                  <a:txBody>
                    <a:bodyPr/>
                    <a:lstStyle/>
                    <a:p>
                      <a:r>
                        <a:rPr lang="en-US" dirty="0" smtClean="0"/>
                        <a:t>NHGIS</a:t>
                      </a:r>
                      <a:endParaRPr lang="en-US" dirty="0"/>
                    </a:p>
                  </a:txBody>
                  <a:tcPr/>
                </a:tc>
                <a:tc>
                  <a:txBody>
                    <a:bodyPr/>
                    <a:lstStyle/>
                    <a:p>
                      <a:endParaRPr lang="en-US" dirty="0"/>
                    </a:p>
                  </a:txBody>
                  <a:tcPr/>
                </a:tc>
              </a:tr>
              <a:tr h="1079500">
                <a:tc>
                  <a:txBody>
                    <a:bodyPr/>
                    <a:lstStyle/>
                    <a:p>
                      <a:endParaRPr lang="en-US" dirty="0" smtClean="0"/>
                    </a:p>
                    <a:p>
                      <a:r>
                        <a:rPr lang="en-US" dirty="0" smtClean="0"/>
                        <a:t>Alsatian</a:t>
                      </a:r>
                      <a:endParaRPr lang="en-US" dirty="0"/>
                    </a:p>
                  </a:txBody>
                  <a:tcPr/>
                </a:tc>
                <a:tc>
                  <a:txBody>
                    <a:bodyPr/>
                    <a:lstStyle/>
                    <a:p>
                      <a:pPr algn="ctr"/>
                      <a:endParaRPr lang="en-US" dirty="0" smtClean="0"/>
                    </a:p>
                    <a:p>
                      <a:pPr algn="ctr"/>
                      <a:r>
                        <a:rPr lang="en-US" dirty="0" smtClean="0"/>
                        <a:t>YES</a:t>
                      </a:r>
                    </a:p>
                    <a:p>
                      <a:pPr algn="ctr"/>
                      <a:r>
                        <a:rPr lang="en-US" dirty="0" smtClean="0"/>
                        <a:t>(001)</a:t>
                      </a:r>
                      <a:endParaRPr lang="en-US" dirty="0"/>
                    </a:p>
                  </a:txBody>
                  <a:tcPr/>
                </a:tc>
                <a:tc>
                  <a:txBody>
                    <a:bodyPr/>
                    <a:lstStyle/>
                    <a:p>
                      <a:pPr algn="ctr"/>
                      <a:endParaRPr lang="en-US" dirty="0" smtClean="0"/>
                    </a:p>
                    <a:p>
                      <a:pPr algn="ctr"/>
                      <a:r>
                        <a:rPr lang="en-US" dirty="0" smtClean="0"/>
                        <a:t>YES</a:t>
                      </a:r>
                    </a:p>
                    <a:p>
                      <a:pPr algn="ctr"/>
                      <a:r>
                        <a:rPr lang="en-US" dirty="0" smtClean="0"/>
                        <a:t>(001)</a:t>
                      </a:r>
                    </a:p>
                  </a:txBody>
                  <a:tcPr/>
                </a:tc>
                <a:tc>
                  <a:txBody>
                    <a:bodyPr/>
                    <a:lstStyle/>
                    <a:p>
                      <a:pPr algn="ctr"/>
                      <a:endParaRPr lang="en-US" dirty="0" smtClean="0"/>
                    </a:p>
                    <a:p>
                      <a:pPr algn="ctr"/>
                      <a:r>
                        <a:rPr lang="en-US" dirty="0" smtClean="0"/>
                        <a:t>YES (75</a:t>
                      </a:r>
                      <a:r>
                        <a:rPr lang="en-US" baseline="0" dirty="0" smtClean="0"/>
                        <a:t> cases)</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endParaRPr lang="en-US" dirty="0"/>
                    </a:p>
                  </a:txBody>
                  <a:tcPr/>
                </a:tc>
              </a:tr>
              <a:tr h="1079500">
                <a:tc>
                  <a:txBody>
                    <a:bodyPr/>
                    <a:lstStyle/>
                    <a:p>
                      <a:endParaRPr lang="en-US" dirty="0" smtClean="0"/>
                    </a:p>
                    <a:p>
                      <a:r>
                        <a:rPr lang="en-US" dirty="0" smtClean="0"/>
                        <a:t>Andorran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YES</a:t>
                      </a:r>
                    </a:p>
                    <a:p>
                      <a:pPr algn="ctr"/>
                      <a:r>
                        <a:rPr lang="en-US" dirty="0" smtClean="0"/>
                        <a:t>(002)</a:t>
                      </a:r>
                      <a:endParaRPr lang="en-US" dirty="0"/>
                    </a:p>
                  </a:txBody>
                  <a:tcPr/>
                </a:tc>
                <a:tc>
                  <a:txBody>
                    <a:bodyPr/>
                    <a:lstStyle/>
                    <a:p>
                      <a:pPr algn="ct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NO</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NO</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NO</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NO</a:t>
                      </a:r>
                    </a:p>
                    <a:p>
                      <a:pPr algn="ctr"/>
                      <a:endParaRPr lang="en-US" dirty="0"/>
                    </a:p>
                  </a:txBody>
                  <a:tcPr/>
                </a:tc>
                <a:tc>
                  <a:txBody>
                    <a:bodyPr/>
                    <a:lstStyle/>
                    <a:p>
                      <a:endParaRPr lang="en-US"/>
                    </a:p>
                  </a:txBody>
                  <a:tcPr/>
                </a:tc>
              </a:tr>
              <a:tr h="1079500">
                <a:tc>
                  <a:txBody>
                    <a:bodyPr/>
                    <a:lstStyle/>
                    <a:p>
                      <a:endParaRPr lang="en-US" dirty="0" smtClean="0"/>
                    </a:p>
                    <a:p>
                      <a:r>
                        <a:rPr lang="en-US" dirty="0" smtClean="0"/>
                        <a:t>Cypriots</a:t>
                      </a:r>
                      <a:endParaRPr lang="en-US" dirty="0"/>
                    </a:p>
                  </a:txBody>
                  <a:tcPr/>
                </a:tc>
                <a:tc>
                  <a:txBody>
                    <a:bodyPr/>
                    <a:lstStyle/>
                    <a:p>
                      <a:endParaRPr lang="en-US" dirty="0" smtClean="0"/>
                    </a:p>
                    <a:p>
                      <a:pPr algn="ctr"/>
                      <a:r>
                        <a:rPr lang="en-US" dirty="0" smtClean="0"/>
                        <a:t>YES</a:t>
                      </a:r>
                    </a:p>
                    <a:p>
                      <a:pPr algn="ctr"/>
                      <a:r>
                        <a:rPr lang="en-US" dirty="0" smtClean="0"/>
                        <a:t>(017)</a:t>
                      </a:r>
                      <a:endParaRPr lang="en-US" dirty="0"/>
                    </a:p>
                  </a:txBody>
                  <a:tcPr/>
                </a:tc>
                <a:tc>
                  <a:txBody>
                    <a:bodyPr/>
                    <a:lstStyle/>
                    <a:p>
                      <a:endParaRPr lang="en-US" dirty="0" smtClean="0"/>
                    </a:p>
                    <a:p>
                      <a:pPr algn="ctr"/>
                      <a:r>
                        <a:rPr lang="en-US" b="0" dirty="0" smtClean="0"/>
                        <a:t>NO</a:t>
                      </a:r>
                      <a:endParaRPr lang="en-US" b="0" dirty="0"/>
                    </a:p>
                  </a:txBody>
                  <a:tcPr/>
                </a:tc>
                <a:tc>
                  <a:txBody>
                    <a:bodyPr/>
                    <a:lstStyle/>
                    <a:p>
                      <a:endParaRPr lang="en-US" dirty="0" smtClean="0"/>
                    </a:p>
                    <a:p>
                      <a:pPr algn="ctr"/>
                      <a:r>
                        <a:rPr lang="en-US" b="0" dirty="0" smtClean="0"/>
                        <a:t>NO</a:t>
                      </a:r>
                      <a:endParaRPr lang="en-US" b="0"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a:p>
                  </a:txBody>
                  <a:tcPr/>
                </a:tc>
              </a:tr>
            </a:tbl>
          </a:graphicData>
        </a:graphic>
      </p:graphicFrame>
      <p:sp>
        <p:nvSpPr>
          <p:cNvPr id="3" name="TextBox 2"/>
          <p:cNvSpPr txBox="1"/>
          <p:nvPr/>
        </p:nvSpPr>
        <p:spPr>
          <a:xfrm>
            <a:off x="8763000" y="6248400"/>
            <a:ext cx="418654" cy="646331"/>
          </a:xfrm>
          <a:prstGeom prst="rect">
            <a:avLst/>
          </a:prstGeom>
          <a:noFill/>
        </p:spPr>
        <p:txBody>
          <a:bodyPr wrap="none" rtlCol="0">
            <a:spAutoFit/>
          </a:bodyPr>
          <a:lstStyle/>
          <a:p>
            <a:r>
              <a:rPr lang="en-US" dirty="0" smtClean="0"/>
              <a:t>29</a:t>
            </a:r>
          </a:p>
          <a:p>
            <a:endParaRPr lang="en-US" dirty="0"/>
          </a:p>
        </p:txBody>
      </p:sp>
    </p:spTree>
    <p:extLst>
      <p:ext uri="{BB962C8B-B14F-4D97-AF65-F5344CB8AC3E}">
        <p14:creationId xmlns:p14="http://schemas.microsoft.com/office/powerpoint/2010/main" val="285067704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38200" y="2438400"/>
            <a:ext cx="7349207" cy="1937330"/>
          </a:xfrm>
          <a:prstGeom prst="rect">
            <a:avLst/>
          </a:prstGeom>
        </p:spPr>
        <p:txBody>
          <a:bodyPr vert="horz" wrap="square" lIns="0" tIns="0" rIns="0" bIns="0" rtlCol="0">
            <a:spAutoFit/>
          </a:bodyPr>
          <a:lstStyle/>
          <a:p>
            <a:pPr marL="574082" marR="12590" indent="-294595" algn="just">
              <a:lnSpc>
                <a:spcPct val="102600"/>
              </a:lnSpc>
              <a:spcBef>
                <a:spcPts val="1100"/>
              </a:spcBef>
            </a:pPr>
            <a:endParaRPr lang="en-US" sz="2400" dirty="0">
              <a:latin typeface="Times New Roman"/>
              <a:cs typeface="Times New Roman"/>
            </a:endParaRPr>
          </a:p>
          <a:p>
            <a:pPr marL="622387" marR="12590" indent="-342900" algn="just">
              <a:lnSpc>
                <a:spcPct val="102600"/>
              </a:lnSpc>
              <a:spcBef>
                <a:spcPts val="1100"/>
              </a:spcBef>
              <a:buFont typeface="Arial"/>
              <a:buChar char="•"/>
            </a:pPr>
            <a:r>
              <a:rPr lang="en-US" sz="2400" dirty="0" smtClean="0"/>
              <a:t>CED</a:t>
            </a:r>
            <a:r>
              <a:rPr lang="en-US" sz="2400" baseline="30000" dirty="0" smtClean="0"/>
              <a:t>2</a:t>
            </a:r>
            <a:r>
              <a:rPr lang="en-US" sz="2400" dirty="0" smtClean="0"/>
              <a:t>AR is one part of this project</a:t>
            </a:r>
            <a:endParaRPr lang="en-US" sz="2400" spc="14" baseline="6944" dirty="0">
              <a:solidFill>
                <a:srgbClr val="B21C1C"/>
              </a:solidFill>
              <a:latin typeface="Times New Roman"/>
              <a:cs typeface="Times New Roman"/>
            </a:endParaRPr>
          </a:p>
          <a:p>
            <a:pPr marL="622387" marR="12590" indent="-342900" algn="just">
              <a:lnSpc>
                <a:spcPct val="102600"/>
              </a:lnSpc>
              <a:spcBef>
                <a:spcPts val="1100"/>
              </a:spcBef>
              <a:buFont typeface="Arial"/>
              <a:buChar char="•"/>
            </a:pPr>
            <a:r>
              <a:rPr sz="2400" spc="129" dirty="0" smtClean="0">
                <a:cs typeface="Times New Roman"/>
              </a:rPr>
              <a:t>Funded</a:t>
            </a:r>
            <a:r>
              <a:rPr sz="2400" spc="50" dirty="0" smtClean="0">
                <a:cs typeface="Times New Roman"/>
              </a:rPr>
              <a:t> </a:t>
            </a:r>
            <a:r>
              <a:rPr sz="2400" spc="59" dirty="0">
                <a:cs typeface="Times New Roman"/>
              </a:rPr>
              <a:t>b</a:t>
            </a:r>
            <a:r>
              <a:rPr sz="2400" spc="-20" dirty="0">
                <a:cs typeface="Times New Roman"/>
              </a:rPr>
              <a:t>y</a:t>
            </a:r>
            <a:r>
              <a:rPr sz="2400" spc="50" dirty="0">
                <a:cs typeface="Times New Roman"/>
              </a:rPr>
              <a:t> </a:t>
            </a:r>
            <a:r>
              <a:rPr sz="2400" spc="99" dirty="0">
                <a:cs typeface="Times New Roman"/>
              </a:rPr>
              <a:t>NSF</a:t>
            </a:r>
            <a:r>
              <a:rPr sz="2400" spc="50" dirty="0">
                <a:cs typeface="Times New Roman"/>
              </a:rPr>
              <a:t> </a:t>
            </a:r>
            <a:r>
              <a:rPr sz="2400" spc="59" dirty="0">
                <a:cs typeface="Times New Roman"/>
              </a:rPr>
              <a:t>G</a:t>
            </a:r>
            <a:r>
              <a:rPr sz="2400" spc="-10" dirty="0">
                <a:cs typeface="Times New Roman"/>
              </a:rPr>
              <a:t>r</a:t>
            </a:r>
            <a:r>
              <a:rPr sz="2400" spc="99" dirty="0">
                <a:cs typeface="Times New Roman"/>
              </a:rPr>
              <a:t>ant</a:t>
            </a:r>
            <a:r>
              <a:rPr sz="2400" spc="50" dirty="0">
                <a:cs typeface="Times New Roman"/>
              </a:rPr>
              <a:t> </a:t>
            </a:r>
            <a:r>
              <a:rPr sz="2400" spc="99" dirty="0">
                <a:cs typeface="Times New Roman"/>
                <a:hlinkClick r:id="rId2"/>
              </a:rPr>
              <a:t>#1131848</a:t>
            </a:r>
            <a:r>
              <a:rPr sz="2400" spc="99" dirty="0" smtClean="0">
                <a:cs typeface="Times New Roman"/>
                <a:hlinkClick r:id="rId2"/>
              </a:rPr>
              <a:t>.</a:t>
            </a:r>
            <a:endParaRPr lang="en-US" sz="2400" dirty="0">
              <a:cs typeface="Times New Roman"/>
            </a:endParaRPr>
          </a:p>
          <a:p>
            <a:pPr marL="622387" marR="12590" indent="-342900" algn="just">
              <a:lnSpc>
                <a:spcPct val="102600"/>
              </a:lnSpc>
              <a:spcBef>
                <a:spcPts val="1100"/>
              </a:spcBef>
              <a:buFont typeface="Arial"/>
              <a:buChar char="•"/>
            </a:pPr>
            <a:r>
              <a:rPr sz="2400" spc="-163" baseline="6944" dirty="0" smtClean="0">
                <a:solidFill>
                  <a:srgbClr val="B21C1C"/>
                </a:solidFill>
                <a:cs typeface="Times New Roman"/>
              </a:rPr>
              <a:t> </a:t>
            </a:r>
            <a:r>
              <a:rPr sz="2400" spc="20" dirty="0">
                <a:cs typeface="Times New Roman"/>
              </a:rPr>
              <a:t>F</a:t>
            </a:r>
            <a:r>
              <a:rPr sz="2400" spc="40" dirty="0">
                <a:cs typeface="Times New Roman"/>
              </a:rPr>
              <a:t>or</a:t>
            </a:r>
            <a:r>
              <a:rPr sz="2400" spc="50" dirty="0">
                <a:cs typeface="Times New Roman"/>
              </a:rPr>
              <a:t> </a:t>
            </a:r>
            <a:r>
              <a:rPr sz="2400" spc="109" dirty="0">
                <a:cs typeface="Times New Roman"/>
              </a:rPr>
              <a:t>more</a:t>
            </a:r>
            <a:r>
              <a:rPr sz="2400" spc="50" dirty="0">
                <a:cs typeface="Times New Roman"/>
              </a:rPr>
              <a:t> </a:t>
            </a:r>
            <a:r>
              <a:rPr sz="2400" spc="-59" dirty="0">
                <a:cs typeface="Times New Roman"/>
              </a:rPr>
              <a:t>in</a:t>
            </a:r>
            <a:r>
              <a:rPr sz="2400" spc="-119" dirty="0">
                <a:cs typeface="Times New Roman"/>
              </a:rPr>
              <a:t>f</a:t>
            </a:r>
            <a:r>
              <a:rPr sz="2400" spc="50" dirty="0">
                <a:cs typeface="Times New Roman"/>
              </a:rPr>
              <a:t>o</a:t>
            </a:r>
            <a:r>
              <a:rPr sz="2400" spc="79" dirty="0">
                <a:cs typeface="Times New Roman"/>
              </a:rPr>
              <a:t>r</a:t>
            </a:r>
            <a:r>
              <a:rPr sz="2400" spc="59" dirty="0">
                <a:cs typeface="Times New Roman"/>
              </a:rPr>
              <a:t>mation,</a:t>
            </a:r>
            <a:r>
              <a:rPr sz="2400" spc="50" dirty="0">
                <a:cs typeface="Times New Roman"/>
              </a:rPr>
              <a:t> </a:t>
            </a:r>
            <a:r>
              <a:rPr sz="2400" spc="226" dirty="0">
                <a:cs typeface="Times New Roman"/>
              </a:rPr>
              <a:t>see</a:t>
            </a:r>
            <a:r>
              <a:rPr sz="2400" spc="50" dirty="0">
                <a:cs typeface="Times New Roman"/>
              </a:rPr>
              <a:t> </a:t>
            </a:r>
            <a:r>
              <a:rPr sz="2400" spc="-20" dirty="0">
                <a:cs typeface="Times New Roman"/>
                <a:hlinkClick r:id="rId3"/>
              </a:rPr>
              <a:t>ww</a:t>
            </a:r>
            <a:r>
              <a:rPr sz="2400" spc="-159" dirty="0">
                <a:cs typeface="Times New Roman"/>
                <a:hlinkClick r:id="rId3"/>
              </a:rPr>
              <a:t>w</a:t>
            </a:r>
            <a:r>
              <a:rPr sz="2400" spc="69" dirty="0">
                <a:cs typeface="Times New Roman"/>
                <a:hlinkClick r:id="rId3"/>
              </a:rPr>
              <a:t>.nc</a:t>
            </a:r>
            <a:r>
              <a:rPr sz="2400" spc="99" dirty="0">
                <a:cs typeface="Times New Roman"/>
                <a:hlinkClick r:id="rId3"/>
              </a:rPr>
              <a:t>r</a:t>
            </a:r>
            <a:r>
              <a:rPr sz="2400" spc="69" dirty="0">
                <a:cs typeface="Times New Roman"/>
                <a:hlinkClick r:id="rId3"/>
              </a:rPr>
              <a:t>n.co</a:t>
            </a:r>
            <a:r>
              <a:rPr sz="2400" spc="99" dirty="0">
                <a:cs typeface="Times New Roman"/>
                <a:hlinkClick r:id="rId3"/>
              </a:rPr>
              <a:t>r</a:t>
            </a:r>
            <a:r>
              <a:rPr sz="2400" spc="59" dirty="0">
                <a:cs typeface="Times New Roman"/>
                <a:hlinkClick r:id="rId3"/>
              </a:rPr>
              <a:t>nell.edu</a:t>
            </a:r>
            <a:r>
              <a:rPr sz="2200" spc="59" dirty="0">
                <a:cs typeface="Times New Roman"/>
                <a:hlinkClick r:id="rId3"/>
              </a:rPr>
              <a:t>.</a:t>
            </a:r>
            <a:endParaRPr sz="2200" dirty="0">
              <a:cs typeface="Times New Roman"/>
            </a:endParaRPr>
          </a:p>
        </p:txBody>
      </p:sp>
      <p:sp>
        <p:nvSpPr>
          <p:cNvPr id="10" name="object 6"/>
          <p:cNvSpPr/>
          <p:nvPr/>
        </p:nvSpPr>
        <p:spPr>
          <a:xfrm>
            <a:off x="3200400" y="4648200"/>
            <a:ext cx="1555242" cy="1539151"/>
          </a:xfrm>
          <a:prstGeom prst="rect">
            <a:avLst/>
          </a:prstGeom>
          <a:blipFill>
            <a:blip r:embed="rId4" cstate="print"/>
            <a:stretch>
              <a:fillRect/>
            </a:stretch>
          </a:blipFill>
        </p:spPr>
        <p:txBody>
          <a:bodyPr wrap="square" lIns="0" tIns="0" rIns="0" bIns="0" rtlCol="0">
            <a:spAutoFit/>
          </a:bodyPr>
          <a:lstStyle/>
          <a:p>
            <a:endParaRPr/>
          </a:p>
        </p:txBody>
      </p:sp>
      <p:sp>
        <p:nvSpPr>
          <p:cNvPr id="11" name="TextBox 10"/>
          <p:cNvSpPr txBox="1"/>
          <p:nvPr/>
        </p:nvSpPr>
        <p:spPr>
          <a:xfrm>
            <a:off x="533400" y="1219200"/>
            <a:ext cx="8229600" cy="1384995"/>
          </a:xfrm>
          <a:prstGeom prst="rect">
            <a:avLst/>
          </a:prstGeom>
          <a:noFill/>
        </p:spPr>
        <p:txBody>
          <a:bodyPr wrap="square" rtlCol="0">
            <a:spAutoFit/>
          </a:bodyPr>
          <a:lstStyle/>
          <a:p>
            <a:r>
              <a:rPr lang="en-US" sz="2800" dirty="0" smtClean="0"/>
              <a:t>NSF-Census Research Network (NCRN) – Cornell Node (“Integrated Research Support, Training and Documentation”)</a:t>
            </a:r>
            <a:endParaRPr lang="en-US" sz="2800" baseline="30000" dirty="0"/>
          </a:p>
        </p:txBody>
      </p:sp>
      <p:sp>
        <p:nvSpPr>
          <p:cNvPr id="2" name="TextBox 1"/>
          <p:cNvSpPr txBox="1"/>
          <p:nvPr/>
        </p:nvSpPr>
        <p:spPr>
          <a:xfrm>
            <a:off x="8839200" y="6172200"/>
            <a:ext cx="301660"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3923298251"/>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2800" dirty="0"/>
              <a:t>Three Use Cases: Researchers interested in people of Alsatian, Andorran, and Cypriot Ancestry</a:t>
            </a:r>
            <a:endParaRPr lang="en-US" sz="2800" baseline="30000" dirty="0"/>
          </a:p>
        </p:txBody>
      </p:sp>
      <p:sp>
        <p:nvSpPr>
          <p:cNvPr id="39" name="TextBox 38"/>
          <p:cNvSpPr txBox="1"/>
          <p:nvPr/>
        </p:nvSpPr>
        <p:spPr>
          <a:xfrm>
            <a:off x="6400800" y="2438400"/>
            <a:ext cx="2514600" cy="2677656"/>
          </a:xfrm>
          <a:prstGeom prst="rect">
            <a:avLst/>
          </a:prstGeom>
          <a:noFill/>
        </p:spPr>
        <p:txBody>
          <a:bodyPr wrap="square" rtlCol="0">
            <a:spAutoFit/>
          </a:bodyPr>
          <a:lstStyle/>
          <a:p>
            <a:pPr marL="285750" indent="-285750">
              <a:buFont typeface="Arial"/>
              <a:buChar char="•"/>
            </a:pPr>
            <a:r>
              <a:rPr lang="en-US" sz="2400" dirty="0" smtClean="0"/>
              <a:t>U.S. Census Bureau Documentation</a:t>
            </a:r>
          </a:p>
          <a:p>
            <a:pPr marL="285750" indent="-285750">
              <a:buFont typeface="Arial"/>
              <a:buChar char="•"/>
            </a:pPr>
            <a:r>
              <a:rPr lang="en-US" sz="2400" dirty="0" smtClean="0"/>
              <a:t>Ancestry Code List</a:t>
            </a:r>
          </a:p>
          <a:p>
            <a:pPr marL="285750" indent="-285750">
              <a:buFont typeface="Arial"/>
              <a:buChar char="•"/>
            </a:pPr>
            <a:r>
              <a:rPr lang="en-US" sz="2400" dirty="0" smtClean="0"/>
              <a:t>2012 ACS</a:t>
            </a:r>
          </a:p>
          <a:p>
            <a:endParaRPr lang="en-US" sz="2400" dirty="0"/>
          </a:p>
        </p:txBody>
      </p:sp>
      <p:pic>
        <p:nvPicPr>
          <p:cNvPr id="8" name="Picture 7" descr="Screen Shot 2014-03-30 at 3.59.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0"/>
            <a:ext cx="6350000" cy="3759200"/>
          </a:xfrm>
          <a:prstGeom prst="rect">
            <a:avLst/>
          </a:prstGeom>
        </p:spPr>
      </p:pic>
      <p:cxnSp>
        <p:nvCxnSpPr>
          <p:cNvPr id="13" name="Straight Arrow Connector 12"/>
          <p:cNvCxnSpPr/>
          <p:nvPr/>
        </p:nvCxnSpPr>
        <p:spPr>
          <a:xfrm flipH="1">
            <a:off x="5257800" y="2438400"/>
            <a:ext cx="10668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a:off x="5181600" y="2438400"/>
            <a:ext cx="1143000" cy="914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Oval 15"/>
          <p:cNvSpPr/>
          <p:nvPr/>
        </p:nvSpPr>
        <p:spPr>
          <a:xfrm>
            <a:off x="1066800" y="2743200"/>
            <a:ext cx="1752600" cy="91440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686800" y="6172200"/>
            <a:ext cx="418654" cy="369332"/>
          </a:xfrm>
          <a:prstGeom prst="rect">
            <a:avLst/>
          </a:prstGeom>
          <a:noFill/>
        </p:spPr>
        <p:txBody>
          <a:bodyPr wrap="none" rtlCol="0">
            <a:spAutoFit/>
          </a:bodyPr>
          <a:lstStyle/>
          <a:p>
            <a:r>
              <a:rPr lang="en-US" dirty="0" smtClean="0"/>
              <a:t>30</a:t>
            </a:r>
            <a:endParaRPr lang="en-US" dirty="0"/>
          </a:p>
        </p:txBody>
      </p:sp>
    </p:spTree>
    <p:extLst>
      <p:ext uri="{BB962C8B-B14F-4D97-AF65-F5344CB8AC3E}">
        <p14:creationId xmlns:p14="http://schemas.microsoft.com/office/powerpoint/2010/main" val="369347750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r>
              <a:rPr lang="en-US" sz="2400" dirty="0" smtClean="0">
                <a:solidFill>
                  <a:srgbClr val="1F497D"/>
                </a:solidFill>
                <a:latin typeface="Frutiger LT Std 57 Cn"/>
              </a:rPr>
              <a:t>Simple Provenance of ACS Data Files</a:t>
            </a: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31</a:t>
            </a:r>
            <a:endParaRPr lang="en-US" dirty="0">
              <a:solidFill>
                <a:prstClr val="black"/>
              </a:solidFill>
            </a:endParaRPr>
          </a:p>
        </p:txBody>
      </p:sp>
      <p:graphicFrame>
        <p:nvGraphicFramePr>
          <p:cNvPr id="15" name="Diagram 14"/>
          <p:cNvGraphicFramePr/>
          <p:nvPr>
            <p:extLst>
              <p:ext uri="{D42A27DB-BD31-4B8C-83A1-F6EECF244321}">
                <p14:modId xmlns:p14="http://schemas.microsoft.com/office/powerpoint/2010/main" val="1213402663"/>
              </p:ext>
            </p:extLst>
          </p:nvPr>
        </p:nvGraphicFramePr>
        <p:xfrm>
          <a:off x="685800" y="1600200"/>
          <a:ext cx="7502678" cy="4861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5715000" y="3505200"/>
            <a:ext cx="1600200" cy="106680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87556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endParaRPr lang="en-US" sz="2400" dirty="0">
              <a:solidFill>
                <a:srgbClr val="1F497D"/>
              </a:solidFill>
              <a:latin typeface="Frutiger LT Std 57 Cn"/>
            </a:endParaRPr>
          </a:p>
        </p:txBody>
      </p:sp>
      <p:graphicFrame>
        <p:nvGraphicFramePr>
          <p:cNvPr id="5" name="Table 4"/>
          <p:cNvGraphicFramePr>
            <a:graphicFrameLocks noGrp="1"/>
          </p:cNvGraphicFramePr>
          <p:nvPr>
            <p:extLst>
              <p:ext uri="{D42A27DB-BD31-4B8C-83A1-F6EECF244321}">
                <p14:modId xmlns:p14="http://schemas.microsoft.com/office/powerpoint/2010/main" val="745979992"/>
              </p:ext>
            </p:extLst>
          </p:nvPr>
        </p:nvGraphicFramePr>
        <p:xfrm>
          <a:off x="1066800" y="1676400"/>
          <a:ext cx="7086597" cy="4427220"/>
        </p:xfrm>
        <a:graphic>
          <a:graphicData uri="http://schemas.openxmlformats.org/drawingml/2006/table">
            <a:tbl>
              <a:tblPr firstRow="1" bandRow="1">
                <a:tableStyleId>{5C22544A-7EE6-4342-B048-85BDC9FD1C3A}</a:tableStyleId>
              </a:tblPr>
              <a:tblGrid>
                <a:gridCol w="1143000"/>
                <a:gridCol w="881742"/>
                <a:gridCol w="1012371"/>
                <a:gridCol w="1012371"/>
                <a:gridCol w="1012371"/>
                <a:gridCol w="1012371"/>
                <a:gridCol w="1012371"/>
              </a:tblGrid>
              <a:tr h="1028700">
                <a:tc>
                  <a:txBody>
                    <a:bodyPr/>
                    <a:lstStyle/>
                    <a:p>
                      <a:endParaRPr lang="en-US" dirty="0"/>
                    </a:p>
                  </a:txBody>
                  <a:tcPr/>
                </a:tc>
                <a:tc>
                  <a:txBody>
                    <a:bodyPr/>
                    <a:lstStyle/>
                    <a:p>
                      <a:r>
                        <a:rPr lang="en-US" dirty="0" smtClean="0"/>
                        <a:t>2012 ACS Code List</a:t>
                      </a:r>
                      <a:endParaRPr lang="en-US" dirty="0"/>
                    </a:p>
                  </a:txBody>
                  <a:tcPr/>
                </a:tc>
                <a:tc>
                  <a:txBody>
                    <a:bodyPr/>
                    <a:lstStyle/>
                    <a:p>
                      <a:r>
                        <a:rPr lang="en-US" dirty="0" smtClean="0"/>
                        <a:t>ACS 2012 PUMS</a:t>
                      </a:r>
                      <a:endParaRPr lang="en-US" dirty="0"/>
                    </a:p>
                  </a:txBody>
                  <a:tcPr/>
                </a:tc>
                <a:tc>
                  <a:txBody>
                    <a:bodyPr/>
                    <a:lstStyle/>
                    <a:p>
                      <a:r>
                        <a:rPr lang="en-US" dirty="0" smtClean="0"/>
                        <a:t>IPUMS-USA</a:t>
                      </a:r>
                      <a:endParaRPr lang="en-US" dirty="0"/>
                    </a:p>
                  </a:txBody>
                  <a:tcPr/>
                </a:tc>
                <a:tc>
                  <a:txBody>
                    <a:bodyPr/>
                    <a:lstStyle/>
                    <a:p>
                      <a:r>
                        <a:rPr lang="en-US" dirty="0" smtClean="0"/>
                        <a:t>AFF</a:t>
                      </a:r>
                      <a:endParaRPr lang="en-US" dirty="0"/>
                    </a:p>
                  </a:txBody>
                  <a:tcPr/>
                </a:tc>
                <a:tc>
                  <a:txBody>
                    <a:bodyPr/>
                    <a:lstStyle/>
                    <a:p>
                      <a:r>
                        <a:rPr lang="en-US" dirty="0" smtClean="0"/>
                        <a:t>NHGIS</a:t>
                      </a:r>
                      <a:endParaRPr lang="en-US" dirty="0"/>
                    </a:p>
                  </a:txBody>
                  <a:tcPr/>
                </a:tc>
                <a:tc>
                  <a:txBody>
                    <a:bodyPr/>
                    <a:lstStyle/>
                    <a:p>
                      <a:r>
                        <a:rPr lang="en-US" dirty="0" smtClean="0"/>
                        <a:t>RDC</a:t>
                      </a:r>
                    </a:p>
                    <a:p>
                      <a:endParaRPr lang="en-US" dirty="0"/>
                    </a:p>
                  </a:txBody>
                  <a:tcPr/>
                </a:tc>
              </a:tr>
              <a:tr h="1079500">
                <a:tc>
                  <a:txBody>
                    <a:bodyPr/>
                    <a:lstStyle/>
                    <a:p>
                      <a:endParaRPr lang="en-US" dirty="0" smtClean="0"/>
                    </a:p>
                    <a:p>
                      <a:r>
                        <a:rPr lang="en-US" dirty="0" smtClean="0"/>
                        <a:t>Alsatian</a:t>
                      </a:r>
                      <a:endParaRPr lang="en-US" dirty="0"/>
                    </a:p>
                  </a:txBody>
                  <a:tcPr/>
                </a:tc>
                <a:tc>
                  <a:txBody>
                    <a:bodyPr/>
                    <a:lstStyle/>
                    <a:p>
                      <a:pPr algn="ctr"/>
                      <a:endParaRPr lang="en-US" dirty="0" smtClean="0"/>
                    </a:p>
                    <a:p>
                      <a:pPr algn="ctr"/>
                      <a:r>
                        <a:rPr lang="en-US" dirty="0" smtClean="0"/>
                        <a:t>YES</a:t>
                      </a:r>
                    </a:p>
                    <a:p>
                      <a:pPr algn="ctr"/>
                      <a:r>
                        <a:rPr lang="en-US" dirty="0" smtClean="0"/>
                        <a:t>(001)</a:t>
                      </a:r>
                      <a:endParaRPr lang="en-US" dirty="0"/>
                    </a:p>
                  </a:txBody>
                  <a:tcPr/>
                </a:tc>
                <a:tc>
                  <a:txBody>
                    <a:bodyPr/>
                    <a:lstStyle/>
                    <a:p>
                      <a:pPr algn="ctr"/>
                      <a:endParaRPr lang="en-US" dirty="0" smtClean="0"/>
                    </a:p>
                    <a:p>
                      <a:pPr algn="ctr"/>
                      <a:r>
                        <a:rPr lang="en-US" dirty="0" smtClean="0"/>
                        <a:t>YES</a:t>
                      </a:r>
                    </a:p>
                    <a:p>
                      <a:pPr algn="ctr"/>
                      <a:r>
                        <a:rPr lang="en-US" dirty="0" smtClean="0"/>
                        <a:t>(001)</a:t>
                      </a:r>
                    </a:p>
                  </a:txBody>
                  <a:tcPr/>
                </a:tc>
                <a:tc>
                  <a:txBody>
                    <a:bodyPr/>
                    <a:lstStyle/>
                    <a:p>
                      <a:pPr algn="ctr"/>
                      <a:endParaRPr lang="en-US" dirty="0" smtClean="0"/>
                    </a:p>
                    <a:p>
                      <a:pPr algn="ctr"/>
                      <a:r>
                        <a:rPr lang="en-US" dirty="0" smtClean="0"/>
                        <a:t>YES (75</a:t>
                      </a:r>
                      <a:r>
                        <a:rPr lang="en-US" baseline="0" dirty="0" smtClean="0"/>
                        <a:t> cases)</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pPr algn="ctr"/>
                      <a:endParaRPr lang="en-US" dirty="0" smtClean="0"/>
                    </a:p>
                    <a:p>
                      <a:pPr algn="ctr"/>
                      <a:r>
                        <a:rPr lang="en-US" dirty="0" smtClean="0"/>
                        <a:t>6,626 (est.)</a:t>
                      </a:r>
                      <a:endParaRPr lang="en-US" dirty="0"/>
                    </a:p>
                  </a:txBody>
                  <a:tcPr/>
                </a:tc>
                <a:tc>
                  <a:txBody>
                    <a:bodyPr/>
                    <a:lstStyle/>
                    <a:p>
                      <a:endParaRPr lang="en-US" dirty="0" smtClean="0"/>
                    </a:p>
                    <a:p>
                      <a:r>
                        <a:rPr lang="en-US" dirty="0" smtClean="0"/>
                        <a:t>Yes</a:t>
                      </a:r>
                      <a:endParaRPr lang="en-US" dirty="0"/>
                    </a:p>
                  </a:txBody>
                  <a:tcPr/>
                </a:tc>
              </a:tr>
              <a:tr h="1079500">
                <a:tc>
                  <a:txBody>
                    <a:bodyPr/>
                    <a:lstStyle/>
                    <a:p>
                      <a:endParaRPr lang="en-US" dirty="0" smtClean="0"/>
                    </a:p>
                    <a:p>
                      <a:r>
                        <a:rPr lang="en-US" dirty="0" smtClean="0"/>
                        <a:t>Andorran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YES</a:t>
                      </a:r>
                    </a:p>
                    <a:p>
                      <a:pPr algn="ctr"/>
                      <a:r>
                        <a:rPr lang="en-US" dirty="0" smtClean="0"/>
                        <a:t>(002)</a:t>
                      </a:r>
                      <a:endParaRPr lang="en-US" dirty="0"/>
                    </a:p>
                  </a:txBody>
                  <a:tcPr/>
                </a:tc>
                <a:tc>
                  <a:txBody>
                    <a:bodyPr/>
                    <a:lstStyle/>
                    <a:p>
                      <a:pPr algn="ctr"/>
                      <a:endParaRPr lang="en-US" b="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0" dirty="0" smtClean="0"/>
                        <a:t>NO</a:t>
                      </a:r>
                    </a:p>
                    <a:p>
                      <a:pPr algn="ctr"/>
                      <a:endParaRPr lang="en-US"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0" dirty="0" smtClean="0"/>
                        <a:t>NO</a:t>
                      </a:r>
                    </a:p>
                    <a:p>
                      <a:pPr algn="ctr"/>
                      <a:endParaRPr lang="en-US"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0" dirty="0" smtClean="0"/>
                        <a:t>NO</a:t>
                      </a:r>
                    </a:p>
                    <a:p>
                      <a:pPr algn="ctr"/>
                      <a:endParaRPr lang="en-US"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0" dirty="0" smtClean="0"/>
                        <a:t>NO</a:t>
                      </a:r>
                    </a:p>
                    <a:p>
                      <a:pPr algn="ctr"/>
                      <a:endParaRPr lang="en-US" b="0" dirty="0"/>
                    </a:p>
                  </a:txBody>
                  <a:tcPr/>
                </a:tc>
                <a:tc>
                  <a:txBody>
                    <a:bodyPr/>
                    <a:lstStyle/>
                    <a:p>
                      <a:endParaRPr lang="en-US" dirty="0" smtClean="0"/>
                    </a:p>
                    <a:p>
                      <a:r>
                        <a:rPr lang="en-US" dirty="0" smtClean="0"/>
                        <a:t>?</a:t>
                      </a:r>
                      <a:endParaRPr lang="en-US" dirty="0"/>
                    </a:p>
                  </a:txBody>
                  <a:tcPr/>
                </a:tc>
              </a:tr>
              <a:tr h="1079500">
                <a:tc>
                  <a:txBody>
                    <a:bodyPr/>
                    <a:lstStyle/>
                    <a:p>
                      <a:endParaRPr lang="en-US" dirty="0" smtClean="0"/>
                    </a:p>
                    <a:p>
                      <a:r>
                        <a:rPr lang="en-US" dirty="0" smtClean="0"/>
                        <a:t>Cypriots</a:t>
                      </a:r>
                      <a:endParaRPr lang="en-US" dirty="0"/>
                    </a:p>
                  </a:txBody>
                  <a:tcPr/>
                </a:tc>
                <a:tc>
                  <a:txBody>
                    <a:bodyPr/>
                    <a:lstStyle/>
                    <a:p>
                      <a:endParaRPr lang="en-US" dirty="0" smtClean="0"/>
                    </a:p>
                    <a:p>
                      <a:pPr algn="ctr"/>
                      <a:r>
                        <a:rPr lang="en-US" dirty="0" smtClean="0"/>
                        <a:t>YES</a:t>
                      </a:r>
                    </a:p>
                    <a:p>
                      <a:pPr algn="ctr"/>
                      <a:r>
                        <a:rPr lang="en-US" dirty="0" smtClean="0"/>
                        <a:t>(017)</a:t>
                      </a:r>
                      <a:endParaRPr lang="en-US" dirty="0"/>
                    </a:p>
                  </a:txBody>
                  <a:tcPr/>
                </a:tc>
                <a:tc>
                  <a:txBody>
                    <a:bodyPr/>
                    <a:lstStyle/>
                    <a:p>
                      <a:endParaRPr lang="en-US" dirty="0" smtClean="0"/>
                    </a:p>
                    <a:p>
                      <a:pPr algn="ctr"/>
                      <a:r>
                        <a:rPr lang="en-US" b="0" dirty="0" smtClean="0"/>
                        <a:t>NO</a:t>
                      </a:r>
                      <a:endParaRPr lang="en-US" b="0" dirty="0"/>
                    </a:p>
                  </a:txBody>
                  <a:tcPr/>
                </a:tc>
                <a:tc>
                  <a:txBody>
                    <a:bodyPr/>
                    <a:lstStyle/>
                    <a:p>
                      <a:endParaRPr lang="en-US" dirty="0" smtClean="0"/>
                    </a:p>
                    <a:p>
                      <a:pPr algn="ctr"/>
                      <a:r>
                        <a:rPr lang="en-US" b="0" dirty="0" smtClean="0"/>
                        <a:t>NO</a:t>
                      </a:r>
                      <a:endParaRPr lang="en-US" b="0"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smtClean="0"/>
                    </a:p>
                    <a:p>
                      <a:r>
                        <a:rPr lang="en-US" dirty="0" smtClean="0"/>
                        <a:t>6,486</a:t>
                      </a:r>
                    </a:p>
                    <a:p>
                      <a:r>
                        <a:rPr lang="en-US" dirty="0" smtClean="0"/>
                        <a:t>(est.)</a:t>
                      </a:r>
                      <a:endParaRPr lang="en-US" dirty="0"/>
                    </a:p>
                  </a:txBody>
                  <a:tcPr/>
                </a:tc>
                <a:tc>
                  <a:txBody>
                    <a:bodyPr/>
                    <a:lstStyle/>
                    <a:p>
                      <a:endParaRPr lang="en-US" dirty="0" smtClean="0"/>
                    </a:p>
                    <a:p>
                      <a:r>
                        <a:rPr lang="en-US" dirty="0" smtClean="0"/>
                        <a:t>?</a:t>
                      </a:r>
                      <a:endParaRPr lang="en-US" dirty="0"/>
                    </a:p>
                  </a:txBody>
                  <a:tcPr/>
                </a:tc>
              </a:tr>
            </a:tbl>
          </a:graphicData>
        </a:graphic>
      </p:graphicFrame>
      <p:sp>
        <p:nvSpPr>
          <p:cNvPr id="3" name="TextBox 2"/>
          <p:cNvSpPr txBox="1"/>
          <p:nvPr/>
        </p:nvSpPr>
        <p:spPr>
          <a:xfrm>
            <a:off x="8686800" y="6248400"/>
            <a:ext cx="418654" cy="369332"/>
          </a:xfrm>
          <a:prstGeom prst="rect">
            <a:avLst/>
          </a:prstGeom>
          <a:noFill/>
        </p:spPr>
        <p:txBody>
          <a:bodyPr wrap="none" rtlCol="0">
            <a:spAutoFit/>
          </a:bodyPr>
          <a:lstStyle/>
          <a:p>
            <a:r>
              <a:rPr lang="en-US" dirty="0" smtClean="0"/>
              <a:t>32</a:t>
            </a:r>
            <a:endParaRPr lang="en-US" dirty="0"/>
          </a:p>
        </p:txBody>
      </p:sp>
    </p:spTree>
    <p:extLst>
      <p:ext uri="{BB962C8B-B14F-4D97-AF65-F5344CB8AC3E}">
        <p14:creationId xmlns:p14="http://schemas.microsoft.com/office/powerpoint/2010/main" val="185456309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r>
              <a:rPr lang="en-US" sz="2400" dirty="0" smtClean="0">
                <a:solidFill>
                  <a:srgbClr val="1F497D"/>
                </a:solidFill>
                <a:latin typeface="Frutiger LT Std 57 Cn"/>
              </a:rPr>
              <a:t>Provenance of ACS Data Files</a:t>
            </a: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33</a:t>
            </a:r>
            <a:endParaRPr lang="en-US" dirty="0">
              <a:solidFill>
                <a:prstClr val="black"/>
              </a:solidFill>
            </a:endParaRPr>
          </a:p>
        </p:txBody>
      </p:sp>
      <p:graphicFrame>
        <p:nvGraphicFramePr>
          <p:cNvPr id="15" name="Diagram 14"/>
          <p:cNvGraphicFramePr/>
          <p:nvPr>
            <p:extLst>
              <p:ext uri="{D42A27DB-BD31-4B8C-83A1-F6EECF244321}">
                <p14:modId xmlns:p14="http://schemas.microsoft.com/office/powerpoint/2010/main" val="882273639"/>
              </p:ext>
            </p:extLst>
          </p:nvPr>
        </p:nvGraphicFramePr>
        <p:xfrm>
          <a:off x="685800" y="1600200"/>
          <a:ext cx="7502678" cy="4861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32754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34</a:t>
            </a:r>
            <a:endParaRPr lang="en-US" dirty="0">
              <a:solidFill>
                <a:prstClr val="black"/>
              </a:solidFill>
            </a:endParaRPr>
          </a:p>
        </p:txBody>
      </p:sp>
      <p:sp>
        <p:nvSpPr>
          <p:cNvPr id="4" name="Rectangle 3"/>
          <p:cNvSpPr/>
          <p:nvPr/>
        </p:nvSpPr>
        <p:spPr>
          <a:xfrm>
            <a:off x="609600" y="1981200"/>
            <a:ext cx="7924800" cy="4524316"/>
          </a:xfrm>
          <a:prstGeom prst="rect">
            <a:avLst/>
          </a:prstGeom>
        </p:spPr>
        <p:txBody>
          <a:bodyPr wrap="square">
            <a:spAutoFit/>
          </a:bodyPr>
          <a:lstStyle/>
          <a:p>
            <a:pPr marL="355600" indent="-342900">
              <a:buFont typeface="Arial"/>
              <a:buChar char="•"/>
            </a:pPr>
            <a:r>
              <a:rPr lang="en-US" dirty="0" smtClean="0"/>
              <a:t>Mentioned earlier our exploration of encoding </a:t>
            </a:r>
            <a:r>
              <a:rPr lang="en-US" dirty="0"/>
              <a:t>PROV in RDF/XML* </a:t>
            </a:r>
            <a:r>
              <a:rPr lang="en-US" dirty="0" smtClean="0"/>
              <a:t>(</a:t>
            </a:r>
            <a:r>
              <a:rPr lang="en-US" spc="-5" dirty="0" smtClean="0">
                <a:cs typeface="Times New Roman"/>
              </a:rPr>
              <a:t>CDATA; less </a:t>
            </a:r>
            <a:r>
              <a:rPr lang="en-US" spc="-5" dirty="0">
                <a:cs typeface="Times New Roman"/>
              </a:rPr>
              <a:t>promising</a:t>
            </a:r>
            <a:r>
              <a:rPr lang="en-US" spc="-5" dirty="0" smtClean="0">
                <a:cs typeface="Times New Roman"/>
              </a:rPr>
              <a:t>)</a:t>
            </a:r>
            <a:endParaRPr lang="en-US" dirty="0"/>
          </a:p>
          <a:p>
            <a:pPr marL="355600" indent="-342900">
              <a:buFont typeface="Arial"/>
              <a:buChar char="•"/>
            </a:pPr>
            <a:r>
              <a:rPr lang="en-US" dirty="0"/>
              <a:t>More recently:  exploring W3C PROV Model as basis for encoding provenance metadata in </a:t>
            </a:r>
            <a:r>
              <a:rPr lang="en-US" dirty="0" smtClean="0"/>
              <a:t>DDI XML using &lt;</a:t>
            </a:r>
            <a:r>
              <a:rPr lang="en-US" dirty="0" err="1" smtClean="0"/>
              <a:t>relStdy</a:t>
            </a:r>
            <a:r>
              <a:rPr lang="en-US" dirty="0" smtClean="0"/>
              <a:t>&gt;</a:t>
            </a:r>
          </a:p>
          <a:p>
            <a:pPr marL="812800" lvl="1" indent="-342900">
              <a:buFont typeface="Arial"/>
              <a:buChar char="•"/>
            </a:pPr>
            <a:r>
              <a:rPr lang="en-US" dirty="0" smtClean="0"/>
              <a:t>“…information on the </a:t>
            </a:r>
            <a:r>
              <a:rPr lang="en-US" dirty="0"/>
              <a:t>relationship of the current data collection to others (e.g., predecessors, successors, other waves or rounds or to other editions of the same file). This would include the names of additional data collections generated from the same data collection vehicle plus other collections directed at the same general topic, which can take the form of bibliographic citations.</a:t>
            </a:r>
            <a:r>
              <a:rPr lang="en-US" dirty="0" smtClean="0"/>
              <a:t>”</a:t>
            </a:r>
          </a:p>
          <a:p>
            <a:pPr marL="355600" indent="-342900">
              <a:buFont typeface="Arial"/>
              <a:buChar char="•"/>
            </a:pPr>
            <a:r>
              <a:rPr lang="en-US" dirty="0" smtClean="0"/>
              <a:t>Others </a:t>
            </a:r>
            <a:r>
              <a:rPr lang="en-US" dirty="0"/>
              <a:t>working to develop an RDF encoding for DDI metadata that could easily accommodate RDF-encoding of provenance metadata</a:t>
            </a:r>
          </a:p>
          <a:p>
            <a:pPr marL="355600" indent="-342900">
              <a:buFont typeface="Arial"/>
              <a:buChar char="•"/>
            </a:pPr>
            <a:r>
              <a:rPr lang="en-US" dirty="0"/>
              <a:t>Both solutions might be viable; implementation could depend on local preferences</a:t>
            </a:r>
          </a:p>
          <a:p>
            <a:pPr marL="812800" lvl="1" indent="-342900">
              <a:buFont typeface="Arial"/>
              <a:buChar char="•"/>
            </a:pPr>
            <a:endParaRPr lang="en-US" dirty="0" smtClean="0"/>
          </a:p>
          <a:p>
            <a:pPr marL="812800" lvl="1" indent="-342900">
              <a:buFont typeface="Arial"/>
              <a:buChar char="•"/>
            </a:pPr>
            <a:endParaRPr lang="en-US" dirty="0"/>
          </a:p>
        </p:txBody>
      </p:sp>
      <p:sp>
        <p:nvSpPr>
          <p:cNvPr id="6" name="TextBox 5"/>
          <p:cNvSpPr txBox="1"/>
          <p:nvPr/>
        </p:nvSpPr>
        <p:spPr>
          <a:xfrm>
            <a:off x="2438400" y="1219200"/>
            <a:ext cx="4635729" cy="523220"/>
          </a:xfrm>
          <a:prstGeom prst="rect">
            <a:avLst/>
          </a:prstGeom>
          <a:noFill/>
        </p:spPr>
        <p:txBody>
          <a:bodyPr wrap="none" rtlCol="0">
            <a:spAutoFit/>
          </a:bodyPr>
          <a:lstStyle/>
          <a:p>
            <a:r>
              <a:rPr lang="en-US" sz="2800" dirty="0" smtClean="0"/>
              <a:t>PROV at the Dataset/File Level</a:t>
            </a:r>
            <a:endParaRPr lang="en-US" sz="2800" dirty="0"/>
          </a:p>
        </p:txBody>
      </p:sp>
    </p:spTree>
    <p:extLst>
      <p:ext uri="{BB962C8B-B14F-4D97-AF65-F5344CB8AC3E}">
        <p14:creationId xmlns:p14="http://schemas.microsoft.com/office/powerpoint/2010/main" val="2576074567"/>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35</a:t>
            </a:r>
            <a:endParaRPr lang="en-US" dirty="0">
              <a:solidFill>
                <a:prstClr val="black"/>
              </a:solidFill>
            </a:endParaRPr>
          </a:p>
        </p:txBody>
      </p:sp>
      <p:sp>
        <p:nvSpPr>
          <p:cNvPr id="4" name="Rectangle 3"/>
          <p:cNvSpPr/>
          <p:nvPr/>
        </p:nvSpPr>
        <p:spPr>
          <a:xfrm>
            <a:off x="609600" y="1981200"/>
            <a:ext cx="7924800" cy="1477328"/>
          </a:xfrm>
          <a:prstGeom prst="rect">
            <a:avLst/>
          </a:prstGeom>
        </p:spPr>
        <p:txBody>
          <a:bodyPr wrap="square">
            <a:spAutoFit/>
          </a:bodyPr>
          <a:lstStyle/>
          <a:p>
            <a:r>
              <a:rPr lang="en-US" b="1" u="sng" dirty="0"/>
              <a:t>Step 1 - Material Reference Complex Type with </a:t>
            </a:r>
            <a:r>
              <a:rPr lang="en-US" b="1" u="sng" dirty="0" err="1"/>
              <a:t>Prov</a:t>
            </a:r>
            <a:endParaRPr lang="en-US" b="1" u="sng" dirty="0"/>
          </a:p>
          <a:p>
            <a:r>
              <a:rPr lang="en-US" dirty="0"/>
              <a:t>To include </a:t>
            </a:r>
            <a:r>
              <a:rPr lang="en-US" dirty="0" err="1"/>
              <a:t>prov:Document</a:t>
            </a:r>
            <a:r>
              <a:rPr lang="en-US" dirty="0"/>
              <a:t> within the </a:t>
            </a:r>
            <a:r>
              <a:rPr lang="en-US" dirty="0" smtClean="0"/>
              <a:t>&lt;</a:t>
            </a:r>
            <a:r>
              <a:rPr lang="en-US" dirty="0" err="1" smtClean="0"/>
              <a:t>relStdy</a:t>
            </a:r>
            <a:r>
              <a:rPr lang="en-US" dirty="0" smtClean="0"/>
              <a:t>&gt; </a:t>
            </a:r>
            <a:r>
              <a:rPr lang="en-US" dirty="0"/>
              <a:t>element, a new complex type called ‘</a:t>
            </a:r>
            <a:r>
              <a:rPr lang="en-US" dirty="0" err="1"/>
              <a:t>materialReferenceWithProvType</a:t>
            </a:r>
            <a:r>
              <a:rPr lang="en-US" dirty="0"/>
              <a:t>’, which inherits from </a:t>
            </a:r>
            <a:r>
              <a:rPr lang="en-US" dirty="0" err="1"/>
              <a:t>materialReferenceType</a:t>
            </a:r>
            <a:r>
              <a:rPr lang="en-US" dirty="0"/>
              <a:t> can be introduced as follows:</a:t>
            </a:r>
          </a:p>
          <a:p>
            <a:r>
              <a:rPr lang="en-US" dirty="0"/>
              <a:t> </a:t>
            </a:r>
          </a:p>
        </p:txBody>
      </p:sp>
      <p:sp>
        <p:nvSpPr>
          <p:cNvPr id="6" name="TextBox 5"/>
          <p:cNvSpPr txBox="1"/>
          <p:nvPr/>
        </p:nvSpPr>
        <p:spPr>
          <a:xfrm>
            <a:off x="2438400" y="1219200"/>
            <a:ext cx="4637482" cy="523220"/>
          </a:xfrm>
          <a:prstGeom prst="rect">
            <a:avLst/>
          </a:prstGeom>
          <a:noFill/>
        </p:spPr>
        <p:txBody>
          <a:bodyPr wrap="none" rtlCol="0">
            <a:spAutoFit/>
          </a:bodyPr>
          <a:lstStyle/>
          <a:p>
            <a:r>
              <a:rPr lang="en-US" sz="2800" dirty="0" smtClean="0"/>
              <a:t>Embed PROV within &lt;</a:t>
            </a:r>
            <a:r>
              <a:rPr lang="en-US" sz="2800" dirty="0" err="1" smtClean="0"/>
              <a:t>RelStdy</a:t>
            </a:r>
            <a:r>
              <a:rPr lang="en-US" sz="2800" dirty="0" smtClean="0"/>
              <a:t>&gt;</a:t>
            </a:r>
            <a:endParaRPr lang="en-US" sz="2800" dirty="0"/>
          </a:p>
        </p:txBody>
      </p:sp>
      <p:sp>
        <p:nvSpPr>
          <p:cNvPr id="2" name="TextBox 1"/>
          <p:cNvSpPr txBox="1"/>
          <p:nvPr/>
        </p:nvSpPr>
        <p:spPr>
          <a:xfrm>
            <a:off x="457200" y="5562600"/>
            <a:ext cx="6463240" cy="923330"/>
          </a:xfrm>
          <a:prstGeom prst="rect">
            <a:avLst/>
          </a:prstGeom>
          <a:noFill/>
        </p:spPr>
        <p:txBody>
          <a:bodyPr wrap="none" rtlCol="0">
            <a:spAutoFit/>
          </a:bodyPr>
          <a:lstStyle/>
          <a:p>
            <a:r>
              <a:rPr lang="en-US" dirty="0"/>
              <a:t>This allows </a:t>
            </a:r>
            <a:r>
              <a:rPr lang="en-US" dirty="0" smtClean="0"/>
              <a:t>PROV </a:t>
            </a:r>
            <a:r>
              <a:rPr lang="en-US" dirty="0"/>
              <a:t>document to be embedded or referenced by URI. </a:t>
            </a:r>
          </a:p>
          <a:p>
            <a:pPr marL="812800" lvl="1" indent="-342900">
              <a:buFont typeface="Arial"/>
              <a:buChar char="•"/>
            </a:pPr>
            <a:endParaRPr lang="en-US" dirty="0"/>
          </a:p>
          <a:p>
            <a:endParaRPr lang="en-US" dirty="0"/>
          </a:p>
        </p:txBody>
      </p:sp>
      <p:pic>
        <p:nvPicPr>
          <p:cNvPr id="7" name="image00.png"/>
          <p:cNvPicPr/>
          <p:nvPr/>
        </p:nvPicPr>
        <p:blipFill>
          <a:blip r:embed="rId3"/>
          <a:srcRect/>
          <a:stretch>
            <a:fillRect/>
          </a:stretch>
        </p:blipFill>
        <p:spPr>
          <a:xfrm>
            <a:off x="762000" y="3200400"/>
            <a:ext cx="6934200" cy="2362200"/>
          </a:xfrm>
          <a:prstGeom prst="rect">
            <a:avLst/>
          </a:prstGeom>
          <a:ln/>
        </p:spPr>
      </p:pic>
    </p:spTree>
    <p:extLst>
      <p:ext uri="{BB962C8B-B14F-4D97-AF65-F5344CB8AC3E}">
        <p14:creationId xmlns:p14="http://schemas.microsoft.com/office/powerpoint/2010/main" val="185178735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36</a:t>
            </a:r>
            <a:endParaRPr lang="en-US" dirty="0">
              <a:solidFill>
                <a:prstClr val="black"/>
              </a:solidFill>
            </a:endParaRPr>
          </a:p>
        </p:txBody>
      </p:sp>
      <p:sp>
        <p:nvSpPr>
          <p:cNvPr id="4" name="Rectangle 3"/>
          <p:cNvSpPr/>
          <p:nvPr/>
        </p:nvSpPr>
        <p:spPr>
          <a:xfrm>
            <a:off x="609600" y="1828800"/>
            <a:ext cx="7924800" cy="3970318"/>
          </a:xfrm>
          <a:prstGeom prst="rect">
            <a:avLst/>
          </a:prstGeom>
        </p:spPr>
        <p:txBody>
          <a:bodyPr wrap="square">
            <a:spAutoFit/>
          </a:bodyPr>
          <a:lstStyle/>
          <a:p>
            <a:r>
              <a:rPr lang="en-US" b="1" u="sng" dirty="0"/>
              <a:t>Step 2 - Modify the type of </a:t>
            </a:r>
            <a:r>
              <a:rPr lang="en-US" b="1" u="sng" dirty="0" err="1"/>
              <a:t>relStdy</a:t>
            </a:r>
            <a:r>
              <a:rPr lang="en-US" b="1" u="sng" dirty="0"/>
              <a:t> to the new complex type</a:t>
            </a:r>
          </a:p>
          <a:p>
            <a:r>
              <a:rPr lang="en-US" dirty="0"/>
              <a:t>The </a:t>
            </a:r>
            <a:r>
              <a:rPr lang="en-US" dirty="0" err="1"/>
              <a:t>relStdy</a:t>
            </a:r>
            <a:r>
              <a:rPr lang="en-US" dirty="0"/>
              <a:t> element is changed to inherit from this ‘</a:t>
            </a:r>
            <a:r>
              <a:rPr lang="en-US" dirty="0" err="1"/>
              <a:t>materialReferenceWithProvType</a:t>
            </a:r>
            <a:r>
              <a:rPr lang="en-US" dirty="0"/>
              <a:t>’, and examples are given</a:t>
            </a:r>
          </a:p>
          <a:p>
            <a:r>
              <a:rPr lang="en-US" dirty="0"/>
              <a:t> </a:t>
            </a:r>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p:txBody>
      </p:sp>
      <p:sp>
        <p:nvSpPr>
          <p:cNvPr id="6" name="TextBox 5"/>
          <p:cNvSpPr txBox="1"/>
          <p:nvPr/>
        </p:nvSpPr>
        <p:spPr>
          <a:xfrm>
            <a:off x="2438400" y="1219200"/>
            <a:ext cx="5626160" cy="523220"/>
          </a:xfrm>
          <a:prstGeom prst="rect">
            <a:avLst/>
          </a:prstGeom>
          <a:noFill/>
        </p:spPr>
        <p:txBody>
          <a:bodyPr wrap="none" rtlCol="0">
            <a:spAutoFit/>
          </a:bodyPr>
          <a:lstStyle/>
          <a:p>
            <a:r>
              <a:rPr lang="en-US" sz="2800" dirty="0" smtClean="0"/>
              <a:t>Embed PROV within &lt;</a:t>
            </a:r>
            <a:r>
              <a:rPr lang="en-US" sz="2800" dirty="0" err="1" smtClean="0"/>
              <a:t>RelStdy</a:t>
            </a:r>
            <a:r>
              <a:rPr lang="en-US" sz="2800" dirty="0" smtClean="0"/>
              <a:t>&gt; (</a:t>
            </a:r>
            <a:r>
              <a:rPr lang="en-US" sz="2800" dirty="0" err="1" smtClean="0"/>
              <a:t>Cont</a:t>
            </a:r>
            <a:r>
              <a:rPr lang="en-US" sz="2800" dirty="0" smtClean="0"/>
              <a:t>)</a:t>
            </a:r>
            <a:endParaRPr lang="en-US" sz="2800" dirty="0"/>
          </a:p>
        </p:txBody>
      </p:sp>
      <p:pic>
        <p:nvPicPr>
          <p:cNvPr id="5" name="image05.png"/>
          <p:cNvPicPr/>
          <p:nvPr/>
        </p:nvPicPr>
        <p:blipFill>
          <a:blip r:embed="rId3"/>
          <a:srcRect/>
          <a:stretch>
            <a:fillRect/>
          </a:stretch>
        </p:blipFill>
        <p:spPr>
          <a:xfrm>
            <a:off x="228600" y="2895600"/>
            <a:ext cx="8915400" cy="3657600"/>
          </a:xfrm>
          <a:prstGeom prst="rect">
            <a:avLst/>
          </a:prstGeom>
          <a:ln/>
        </p:spPr>
      </p:pic>
    </p:spTree>
    <p:extLst>
      <p:ext uri="{BB962C8B-B14F-4D97-AF65-F5344CB8AC3E}">
        <p14:creationId xmlns:p14="http://schemas.microsoft.com/office/powerpoint/2010/main" val="4110610584"/>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marL="342900" indent="-342900" defTabSz="457200">
              <a:buFont typeface="Arial"/>
              <a:buChar char="•"/>
            </a:pPr>
            <a:r>
              <a:rPr lang="en-US" sz="2400" dirty="0" smtClean="0">
                <a:solidFill>
                  <a:srgbClr val="1F497D"/>
                </a:solidFill>
                <a:latin typeface="Frutiger LT Std 57 Cn"/>
              </a:rPr>
              <a:t>Provenance of ACS Data Files</a:t>
            </a: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37</a:t>
            </a:r>
            <a:endParaRPr lang="en-US" dirty="0">
              <a:solidFill>
                <a:prstClr val="black"/>
              </a:solidFill>
            </a:endParaRPr>
          </a:p>
        </p:txBody>
      </p:sp>
      <p:graphicFrame>
        <p:nvGraphicFramePr>
          <p:cNvPr id="15" name="Diagram 14"/>
          <p:cNvGraphicFramePr/>
          <p:nvPr>
            <p:extLst>
              <p:ext uri="{D42A27DB-BD31-4B8C-83A1-F6EECF244321}">
                <p14:modId xmlns:p14="http://schemas.microsoft.com/office/powerpoint/2010/main" val="882273639"/>
              </p:ext>
            </p:extLst>
          </p:nvPr>
        </p:nvGraphicFramePr>
        <p:xfrm>
          <a:off x="685800" y="1600200"/>
          <a:ext cx="7502678" cy="4861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32754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38</a:t>
            </a:r>
            <a:endParaRPr lang="en-US" dirty="0">
              <a:solidFill>
                <a:prstClr val="black"/>
              </a:solidFill>
            </a:endParaRPr>
          </a:p>
        </p:txBody>
      </p:sp>
      <p:sp>
        <p:nvSpPr>
          <p:cNvPr id="4" name="Rectangle 3"/>
          <p:cNvSpPr/>
          <p:nvPr/>
        </p:nvSpPr>
        <p:spPr>
          <a:xfrm>
            <a:off x="609600" y="1828800"/>
            <a:ext cx="7924800" cy="2862323"/>
          </a:xfrm>
          <a:prstGeom prst="rect">
            <a:avLst/>
          </a:prstGeom>
        </p:spPr>
        <p:txBody>
          <a:bodyPr wrap="square">
            <a:spAutoFit/>
          </a:bodyPr>
          <a:lstStyle/>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p:txBody>
      </p:sp>
      <p:sp>
        <p:nvSpPr>
          <p:cNvPr id="6" name="TextBox 5"/>
          <p:cNvSpPr txBox="1"/>
          <p:nvPr/>
        </p:nvSpPr>
        <p:spPr>
          <a:xfrm>
            <a:off x="2438400" y="1219200"/>
            <a:ext cx="4025586" cy="523220"/>
          </a:xfrm>
          <a:prstGeom prst="rect">
            <a:avLst/>
          </a:prstGeom>
          <a:noFill/>
        </p:spPr>
        <p:txBody>
          <a:bodyPr wrap="none" rtlCol="0">
            <a:spAutoFit/>
          </a:bodyPr>
          <a:lstStyle/>
          <a:p>
            <a:r>
              <a:rPr lang="en-US" sz="2800" dirty="0" smtClean="0"/>
              <a:t>Variable Level Provenance</a:t>
            </a:r>
            <a:endParaRPr lang="en-US" sz="2800" dirty="0"/>
          </a:p>
        </p:txBody>
      </p:sp>
      <p:sp>
        <p:nvSpPr>
          <p:cNvPr id="2" name="TextBox 1"/>
          <p:cNvSpPr txBox="1"/>
          <p:nvPr/>
        </p:nvSpPr>
        <p:spPr>
          <a:xfrm>
            <a:off x="1219200" y="1905000"/>
            <a:ext cx="4512774" cy="369332"/>
          </a:xfrm>
          <a:prstGeom prst="rect">
            <a:avLst/>
          </a:prstGeom>
          <a:noFill/>
        </p:spPr>
        <p:txBody>
          <a:bodyPr wrap="none" rtlCol="0">
            <a:spAutoFit/>
          </a:bodyPr>
          <a:lstStyle/>
          <a:p>
            <a:r>
              <a:rPr lang="en-US" dirty="0"/>
              <a:t>A single attribute is added to the variable type</a:t>
            </a:r>
            <a:r>
              <a:rPr lang="en-US" dirty="0"/>
              <a:t> </a:t>
            </a:r>
          </a:p>
        </p:txBody>
      </p:sp>
      <p:pic>
        <p:nvPicPr>
          <p:cNvPr id="7" name="image04.png"/>
          <p:cNvPicPr/>
          <p:nvPr/>
        </p:nvPicPr>
        <p:blipFill>
          <a:blip r:embed="rId3"/>
          <a:srcRect/>
          <a:stretch>
            <a:fillRect/>
          </a:stretch>
        </p:blipFill>
        <p:spPr>
          <a:xfrm>
            <a:off x="914400" y="2362200"/>
            <a:ext cx="5943600" cy="2806700"/>
          </a:xfrm>
          <a:prstGeom prst="rect">
            <a:avLst/>
          </a:prstGeom>
          <a:ln/>
        </p:spPr>
      </p:pic>
    </p:spTree>
    <p:extLst>
      <p:ext uri="{BB962C8B-B14F-4D97-AF65-F5344CB8AC3E}">
        <p14:creationId xmlns:p14="http://schemas.microsoft.com/office/powerpoint/2010/main" val="3444314140"/>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39</a:t>
            </a:r>
            <a:endParaRPr lang="en-US" dirty="0">
              <a:solidFill>
                <a:prstClr val="black"/>
              </a:solidFill>
            </a:endParaRPr>
          </a:p>
        </p:txBody>
      </p:sp>
      <p:sp>
        <p:nvSpPr>
          <p:cNvPr id="4" name="Rectangle 3"/>
          <p:cNvSpPr/>
          <p:nvPr/>
        </p:nvSpPr>
        <p:spPr>
          <a:xfrm>
            <a:off x="609600" y="1828800"/>
            <a:ext cx="7924800" cy="2862323"/>
          </a:xfrm>
          <a:prstGeom prst="rect">
            <a:avLst/>
          </a:prstGeom>
        </p:spPr>
        <p:txBody>
          <a:bodyPr wrap="square">
            <a:spAutoFit/>
          </a:bodyPr>
          <a:lstStyle/>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p:txBody>
      </p:sp>
      <p:sp>
        <p:nvSpPr>
          <p:cNvPr id="6" name="TextBox 5"/>
          <p:cNvSpPr txBox="1"/>
          <p:nvPr/>
        </p:nvSpPr>
        <p:spPr>
          <a:xfrm>
            <a:off x="2438400" y="1219200"/>
            <a:ext cx="5065284" cy="523220"/>
          </a:xfrm>
          <a:prstGeom prst="rect">
            <a:avLst/>
          </a:prstGeom>
          <a:noFill/>
        </p:spPr>
        <p:txBody>
          <a:bodyPr wrap="none" rtlCol="0">
            <a:spAutoFit/>
          </a:bodyPr>
          <a:lstStyle/>
          <a:p>
            <a:r>
              <a:rPr lang="en-US" sz="2800" dirty="0" smtClean="0"/>
              <a:t>Variable Level Provenance (cont.)</a:t>
            </a:r>
            <a:endParaRPr lang="en-US" sz="2800" dirty="0"/>
          </a:p>
        </p:txBody>
      </p:sp>
      <p:sp>
        <p:nvSpPr>
          <p:cNvPr id="2" name="TextBox 1"/>
          <p:cNvSpPr txBox="1"/>
          <p:nvPr/>
        </p:nvSpPr>
        <p:spPr>
          <a:xfrm>
            <a:off x="1219200" y="1905000"/>
            <a:ext cx="7249175" cy="1200329"/>
          </a:xfrm>
          <a:prstGeom prst="rect">
            <a:avLst/>
          </a:prstGeom>
          <a:noFill/>
        </p:spPr>
        <p:txBody>
          <a:bodyPr wrap="none" rtlCol="0">
            <a:spAutoFit/>
          </a:bodyPr>
          <a:lstStyle/>
          <a:p>
            <a:r>
              <a:rPr lang="en-US" dirty="0"/>
              <a:t>In our implementation, a variable would reference a </a:t>
            </a:r>
            <a:r>
              <a:rPr lang="en-US" dirty="0" err="1"/>
              <a:t>prov:Bundle</a:t>
            </a:r>
            <a:r>
              <a:rPr lang="en-US" dirty="0"/>
              <a:t> </a:t>
            </a:r>
            <a:r>
              <a:rPr lang="en-US" dirty="0" smtClean="0"/>
              <a:t>that</a:t>
            </a:r>
          </a:p>
          <a:p>
            <a:r>
              <a:rPr lang="en-US" dirty="0" smtClean="0"/>
              <a:t> </a:t>
            </a:r>
            <a:r>
              <a:rPr lang="en-US" dirty="0"/>
              <a:t>would be found within embedded </a:t>
            </a:r>
            <a:r>
              <a:rPr lang="en-US" dirty="0" err="1"/>
              <a:t>prov:Document</a:t>
            </a:r>
            <a:r>
              <a:rPr lang="en-US" dirty="0"/>
              <a:t>. Here is an example of a </a:t>
            </a:r>
            <a:endParaRPr lang="en-US" dirty="0" smtClean="0"/>
          </a:p>
          <a:p>
            <a:r>
              <a:rPr lang="en-US" dirty="0" err="1" smtClean="0"/>
              <a:t>prov:Bundle</a:t>
            </a:r>
            <a:r>
              <a:rPr lang="en-US" dirty="0"/>
              <a:t>:</a:t>
            </a:r>
          </a:p>
          <a:p>
            <a:r>
              <a:rPr lang="en-US" dirty="0"/>
              <a:t> </a:t>
            </a:r>
          </a:p>
        </p:txBody>
      </p:sp>
      <p:pic>
        <p:nvPicPr>
          <p:cNvPr id="8" name="image02.png"/>
          <p:cNvPicPr/>
          <p:nvPr/>
        </p:nvPicPr>
        <p:blipFill>
          <a:blip r:embed="rId3"/>
          <a:srcRect/>
          <a:stretch>
            <a:fillRect/>
          </a:stretch>
        </p:blipFill>
        <p:spPr>
          <a:xfrm>
            <a:off x="1143000" y="2895600"/>
            <a:ext cx="7239000" cy="3581400"/>
          </a:xfrm>
          <a:prstGeom prst="rect">
            <a:avLst/>
          </a:prstGeom>
          <a:ln/>
        </p:spPr>
      </p:pic>
    </p:spTree>
    <p:extLst>
      <p:ext uri="{BB962C8B-B14F-4D97-AF65-F5344CB8AC3E}">
        <p14:creationId xmlns:p14="http://schemas.microsoft.com/office/powerpoint/2010/main" val="373581608"/>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4-01 at 7.2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27955"/>
          </a:xfrm>
          <a:prstGeom prst="rect">
            <a:avLst/>
          </a:prstGeom>
        </p:spPr>
      </p:pic>
      <p:sp>
        <p:nvSpPr>
          <p:cNvPr id="6" name="TextBox 5"/>
          <p:cNvSpPr txBox="1"/>
          <p:nvPr/>
        </p:nvSpPr>
        <p:spPr>
          <a:xfrm>
            <a:off x="2590800" y="1066800"/>
            <a:ext cx="4189368" cy="461665"/>
          </a:xfrm>
          <a:prstGeom prst="rect">
            <a:avLst/>
          </a:prstGeom>
          <a:noFill/>
        </p:spPr>
        <p:txBody>
          <a:bodyPr wrap="none" rtlCol="0">
            <a:spAutoFit/>
          </a:bodyPr>
          <a:lstStyle/>
          <a:p>
            <a:r>
              <a:rPr lang="en-US" sz="2400" dirty="0" smtClean="0"/>
              <a:t>Part of NCRN Research Network</a:t>
            </a:r>
            <a:endParaRPr lang="en-US" sz="2400" dirty="0"/>
          </a:p>
        </p:txBody>
      </p:sp>
    </p:spTree>
    <p:extLst>
      <p:ext uri="{BB962C8B-B14F-4D97-AF65-F5344CB8AC3E}">
        <p14:creationId xmlns:p14="http://schemas.microsoft.com/office/powerpoint/2010/main" val="227676973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40</a:t>
            </a:r>
            <a:endParaRPr lang="en-US" dirty="0">
              <a:solidFill>
                <a:prstClr val="black"/>
              </a:solidFill>
            </a:endParaRPr>
          </a:p>
        </p:txBody>
      </p:sp>
      <p:sp>
        <p:nvSpPr>
          <p:cNvPr id="4" name="Rectangle 3"/>
          <p:cNvSpPr/>
          <p:nvPr/>
        </p:nvSpPr>
        <p:spPr>
          <a:xfrm>
            <a:off x="609600" y="1828800"/>
            <a:ext cx="7924800" cy="2862323"/>
          </a:xfrm>
          <a:prstGeom prst="rect">
            <a:avLst/>
          </a:prstGeom>
        </p:spPr>
        <p:txBody>
          <a:bodyPr wrap="square">
            <a:spAutoFit/>
          </a:bodyPr>
          <a:lstStyle/>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a:p>
            <a:pPr marL="355600" indent="-342900">
              <a:buFont typeface="Arial"/>
              <a:buChar char="•"/>
            </a:pPr>
            <a:endParaRPr lang="en-US" dirty="0" smtClean="0"/>
          </a:p>
          <a:p>
            <a:pPr marL="355600" indent="-342900">
              <a:buFont typeface="Arial"/>
              <a:buChar char="•"/>
            </a:pPr>
            <a:endParaRPr lang="en-US" dirty="0"/>
          </a:p>
        </p:txBody>
      </p:sp>
      <p:pic>
        <p:nvPicPr>
          <p:cNvPr id="5" name="Picture 4" descr="pro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4921315"/>
          </a:xfrm>
          <a:prstGeom prst="rect">
            <a:avLst/>
          </a:prstGeom>
        </p:spPr>
      </p:pic>
    </p:spTree>
    <p:extLst>
      <p:ext uri="{BB962C8B-B14F-4D97-AF65-F5344CB8AC3E}">
        <p14:creationId xmlns:p14="http://schemas.microsoft.com/office/powerpoint/2010/main" val="423636047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41</a:t>
            </a:r>
            <a:endParaRPr lang="en-US" dirty="0">
              <a:solidFill>
                <a:prstClr val="black"/>
              </a:solidFill>
            </a:endParaRPr>
          </a:p>
        </p:txBody>
      </p:sp>
      <p:pic>
        <p:nvPicPr>
          <p:cNvPr id="6" name="Picture 5" descr="Screen Shot 2014-04-01 at 10.04.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4803870"/>
          </a:xfrm>
          <a:prstGeom prst="rect">
            <a:avLst/>
          </a:prstGeom>
        </p:spPr>
      </p:pic>
    </p:spTree>
    <p:extLst>
      <p:ext uri="{BB962C8B-B14F-4D97-AF65-F5344CB8AC3E}">
        <p14:creationId xmlns:p14="http://schemas.microsoft.com/office/powerpoint/2010/main" val="2115641964"/>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882" y="990600"/>
            <a:ext cx="7465925" cy="461665"/>
          </a:xfrm>
          <a:prstGeom prst="rect">
            <a:avLst/>
          </a:prstGeom>
          <a:noFill/>
        </p:spPr>
        <p:txBody>
          <a:bodyPr wrap="square" rtlCol="0">
            <a:spAutoFit/>
          </a:bodyPr>
          <a:lstStyle/>
          <a:p>
            <a:pPr defTabSz="457200"/>
            <a:r>
              <a:rPr lang="en-US" sz="2400" dirty="0" smtClean="0">
                <a:solidFill>
                  <a:srgbClr val="1F497D"/>
                </a:solidFill>
                <a:latin typeface="Frutiger LT Std 57 Cn"/>
              </a:rPr>
              <a:t>DDI Presentations at NCRN Spring Meeting</a:t>
            </a:r>
            <a:endParaRPr lang="en-US" sz="2400" dirty="0">
              <a:solidFill>
                <a:srgbClr val="1F497D"/>
              </a:solidFill>
              <a:latin typeface="Frutiger LT Std 57 Cn"/>
            </a:endParaRPr>
          </a:p>
        </p:txBody>
      </p:sp>
      <p:sp>
        <p:nvSpPr>
          <p:cNvPr id="3" name="Slide Number Placeholder 2"/>
          <p:cNvSpPr>
            <a:spLocks noGrp="1"/>
          </p:cNvSpPr>
          <p:nvPr>
            <p:ph type="sldNum" sz="quarter" idx="12"/>
          </p:nvPr>
        </p:nvSpPr>
        <p:spPr>
          <a:xfrm>
            <a:off x="8229600" y="6096000"/>
            <a:ext cx="457200" cy="365125"/>
          </a:xfrm>
        </p:spPr>
        <p:txBody>
          <a:bodyPr/>
          <a:lstStyle/>
          <a:p>
            <a:pPr algn="r" defTabSz="457200"/>
            <a:r>
              <a:rPr lang="en-US" dirty="0" smtClean="0">
                <a:solidFill>
                  <a:prstClr val="black"/>
                </a:solidFill>
              </a:rPr>
              <a:t>42</a:t>
            </a:r>
            <a:endParaRPr lang="en-US" dirty="0">
              <a:solidFill>
                <a:prstClr val="black"/>
              </a:solidFill>
            </a:endParaRPr>
          </a:p>
        </p:txBody>
      </p:sp>
      <p:sp>
        <p:nvSpPr>
          <p:cNvPr id="4" name="Rectangle 3"/>
          <p:cNvSpPr/>
          <p:nvPr/>
        </p:nvSpPr>
        <p:spPr>
          <a:xfrm>
            <a:off x="228600" y="1676400"/>
            <a:ext cx="7924800" cy="4247317"/>
          </a:xfrm>
          <a:prstGeom prst="rect">
            <a:avLst/>
          </a:prstGeom>
        </p:spPr>
        <p:txBody>
          <a:bodyPr wrap="square">
            <a:spAutoFit/>
          </a:bodyPr>
          <a:lstStyle/>
          <a:p>
            <a:r>
              <a:rPr lang="en-US" b="1" dirty="0"/>
              <a:t>Data Documentation Initiative (DDI) Metadata within the Federal Statistical System:  Implementation Challenges, Record Linkage, and Provenance Encoding</a:t>
            </a:r>
            <a:endParaRPr lang="en-US" dirty="0"/>
          </a:p>
          <a:p>
            <a:r>
              <a:rPr lang="en-US" dirty="0"/>
              <a:t> </a:t>
            </a:r>
          </a:p>
          <a:p>
            <a:r>
              <a:rPr lang="en-US" dirty="0"/>
              <a:t>Jay Greenfield and Sophia </a:t>
            </a:r>
            <a:r>
              <a:rPr lang="en-US" dirty="0" err="1"/>
              <a:t>Kuan</a:t>
            </a:r>
            <a:r>
              <a:rPr lang="en-US" dirty="0"/>
              <a:t> (Booz Allen Hamilton):  Describing Adaptive/Responsive Protocols and Data Processing in </a:t>
            </a:r>
            <a:r>
              <a:rPr lang="en-US" dirty="0" smtClean="0"/>
              <a:t>DDI</a:t>
            </a:r>
          </a:p>
          <a:p>
            <a:r>
              <a:rPr lang="en-US" dirty="0"/>
              <a:t> </a:t>
            </a:r>
          </a:p>
          <a:p>
            <a:r>
              <a:rPr lang="en-US" dirty="0"/>
              <a:t>Tim </a:t>
            </a:r>
            <a:r>
              <a:rPr lang="en-US" dirty="0" err="1"/>
              <a:t>Mulcahy</a:t>
            </a:r>
            <a:r>
              <a:rPr lang="en-US" dirty="0"/>
              <a:t> (NORC):  DDI and Record Linkage</a:t>
            </a:r>
          </a:p>
          <a:p>
            <a:r>
              <a:rPr lang="en-US" dirty="0"/>
              <a:t> </a:t>
            </a:r>
          </a:p>
          <a:p>
            <a:r>
              <a:rPr lang="en-US" dirty="0"/>
              <a:t>Jeremy Williams (Cornell University):  Encoding Provenance Metadata for</a:t>
            </a:r>
          </a:p>
          <a:p>
            <a:r>
              <a:rPr lang="en-US" dirty="0"/>
              <a:t>Social Science Datasets</a:t>
            </a:r>
          </a:p>
          <a:p>
            <a:r>
              <a:rPr lang="en-US" dirty="0"/>
              <a:t> </a:t>
            </a:r>
          </a:p>
          <a:p>
            <a:r>
              <a:rPr lang="en-US" dirty="0"/>
              <a:t> </a:t>
            </a:r>
            <a:r>
              <a:rPr lang="en-US" b="1" dirty="0"/>
              <a:t>DDI Tools Demonstration</a:t>
            </a:r>
            <a:endParaRPr lang="en-US" dirty="0"/>
          </a:p>
          <a:p>
            <a:r>
              <a:rPr lang="en-US" dirty="0"/>
              <a:t> </a:t>
            </a:r>
          </a:p>
          <a:p>
            <a:r>
              <a:rPr lang="en-US" dirty="0"/>
              <a:t>Abdul K. Rahim and Pascal </a:t>
            </a:r>
            <a:r>
              <a:rPr lang="en-US" dirty="0" err="1"/>
              <a:t>Heus</a:t>
            </a:r>
            <a:r>
              <a:rPr lang="en-US" dirty="0"/>
              <a:t> (Metadata Technologies North America)</a:t>
            </a:r>
          </a:p>
          <a:p>
            <a:r>
              <a:rPr lang="en-US" dirty="0"/>
              <a:t> </a:t>
            </a:r>
            <a:endParaRPr lang="en-US" dirty="0"/>
          </a:p>
        </p:txBody>
      </p:sp>
    </p:spTree>
    <p:extLst>
      <p:ext uri="{BB962C8B-B14F-4D97-AF65-F5344CB8AC3E}">
        <p14:creationId xmlns:p14="http://schemas.microsoft.com/office/powerpoint/2010/main" val="284887556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533400" y="2395799"/>
            <a:ext cx="5276850" cy="24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charset="0"/>
                <a:cs typeface="Arial" charset="0"/>
              </a:defRPr>
            </a:lvl1pPr>
            <a:lvl2pPr marL="742950" indent="-285750" defTabSz="457200" eaLnBrk="0" hangingPunct="0">
              <a:defRPr>
                <a:solidFill>
                  <a:schemeClr val="tx1"/>
                </a:solidFill>
                <a:latin typeface="Calibri" charset="0"/>
                <a:cs typeface="Arial" charset="0"/>
              </a:defRPr>
            </a:lvl2pPr>
            <a:lvl3pPr marL="1143000" indent="-228600" defTabSz="457200" eaLnBrk="0" hangingPunct="0">
              <a:defRPr>
                <a:solidFill>
                  <a:schemeClr val="tx1"/>
                </a:solidFill>
                <a:latin typeface="Calibri" charset="0"/>
                <a:cs typeface="Arial" charset="0"/>
              </a:defRPr>
            </a:lvl3pPr>
            <a:lvl4pPr marL="1600200" indent="-228600" defTabSz="457200" eaLnBrk="0" hangingPunct="0">
              <a:defRPr>
                <a:solidFill>
                  <a:schemeClr val="tx1"/>
                </a:solidFill>
                <a:latin typeface="Calibri" charset="0"/>
                <a:cs typeface="Arial" charset="0"/>
              </a:defRPr>
            </a:lvl4pPr>
            <a:lvl5pPr marL="2057400" indent="-228600" defTabSz="4572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r>
              <a:rPr lang="en-US" sz="4000" dirty="0" smtClean="0">
                <a:solidFill>
                  <a:prstClr val="white"/>
                </a:solidFill>
                <a:latin typeface="Helvetica" charset="0"/>
                <a:ea typeface="ＭＳ Ｐゴシック" charset="-128"/>
                <a:cs typeface="Helvetica" charset="0"/>
              </a:rPr>
              <a:t>Thank you!</a:t>
            </a:r>
            <a:endParaRPr lang="en-US" sz="4000" dirty="0" smtClean="0">
              <a:solidFill>
                <a:prstClr val="white"/>
              </a:solidFill>
              <a:latin typeface="Helvetica" charset="0"/>
              <a:ea typeface="ＭＳ Ｐゴシック" charset="-128"/>
              <a:cs typeface="Helvetica" charset="0"/>
            </a:endParaRPr>
          </a:p>
          <a:p>
            <a:endParaRPr lang="en-US" sz="4000" dirty="0">
              <a:solidFill>
                <a:prstClr val="white"/>
              </a:solidFill>
              <a:latin typeface="Helvetica" charset="0"/>
              <a:ea typeface="ＭＳ Ｐゴシック" charset="-128"/>
              <a:cs typeface="Helvetica" charset="0"/>
            </a:endParaRPr>
          </a:p>
          <a:p>
            <a:r>
              <a:rPr lang="en-US" sz="4000" dirty="0" smtClean="0">
                <a:solidFill>
                  <a:prstClr val="white"/>
                </a:solidFill>
                <a:latin typeface="Helvetica" charset="0"/>
                <a:ea typeface="ＭＳ Ｐゴシック" charset="-128"/>
                <a:cs typeface="Helvetica" charset="0"/>
              </a:rPr>
              <a:t>Questions?</a:t>
            </a:r>
            <a:endParaRPr lang="en-US" sz="4000" dirty="0">
              <a:solidFill>
                <a:prstClr val="white"/>
              </a:solidFill>
              <a:latin typeface="Helvetica" charset="0"/>
              <a:ea typeface="ＭＳ Ｐゴシック" charset="-128"/>
              <a:cs typeface="Helvetica" charset="0"/>
            </a:endParaRPr>
          </a:p>
        </p:txBody>
      </p:sp>
      <p:sp>
        <p:nvSpPr>
          <p:cNvPr id="7" name="Rectangle 3"/>
          <p:cNvSpPr txBox="1">
            <a:spLocks noChangeArrowheads="1"/>
          </p:cNvSpPr>
          <p:nvPr/>
        </p:nvSpPr>
        <p:spPr bwMode="auto">
          <a:xfrm>
            <a:off x="2047874" y="4533899"/>
            <a:ext cx="4806185" cy="13994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lgn="l" rtl="0" eaLnBrk="0" fontAlgn="base" hangingPunct="0">
              <a:spcBef>
                <a:spcPct val="20000"/>
              </a:spcBef>
              <a:spcAft>
                <a:spcPct val="0"/>
              </a:spcAft>
              <a:buFont typeface="Wingdings" charset="2"/>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Times"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Times"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Times"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457200" eaLnBrk="1" hangingPunct="1">
              <a:buFont typeface="Wingdings" charset="2"/>
              <a:buNone/>
              <a:defRPr/>
            </a:pPr>
            <a:r>
              <a:rPr lang="en-US" sz="2800" dirty="0" smtClean="0">
                <a:solidFill>
                  <a:prstClr val="white"/>
                </a:solidFill>
              </a:rPr>
              <a:t/>
            </a:r>
            <a:br>
              <a:rPr lang="en-US" sz="2800" dirty="0" smtClean="0">
                <a:solidFill>
                  <a:prstClr val="white"/>
                </a:solidFill>
              </a:rPr>
            </a:br>
            <a:r>
              <a:rPr lang="en-US" sz="2800" dirty="0" err="1" smtClean="0">
                <a:solidFill>
                  <a:prstClr val="white"/>
                </a:solidFill>
              </a:rPr>
              <a:t>block@cornell.edu</a:t>
            </a:r>
            <a:endParaRPr lang="en-US" sz="2800" dirty="0" smtClean="0">
              <a:solidFill>
                <a:prstClr val="white"/>
              </a:solidFill>
            </a:endParaRPr>
          </a:p>
          <a:p>
            <a:pPr algn="r" defTabSz="457200" eaLnBrk="1" hangingPunct="1">
              <a:buFont typeface="Wingdings" charset="2"/>
              <a:buNone/>
              <a:defRPr/>
            </a:pPr>
            <a:r>
              <a:rPr lang="en-US" sz="2800" dirty="0" err="1" smtClean="0">
                <a:solidFill>
                  <a:prstClr val="white"/>
                </a:solidFill>
                <a:latin typeface="Arial" charset="0"/>
              </a:rPr>
              <a:t>ncrn.cornell.edu</a:t>
            </a:r>
            <a:endParaRPr lang="en-US" sz="2800" dirty="0">
              <a:solidFill>
                <a:prstClr val="white"/>
              </a:solidFill>
              <a:latin typeface="Arial" charset="0"/>
            </a:endParaRPr>
          </a:p>
          <a:p>
            <a:pPr algn="r" defTabSz="457200" eaLnBrk="1" hangingPunct="1">
              <a:buFont typeface="Wingdings" charset="2"/>
              <a:buNone/>
              <a:defRPr/>
            </a:pPr>
            <a:endParaRPr lang="en-US" sz="2800" dirty="0">
              <a:solidFill>
                <a:prstClr val="white"/>
              </a:solidFill>
            </a:endParaRPr>
          </a:p>
          <a:p>
            <a:pPr algn="r" defTabSz="457200" eaLnBrk="1" hangingPunct="1">
              <a:buFont typeface="Wingdings" charset="2"/>
              <a:buNone/>
              <a:defRPr/>
            </a:pPr>
            <a:r>
              <a:rPr lang="en-US" sz="2800" dirty="0" smtClean="0">
                <a:solidFill>
                  <a:prstClr val="white"/>
                </a:solidFill>
              </a:rPr>
              <a:t/>
            </a:r>
            <a:br>
              <a:rPr lang="en-US" sz="2800" dirty="0" smtClean="0">
                <a:solidFill>
                  <a:prstClr val="white"/>
                </a:solidFill>
              </a:rPr>
            </a:br>
            <a:endParaRPr lang="en-US" sz="2800" dirty="0" smtClean="0">
              <a:solidFill>
                <a:prstClr val="white"/>
              </a:solidFill>
            </a:endParaRPr>
          </a:p>
        </p:txBody>
      </p:sp>
      <p:sp>
        <p:nvSpPr>
          <p:cNvPr id="2" name="Slide Number Placeholder 1"/>
          <p:cNvSpPr>
            <a:spLocks noGrp="1"/>
          </p:cNvSpPr>
          <p:nvPr>
            <p:ph type="sldNum" sz="quarter" idx="12"/>
          </p:nvPr>
        </p:nvSpPr>
        <p:spPr>
          <a:xfrm>
            <a:off x="8534400" y="6400800"/>
            <a:ext cx="457200" cy="365125"/>
          </a:xfrm>
        </p:spPr>
        <p:txBody>
          <a:bodyPr/>
          <a:lstStyle/>
          <a:p>
            <a:pPr>
              <a:defRPr/>
            </a:pPr>
            <a:fld id="{CB170998-985E-49FD-8136-735689F89D25}"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1671425453"/>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3600" dirty="0"/>
              <a:t>(CED</a:t>
            </a:r>
            <a:r>
              <a:rPr lang="en-US" sz="3600" baseline="30000" dirty="0"/>
              <a:t>2</a:t>
            </a:r>
            <a:r>
              <a:rPr lang="en-US" sz="3600" dirty="0"/>
              <a:t>AR</a:t>
            </a:r>
            <a:r>
              <a:rPr lang="en-US" sz="3600" dirty="0" smtClean="0"/>
              <a:t>):  Comprehensive Extensible Data Documentation and Access Repository</a:t>
            </a:r>
            <a:endParaRPr lang="en-US" sz="3600" baseline="30000" dirty="0"/>
          </a:p>
        </p:txBody>
      </p:sp>
      <p:sp>
        <p:nvSpPr>
          <p:cNvPr id="3" name="TextBox 2"/>
          <p:cNvSpPr txBox="1"/>
          <p:nvPr/>
        </p:nvSpPr>
        <p:spPr>
          <a:xfrm>
            <a:off x="609213" y="2133600"/>
            <a:ext cx="8382387" cy="3416320"/>
          </a:xfrm>
          <a:prstGeom prst="rect">
            <a:avLst/>
          </a:prstGeom>
          <a:noFill/>
        </p:spPr>
        <p:txBody>
          <a:bodyPr wrap="square" rtlCol="0">
            <a:spAutoFit/>
          </a:bodyPr>
          <a:lstStyle/>
          <a:p>
            <a:pPr marL="342900" indent="-342900">
              <a:buFont typeface="Arial"/>
              <a:buChar char="•"/>
            </a:pPr>
            <a:r>
              <a:rPr lang="en-US" sz="2400" dirty="0" smtClean="0"/>
              <a:t>Method </a:t>
            </a:r>
            <a:r>
              <a:rPr lang="en-US" sz="2400" dirty="0"/>
              <a:t>for solving the data </a:t>
            </a:r>
            <a:r>
              <a:rPr lang="en-US" sz="2400" dirty="0" err="1" smtClean="0"/>
              <a:t>curation</a:t>
            </a:r>
            <a:r>
              <a:rPr lang="en-US" sz="2400" dirty="0" smtClean="0"/>
              <a:t> </a:t>
            </a:r>
            <a:r>
              <a:rPr lang="en-US" sz="2400" dirty="0"/>
              <a:t>problem that confronts the custodians </a:t>
            </a:r>
            <a:r>
              <a:rPr lang="en-US" sz="2400" dirty="0" smtClean="0"/>
              <a:t>of restricted</a:t>
            </a:r>
            <a:r>
              <a:rPr lang="en-US" sz="2400" dirty="0"/>
              <a:t>-access research data and the scientific users of </a:t>
            </a:r>
            <a:r>
              <a:rPr lang="en-US" sz="2400" dirty="0" smtClean="0"/>
              <a:t>such data</a:t>
            </a:r>
          </a:p>
          <a:p>
            <a:pPr marL="342900" indent="-342900">
              <a:buFont typeface="Arial"/>
              <a:buChar char="•"/>
            </a:pPr>
            <a:r>
              <a:rPr lang="en-US" sz="2400" dirty="0" smtClean="0"/>
              <a:t>Accommodates physical </a:t>
            </a:r>
            <a:r>
              <a:rPr lang="en-US" sz="2400" dirty="0"/>
              <a:t>security and access limitation protocols, and allows </a:t>
            </a:r>
            <a:r>
              <a:rPr lang="en-US" sz="2400" dirty="0" smtClean="0"/>
              <a:t>for much </a:t>
            </a:r>
            <a:r>
              <a:rPr lang="en-US" sz="2400" dirty="0"/>
              <a:t>improved provenance </a:t>
            </a:r>
            <a:r>
              <a:rPr lang="en-US" sz="2400" dirty="0" smtClean="0"/>
              <a:t>tracking</a:t>
            </a:r>
            <a:endParaRPr lang="en-US" dirty="0" smtClean="0"/>
          </a:p>
          <a:p>
            <a:pPr marL="342900" indent="-342900">
              <a:buFont typeface="Arial"/>
              <a:buChar char="•"/>
            </a:pPr>
            <a:r>
              <a:rPr lang="en-US" sz="2400" dirty="0"/>
              <a:t>M</a:t>
            </a:r>
            <a:r>
              <a:rPr lang="en-US" sz="2400" dirty="0" smtClean="0"/>
              <a:t>etadata </a:t>
            </a:r>
            <a:r>
              <a:rPr lang="en-US" sz="2400" dirty="0"/>
              <a:t>repository system that allows researchers to search, browse, </a:t>
            </a:r>
            <a:r>
              <a:rPr lang="en-US" sz="2400" dirty="0" smtClean="0"/>
              <a:t>access, </a:t>
            </a:r>
            <a:r>
              <a:rPr lang="en-US" sz="2400" dirty="0"/>
              <a:t>and cite confidential data and metadata </a:t>
            </a:r>
            <a:r>
              <a:rPr lang="en-US" sz="2400" dirty="0" smtClean="0"/>
              <a:t>(via a </a:t>
            </a:r>
            <a:r>
              <a:rPr lang="en-US" sz="2400" dirty="0"/>
              <a:t>web-based user interface or programmatically through a search </a:t>
            </a:r>
            <a:r>
              <a:rPr lang="en-US" sz="2400" dirty="0" smtClean="0"/>
              <a:t>API)</a:t>
            </a:r>
            <a:endParaRPr lang="en-US" sz="2400" dirty="0"/>
          </a:p>
        </p:txBody>
      </p:sp>
      <p:sp>
        <p:nvSpPr>
          <p:cNvPr id="4" name="TextBox 3"/>
          <p:cNvSpPr txBox="1"/>
          <p:nvPr/>
        </p:nvSpPr>
        <p:spPr>
          <a:xfrm>
            <a:off x="8763000" y="6172200"/>
            <a:ext cx="301660"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3217426244"/>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50" y="3048000"/>
            <a:ext cx="859160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2438400"/>
            <a:ext cx="6814686" cy="461665"/>
          </a:xfrm>
          <a:prstGeom prst="rect">
            <a:avLst/>
          </a:prstGeom>
          <a:noFill/>
        </p:spPr>
        <p:txBody>
          <a:bodyPr wrap="none" rtlCol="0">
            <a:spAutoFit/>
          </a:bodyPr>
          <a:lstStyle/>
          <a:p>
            <a:r>
              <a:rPr lang="en-US" sz="2400" dirty="0" smtClean="0"/>
              <a:t>NCRN DDI Solution at the Variable Level:  &lt;</a:t>
            </a:r>
            <a:r>
              <a:rPr lang="en-US" sz="2400" dirty="0" err="1" smtClean="0"/>
              <a:t>dataAccs</a:t>
            </a:r>
            <a:r>
              <a:rPr lang="en-US" sz="2400" dirty="0" smtClean="0"/>
              <a:t>&gt;</a:t>
            </a:r>
            <a:endParaRPr lang="en-US" sz="2400" dirty="0"/>
          </a:p>
        </p:txBody>
      </p:sp>
      <p:sp>
        <p:nvSpPr>
          <p:cNvPr id="2" name="TextBox 1"/>
          <p:cNvSpPr txBox="1"/>
          <p:nvPr/>
        </p:nvSpPr>
        <p:spPr>
          <a:xfrm>
            <a:off x="8716879" y="6096000"/>
            <a:ext cx="427121" cy="646331"/>
          </a:xfrm>
          <a:prstGeom prst="rect">
            <a:avLst/>
          </a:prstGeom>
          <a:noFill/>
        </p:spPr>
        <p:txBody>
          <a:bodyPr wrap="square" rtlCol="0">
            <a:spAutoFit/>
          </a:bodyPr>
          <a:lstStyle/>
          <a:p>
            <a:r>
              <a:rPr lang="en-US" dirty="0" smtClean="0"/>
              <a:t>6</a:t>
            </a:r>
          </a:p>
          <a:p>
            <a:endParaRPr lang="en-US" dirty="0" smtClean="0"/>
          </a:p>
        </p:txBody>
      </p:sp>
      <p:sp>
        <p:nvSpPr>
          <p:cNvPr id="4" name="TextBox 3"/>
          <p:cNvSpPr txBox="1"/>
          <p:nvPr/>
        </p:nvSpPr>
        <p:spPr>
          <a:xfrm>
            <a:off x="1219200" y="1066800"/>
            <a:ext cx="7239000" cy="1384995"/>
          </a:xfrm>
          <a:prstGeom prst="rect">
            <a:avLst/>
          </a:prstGeom>
          <a:noFill/>
        </p:spPr>
        <p:txBody>
          <a:bodyPr wrap="square" rtlCol="0">
            <a:spAutoFit/>
          </a:bodyPr>
          <a:lstStyle/>
          <a:p>
            <a:r>
              <a:rPr lang="en-US" sz="2800" dirty="0" smtClean="0"/>
              <a:t>Proposed a &lt;</a:t>
            </a:r>
            <a:r>
              <a:rPr lang="en-US" sz="2800" dirty="0" err="1" smtClean="0"/>
              <a:t>dataAccs</a:t>
            </a:r>
            <a:r>
              <a:rPr lang="en-US" sz="2800" dirty="0" smtClean="0"/>
              <a:t>&gt; Solution at </a:t>
            </a:r>
            <a:r>
              <a:rPr lang="en-US" sz="2800" dirty="0"/>
              <a:t>EDDI12 in </a:t>
            </a:r>
            <a:r>
              <a:rPr lang="en-US" sz="2800" dirty="0" smtClean="0"/>
              <a:t>Bergen</a:t>
            </a:r>
          </a:p>
          <a:p>
            <a:endParaRPr lang="en-US" sz="2800" dirty="0"/>
          </a:p>
        </p:txBody>
      </p:sp>
    </p:spTree>
    <p:extLst>
      <p:ext uri="{BB962C8B-B14F-4D97-AF65-F5344CB8AC3E}">
        <p14:creationId xmlns:p14="http://schemas.microsoft.com/office/powerpoint/2010/main" val="924632476"/>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752600"/>
            <a:ext cx="5943599" cy="432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477000" y="1676400"/>
            <a:ext cx="914400" cy="381000"/>
          </a:xfrm>
          <a:prstGeom prst="ellipse">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6096000" y="4114800"/>
            <a:ext cx="914400" cy="381000"/>
          </a:xfrm>
          <a:prstGeom prst="ellipse">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p:cNvSpPr txBox="1"/>
          <p:nvPr/>
        </p:nvSpPr>
        <p:spPr>
          <a:xfrm>
            <a:off x="2362200" y="1295400"/>
            <a:ext cx="4553650" cy="461665"/>
          </a:xfrm>
          <a:prstGeom prst="rect">
            <a:avLst/>
          </a:prstGeom>
          <a:noFill/>
        </p:spPr>
        <p:txBody>
          <a:bodyPr wrap="none" rtlCol="0">
            <a:spAutoFit/>
          </a:bodyPr>
          <a:lstStyle/>
          <a:p>
            <a:r>
              <a:rPr lang="en-US" sz="2400" dirty="0" smtClean="0"/>
              <a:t>Variable Level Solution (continued)</a:t>
            </a:r>
            <a:endParaRPr lang="en-US" sz="2400" dirty="0"/>
          </a:p>
        </p:txBody>
      </p:sp>
      <p:sp>
        <p:nvSpPr>
          <p:cNvPr id="3" name="TextBox 2"/>
          <p:cNvSpPr txBox="1"/>
          <p:nvPr/>
        </p:nvSpPr>
        <p:spPr>
          <a:xfrm>
            <a:off x="8763000" y="6172200"/>
            <a:ext cx="301660" cy="369332"/>
          </a:xfrm>
          <a:prstGeom prst="rect">
            <a:avLst/>
          </a:prstGeom>
          <a:noFill/>
        </p:spPr>
        <p:txBody>
          <a:bodyPr wrap="none" rtlCol="0">
            <a:spAutoFit/>
          </a:bodyPr>
          <a:lstStyle/>
          <a:p>
            <a:r>
              <a:rPr lang="en-US" dirty="0"/>
              <a:t>7</a:t>
            </a:r>
            <a:endParaRPr lang="en-US" dirty="0"/>
          </a:p>
        </p:txBody>
      </p:sp>
    </p:spTree>
    <p:extLst>
      <p:ext uri="{BB962C8B-B14F-4D97-AF65-F5344CB8AC3E}">
        <p14:creationId xmlns:p14="http://schemas.microsoft.com/office/powerpoint/2010/main" val="4022105195"/>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7175329"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781800" y="1752600"/>
            <a:ext cx="990600" cy="457200"/>
          </a:xfrm>
          <a:prstGeom prst="ellipse">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Oval 4"/>
          <p:cNvSpPr/>
          <p:nvPr/>
        </p:nvSpPr>
        <p:spPr>
          <a:xfrm>
            <a:off x="2286000" y="4800600"/>
            <a:ext cx="1066800" cy="381000"/>
          </a:xfrm>
          <a:prstGeom prst="ellipse">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p:cNvSpPr txBox="1"/>
          <p:nvPr/>
        </p:nvSpPr>
        <p:spPr>
          <a:xfrm>
            <a:off x="2286000" y="1143000"/>
            <a:ext cx="4357708" cy="369332"/>
          </a:xfrm>
          <a:prstGeom prst="rect">
            <a:avLst/>
          </a:prstGeom>
          <a:noFill/>
        </p:spPr>
        <p:txBody>
          <a:bodyPr wrap="none" rtlCol="0">
            <a:spAutoFit/>
          </a:bodyPr>
          <a:lstStyle/>
          <a:p>
            <a:r>
              <a:rPr lang="en-US" dirty="0" smtClean="0"/>
              <a:t>No DDI Solution at the level of a </a:t>
            </a:r>
            <a:r>
              <a:rPr lang="en-US" i="1" dirty="0" smtClean="0"/>
              <a:t>Value Label </a:t>
            </a:r>
            <a:endParaRPr lang="en-US" i="1" dirty="0"/>
          </a:p>
        </p:txBody>
      </p:sp>
      <p:sp>
        <p:nvSpPr>
          <p:cNvPr id="3" name="TextBox 2"/>
          <p:cNvSpPr txBox="1"/>
          <p:nvPr/>
        </p:nvSpPr>
        <p:spPr>
          <a:xfrm>
            <a:off x="1828800" y="5943600"/>
            <a:ext cx="5426410" cy="369332"/>
          </a:xfrm>
          <a:prstGeom prst="rect">
            <a:avLst/>
          </a:prstGeom>
          <a:noFill/>
        </p:spPr>
        <p:txBody>
          <a:bodyPr wrap="none" rtlCol="0">
            <a:spAutoFit/>
          </a:bodyPr>
          <a:lstStyle/>
          <a:p>
            <a:r>
              <a:rPr lang="en-US" dirty="0" smtClean="0"/>
              <a:t>Small tweak to the DDI Codebook Schema would fix this.</a:t>
            </a:r>
            <a:endParaRPr lang="en-US" dirty="0"/>
          </a:p>
        </p:txBody>
      </p:sp>
      <p:sp>
        <p:nvSpPr>
          <p:cNvPr id="6" name="TextBox 5"/>
          <p:cNvSpPr txBox="1"/>
          <p:nvPr/>
        </p:nvSpPr>
        <p:spPr>
          <a:xfrm>
            <a:off x="8725346" y="6172200"/>
            <a:ext cx="301660" cy="369332"/>
          </a:xfrm>
          <a:prstGeom prst="rect">
            <a:avLst/>
          </a:prstGeom>
          <a:noFill/>
        </p:spPr>
        <p:txBody>
          <a:bodyPr wrap="none" rtlCol="0">
            <a:spAutoFit/>
          </a:bodyPr>
          <a:lstStyle/>
          <a:p>
            <a:r>
              <a:rPr lang="en-US" dirty="0"/>
              <a:t>8</a:t>
            </a:r>
            <a:endParaRPr lang="en-US" dirty="0" smtClean="0"/>
          </a:p>
        </p:txBody>
      </p:sp>
    </p:spTree>
    <p:extLst>
      <p:ext uri="{BB962C8B-B14F-4D97-AF65-F5344CB8AC3E}">
        <p14:creationId xmlns:p14="http://schemas.microsoft.com/office/powerpoint/2010/main" val="3292366956"/>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25346" y="6172200"/>
            <a:ext cx="301660" cy="369332"/>
          </a:xfrm>
          <a:prstGeom prst="rect">
            <a:avLst/>
          </a:prstGeom>
          <a:noFill/>
        </p:spPr>
        <p:txBody>
          <a:bodyPr wrap="none" rtlCol="0">
            <a:spAutoFit/>
          </a:bodyPr>
          <a:lstStyle/>
          <a:p>
            <a:r>
              <a:rPr lang="en-US" dirty="0"/>
              <a:t>9</a:t>
            </a:r>
            <a:endParaRPr lang="en-US" dirty="0"/>
          </a:p>
        </p:txBody>
      </p:sp>
      <p:sp>
        <p:nvSpPr>
          <p:cNvPr id="8" name="TextBox 7"/>
          <p:cNvSpPr txBox="1"/>
          <p:nvPr/>
        </p:nvSpPr>
        <p:spPr>
          <a:xfrm>
            <a:off x="609600" y="1229380"/>
            <a:ext cx="8229600" cy="523220"/>
          </a:xfrm>
          <a:prstGeom prst="rect">
            <a:avLst/>
          </a:prstGeom>
          <a:noFill/>
        </p:spPr>
        <p:txBody>
          <a:bodyPr wrap="square" rtlCol="0">
            <a:spAutoFit/>
          </a:bodyPr>
          <a:lstStyle/>
          <a:p>
            <a:r>
              <a:rPr lang="en-US" sz="2800" dirty="0" smtClean="0"/>
              <a:t>&lt;</a:t>
            </a:r>
            <a:r>
              <a:rPr lang="en-US" sz="2800" dirty="0" err="1" smtClean="0"/>
              <a:t>dataAccs</a:t>
            </a:r>
            <a:r>
              <a:rPr lang="en-US" sz="2800" dirty="0" smtClean="0"/>
              <a:t>&gt; developments since EDDI12</a:t>
            </a:r>
            <a:endParaRPr lang="en-US" sz="2800" dirty="0"/>
          </a:p>
        </p:txBody>
      </p:sp>
      <p:sp>
        <p:nvSpPr>
          <p:cNvPr id="10" name="TextBox 9"/>
          <p:cNvSpPr txBox="1"/>
          <p:nvPr/>
        </p:nvSpPr>
        <p:spPr>
          <a:xfrm>
            <a:off x="685800" y="1905000"/>
            <a:ext cx="8458200" cy="4001095"/>
          </a:xfrm>
          <a:prstGeom prst="rect">
            <a:avLst/>
          </a:prstGeom>
          <a:noFill/>
        </p:spPr>
        <p:txBody>
          <a:bodyPr wrap="square" rtlCol="0">
            <a:spAutoFit/>
          </a:bodyPr>
          <a:lstStyle/>
          <a:p>
            <a:pPr marL="342900" indent="-342900">
              <a:buFont typeface="Arial"/>
              <a:buChar char="•"/>
            </a:pPr>
            <a:r>
              <a:rPr lang="en-US" sz="2400" dirty="0" smtClean="0"/>
              <a:t>In </a:t>
            </a:r>
            <a:r>
              <a:rPr lang="en-US" sz="2400" dirty="0" err="1" smtClean="0"/>
              <a:t>Lagoze</a:t>
            </a:r>
            <a:r>
              <a:rPr lang="en-US" sz="2400" dirty="0" smtClean="0"/>
              <a:t>, Block </a:t>
            </a:r>
            <a:r>
              <a:rPr lang="en-US" sz="2400" dirty="0" err="1" smtClean="0"/>
              <a:t>et.al</a:t>
            </a:r>
            <a:r>
              <a:rPr lang="en-US" sz="2400" dirty="0" smtClean="0"/>
              <a:t>. (2013) we more completely </a:t>
            </a:r>
            <a:r>
              <a:rPr lang="en-US" sz="2400" dirty="0"/>
              <a:t>described </a:t>
            </a:r>
            <a:endParaRPr lang="en-US" sz="2400" dirty="0" smtClean="0"/>
          </a:p>
          <a:p>
            <a:r>
              <a:rPr lang="en-US" sz="2400" dirty="0"/>
              <a:t>t</a:t>
            </a:r>
            <a:r>
              <a:rPr lang="en-US" sz="2400" dirty="0" smtClean="0"/>
              <a:t>he solution for embedding </a:t>
            </a:r>
            <a:r>
              <a:rPr lang="en-US" sz="2400" dirty="0"/>
              <a:t>field-specific and value-specific </a:t>
            </a:r>
            <a:endParaRPr lang="en-US" sz="2400" dirty="0" smtClean="0"/>
          </a:p>
          <a:p>
            <a:r>
              <a:rPr lang="en-US" sz="2400" dirty="0" smtClean="0"/>
              <a:t>cloaking </a:t>
            </a:r>
            <a:r>
              <a:rPr lang="en-US" sz="2400" dirty="0"/>
              <a:t>in DDI </a:t>
            </a:r>
            <a:r>
              <a:rPr lang="en-US" sz="2400" dirty="0" smtClean="0"/>
              <a:t>Metadata*</a:t>
            </a:r>
          </a:p>
          <a:p>
            <a:pPr marL="342900" indent="-342900">
              <a:buFont typeface="Arial"/>
              <a:buChar char="•"/>
            </a:pPr>
            <a:r>
              <a:rPr lang="en-US" sz="2400" dirty="0" smtClean="0"/>
              <a:t>Proposed formal change to DDI 2.5 (April 2013)</a:t>
            </a:r>
          </a:p>
          <a:p>
            <a:pPr marL="342900" indent="-342900">
              <a:buFont typeface="Arial"/>
              <a:buChar char="•"/>
            </a:pPr>
            <a:r>
              <a:rPr lang="en-US" sz="2400" dirty="0" smtClean="0"/>
              <a:t>Brought modified “DDI 2.5.NCRN” schema online for testing</a:t>
            </a:r>
          </a:p>
          <a:p>
            <a:r>
              <a:rPr lang="en-US" sz="2400" dirty="0" smtClean="0"/>
              <a:t>    (Fall 2013)</a:t>
            </a:r>
          </a:p>
          <a:p>
            <a:pPr marL="342900" indent="-342900">
              <a:buFont typeface="Arial"/>
              <a:buChar char="•"/>
            </a:pPr>
            <a:r>
              <a:rPr lang="en-US" sz="2400" dirty="0" smtClean="0"/>
              <a:t>Look forward to DDI Technical Implementation Committee </a:t>
            </a:r>
          </a:p>
          <a:p>
            <a:r>
              <a:rPr lang="en-US" sz="2400" dirty="0" smtClean="0"/>
              <a:t>taking up our </a:t>
            </a:r>
            <a:r>
              <a:rPr lang="en-US" sz="2400" dirty="0" smtClean="0"/>
              <a:t>proposal</a:t>
            </a:r>
            <a:endParaRPr lang="en-US" sz="2400" dirty="0" smtClean="0"/>
          </a:p>
          <a:p>
            <a:endParaRPr lang="en-US" sz="2400" dirty="0" smtClean="0"/>
          </a:p>
          <a:p>
            <a:r>
              <a:rPr lang="en-US" sz="2400" dirty="0" smtClean="0"/>
              <a:t>*</a:t>
            </a:r>
            <a:r>
              <a:rPr lang="en-US" sz="1400" dirty="0" err="1" smtClean="0"/>
              <a:t>Lagoze</a:t>
            </a:r>
            <a:r>
              <a:rPr lang="en-US" sz="1400" dirty="0"/>
              <a:t>, C., Block, W., Williams, J., </a:t>
            </a:r>
            <a:r>
              <a:rPr lang="en-US" sz="1400" dirty="0" err="1"/>
              <a:t>Abowd</a:t>
            </a:r>
            <a:r>
              <a:rPr lang="en-US" sz="1400" dirty="0"/>
              <a:t>, J. M., &amp; </a:t>
            </a:r>
            <a:r>
              <a:rPr lang="en-US" sz="1400" dirty="0" err="1"/>
              <a:t>Vilhuber</a:t>
            </a:r>
            <a:r>
              <a:rPr lang="en-US" sz="1400" dirty="0"/>
              <a:t>, L. </a:t>
            </a:r>
            <a:r>
              <a:rPr lang="en-US" sz="1400" dirty="0" smtClean="0"/>
              <a:t>(</a:t>
            </a:r>
            <a:r>
              <a:rPr lang="en-US" sz="1400" dirty="0"/>
              <a:t>2013). Data Management of Confidential </a:t>
            </a:r>
            <a:endParaRPr lang="en-US" sz="1400" dirty="0" smtClean="0"/>
          </a:p>
          <a:p>
            <a:r>
              <a:rPr lang="en-US" sz="1400" dirty="0" smtClean="0"/>
              <a:t>Data</a:t>
            </a:r>
            <a:r>
              <a:rPr lang="en-US" sz="1400" dirty="0"/>
              <a:t>. In </a:t>
            </a:r>
            <a:r>
              <a:rPr lang="en-US" sz="1400" i="1" dirty="0"/>
              <a:t>International Data </a:t>
            </a:r>
            <a:r>
              <a:rPr lang="en-US" sz="1400" i="1" dirty="0" err="1"/>
              <a:t>Curation</a:t>
            </a:r>
            <a:r>
              <a:rPr lang="en-US" sz="1400" i="1" dirty="0"/>
              <a:t> Conference</a:t>
            </a:r>
            <a:r>
              <a:rPr lang="en-US" sz="1400" dirty="0"/>
              <a:t>. Amsterdam. </a:t>
            </a:r>
          </a:p>
        </p:txBody>
      </p:sp>
    </p:spTree>
    <p:extLst>
      <p:ext uri="{BB962C8B-B14F-4D97-AF65-F5344CB8AC3E}">
        <p14:creationId xmlns:p14="http://schemas.microsoft.com/office/powerpoint/2010/main" val="2789122171"/>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ISER_NEW Master pages_12_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ISER_NEW Master pages_12_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8884</TotalTime>
  <Words>2044</Words>
  <Application>Microsoft Macintosh PowerPoint</Application>
  <PresentationFormat>On-screen Show (4:3)</PresentationFormat>
  <Paragraphs>543</Paragraphs>
  <Slides>43</Slides>
  <Notes>29</Notes>
  <HiddenSlides>0</HiddenSlides>
  <MMClips>0</MMClips>
  <ScaleCrop>false</ScaleCrop>
  <HeadingPairs>
    <vt:vector size="4" baseType="variant">
      <vt:variant>
        <vt:lpstr>Theme</vt:lpstr>
      </vt:variant>
      <vt:variant>
        <vt:i4>11</vt:i4>
      </vt:variant>
      <vt:variant>
        <vt:lpstr>Slide Titles</vt:lpstr>
      </vt:variant>
      <vt:variant>
        <vt:i4>43</vt:i4>
      </vt:variant>
    </vt:vector>
  </HeadingPairs>
  <TitlesOfParts>
    <vt:vector size="54" baseType="lpstr">
      <vt:lpstr>CISER_NEW Master pages_12_6</vt:lpstr>
      <vt:lpstr>1_Office Theme</vt:lpstr>
      <vt:lpstr>2_Office Theme</vt:lpstr>
      <vt:lpstr>3_Office Theme</vt:lpstr>
      <vt:lpstr>4_Office Theme</vt:lpstr>
      <vt:lpstr>5_Office Theme</vt:lpstr>
      <vt:lpstr>6_Office Theme</vt:lpstr>
      <vt:lpstr>Office Theme</vt:lpstr>
      <vt:lpstr>7_Office Theme</vt:lpstr>
      <vt:lpstr>8_Office Theme</vt:lpstr>
      <vt:lpstr>2_CISER_NEW Master pages_12_6</vt:lpstr>
      <vt:lpstr>The Complicated Provenance of American Community Survey Data:  How Far will PROV and DDI Take Us? </vt:lpstr>
      <vt:lpstr>PowerPoint Presentation</vt:lpstr>
      <vt:lpstr>PowerPoint Presentation</vt:lpstr>
      <vt:lpstr>PowerPoint Presentation</vt:lpstr>
      <vt:lpstr>(CED2AR):  Comprehensive Extensible Data Documentation and Access Repository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American Community Survey (ACS) </vt:lpstr>
      <vt:lpstr>PowerPoint Presentation</vt:lpstr>
      <vt:lpstr>Three Use Cases: Researchers interested in people of Alsatian, Andorran, and Cypriot Ancestry</vt:lpstr>
      <vt:lpstr>Multiple Sources of Data originating from  the ACS:  Examples of Aggregate Data</vt:lpstr>
      <vt:lpstr>Multiple Sources of Data originating from  the ACS:  Example of PUMS Microdata</vt:lpstr>
      <vt:lpstr>Multiple Sources of Data originating from  the ACS:  Example of IPUMS-USA</vt:lpstr>
      <vt:lpstr>PowerPoint Presentation</vt:lpstr>
      <vt:lpstr>Three Use Cases: Researchers interested in people of Alsatian, Andorran, and Cypriot Ancestry</vt:lpstr>
      <vt:lpstr>PowerPoint Presentation</vt:lpstr>
      <vt:lpstr>PowerPoint Presentation</vt:lpstr>
      <vt:lpstr>PowerPoint Presentation</vt:lpstr>
      <vt:lpstr>PowerPoint Presentation</vt:lpstr>
      <vt:lpstr>PowerPoint Presentation</vt:lpstr>
      <vt:lpstr>Three Use Cases: Researchers interested in people of Alsatian, Andorran, and Cypriot Ancestry</vt:lpstr>
      <vt:lpstr>PowerPoint Presentation</vt:lpstr>
      <vt:lpstr>PowerPoint Presentation</vt:lpstr>
      <vt:lpstr>Three Use Cases: Researchers interested in people of Alsatian, Andorran, and Cypriot Ancestry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Martin</dc:creator>
  <cp:lastModifiedBy>William Block</cp:lastModifiedBy>
  <cp:revision>228</cp:revision>
  <cp:lastPrinted>2012-11-28T15:14:28Z</cp:lastPrinted>
  <dcterms:created xsi:type="dcterms:W3CDTF">2012-07-18T12:10:14Z</dcterms:created>
  <dcterms:modified xsi:type="dcterms:W3CDTF">2014-04-02T05:32:54Z</dcterms:modified>
</cp:coreProperties>
</file>