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1" r:id="rId4"/>
    <p:sldId id="283" r:id="rId5"/>
    <p:sldId id="266" r:id="rId6"/>
    <p:sldId id="263" r:id="rId7"/>
    <p:sldId id="284" r:id="rId8"/>
    <p:sldId id="264" r:id="rId9"/>
    <p:sldId id="267" r:id="rId10"/>
    <p:sldId id="269" r:id="rId11"/>
    <p:sldId id="273" r:id="rId12"/>
    <p:sldId id="274" r:id="rId13"/>
    <p:sldId id="275" r:id="rId14"/>
    <p:sldId id="270" r:id="rId15"/>
    <p:sldId id="285" r:id="rId16"/>
    <p:sldId id="286" r:id="rId17"/>
    <p:sldId id="278" r:id="rId18"/>
    <p:sldId id="279" r:id="rId19"/>
    <p:sldId id="280" r:id="rId20"/>
    <p:sldId id="281" r:id="rId21"/>
    <p:sldId id="276" r:id="rId22"/>
    <p:sldId id="259" r:id="rId23"/>
    <p:sldId id="271" r:id="rId24"/>
    <p:sldId id="272" r:id="rId25"/>
    <p:sldId id="282" r:id="rId26"/>
    <p:sldId id="26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94660"/>
  </p:normalViewPr>
  <p:slideViewPr>
    <p:cSldViewPr>
      <p:cViewPr>
        <p:scale>
          <a:sx n="75" d="100"/>
          <a:sy n="75" d="100"/>
        </p:scale>
        <p:origin x="-2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E3FEDB-ADB4-4EBC-98C8-3E09CA06029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BB0D70-4C7F-4E5B-BCB2-5AFCEEB8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EAEE73-94E1-4507-806D-60D9259E4AAC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B9E16-1BF7-4524-A385-89534421A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9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4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7365-3C28-4BA4-8E8A-B701EB31777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7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7365-3C28-4BA4-8E8A-B701EB317770}" type="datetimeFigureOut">
              <a:rPr lang="en-US" smtClean="0"/>
              <a:pPr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6294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Hoyle, Alternatives for Representing Coding of Qualitative Data, NADDI2014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629400"/>
            <a:ext cx="99060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A58F-3BE4-475C-99AF-8083C98B88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tenberg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oachim.wackerow@gesis.org" TargetMode="External"/><Relationship Id="rId2" Type="http://schemas.openxmlformats.org/officeDocument/2006/relationships/hyperlink" Target="mailto:LarryHoyle@k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Alternatives for Representing Coding of Qualitative Data in DDI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Hoyle</a:t>
            </a:r>
          </a:p>
          <a:p>
            <a:r>
              <a:rPr lang="en-US" dirty="0" smtClean="0"/>
              <a:t>Institute for Policy &amp; Social Research</a:t>
            </a:r>
          </a:p>
          <a:p>
            <a:r>
              <a:rPr lang="en-US" dirty="0" smtClean="0"/>
              <a:t>University of Kansas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54FE-B578-42FF-BEC1-F9F855336E11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3223" r="2703" b="11161"/>
          <a:stretch/>
        </p:blipFill>
        <p:spPr>
          <a:xfrm>
            <a:off x="304800" y="1012294"/>
            <a:ext cx="4732638" cy="5424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- Dataset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A92-7FC2-4C23-B048-A39B53DD6A62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15240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dataset can be included in the DDI representation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67200" y="23622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3223" r="2703" b="11161"/>
          <a:stretch/>
        </p:blipFill>
        <p:spPr>
          <a:xfrm>
            <a:off x="4988689" y="933200"/>
            <a:ext cx="4156312" cy="5424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A92-7FC2-4C23-B048-A39B53DD6A62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50292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/>
          <a:stretch/>
        </p:blipFill>
        <p:spPr>
          <a:xfrm>
            <a:off x="0" y="933200"/>
            <a:ext cx="4412363" cy="539797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629400" y="1752600"/>
            <a:ext cx="1981200" cy="4038600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1023" y="879676"/>
            <a:ext cx="4560425" cy="5581048"/>
          </a:xfrm>
          <a:custGeom>
            <a:avLst/>
            <a:gdLst>
              <a:gd name="connsiteX0" fmla="*/ 717630 w 4560425"/>
              <a:gd name="connsiteY0" fmla="*/ 5509549 h 5581048"/>
              <a:gd name="connsiteX1" fmla="*/ 717630 w 4560425"/>
              <a:gd name="connsiteY1" fmla="*/ 5509549 h 5581048"/>
              <a:gd name="connsiteX2" fmla="*/ 625033 w 4560425"/>
              <a:gd name="connsiteY2" fmla="*/ 5451676 h 5581048"/>
              <a:gd name="connsiteX3" fmla="*/ 590309 w 4560425"/>
              <a:gd name="connsiteY3" fmla="*/ 5440101 h 5581048"/>
              <a:gd name="connsiteX4" fmla="*/ 544010 w 4560425"/>
              <a:gd name="connsiteY4" fmla="*/ 5393802 h 5581048"/>
              <a:gd name="connsiteX5" fmla="*/ 520861 w 4560425"/>
              <a:gd name="connsiteY5" fmla="*/ 5359078 h 5581048"/>
              <a:gd name="connsiteX6" fmla="*/ 486136 w 4560425"/>
              <a:gd name="connsiteY6" fmla="*/ 5347504 h 5581048"/>
              <a:gd name="connsiteX7" fmla="*/ 474562 w 4560425"/>
              <a:gd name="connsiteY7" fmla="*/ 5312780 h 5581048"/>
              <a:gd name="connsiteX8" fmla="*/ 451412 w 4560425"/>
              <a:gd name="connsiteY8" fmla="*/ 5289630 h 5581048"/>
              <a:gd name="connsiteX9" fmla="*/ 393539 w 4560425"/>
              <a:gd name="connsiteY9" fmla="*/ 5220182 h 5581048"/>
              <a:gd name="connsiteX10" fmla="*/ 347240 w 4560425"/>
              <a:gd name="connsiteY10" fmla="*/ 5139159 h 5581048"/>
              <a:gd name="connsiteX11" fmla="*/ 312516 w 4560425"/>
              <a:gd name="connsiteY11" fmla="*/ 5104435 h 5581048"/>
              <a:gd name="connsiteX12" fmla="*/ 300942 w 4560425"/>
              <a:gd name="connsiteY12" fmla="*/ 5069711 h 5581048"/>
              <a:gd name="connsiteX13" fmla="*/ 243068 w 4560425"/>
              <a:gd name="connsiteY13" fmla="*/ 4988689 h 5581048"/>
              <a:gd name="connsiteX14" fmla="*/ 219919 w 4560425"/>
              <a:gd name="connsiteY14" fmla="*/ 4953965 h 5581048"/>
              <a:gd name="connsiteX15" fmla="*/ 196769 w 4560425"/>
              <a:gd name="connsiteY15" fmla="*/ 4884516 h 5581048"/>
              <a:gd name="connsiteX16" fmla="*/ 173620 w 4560425"/>
              <a:gd name="connsiteY16" fmla="*/ 4849792 h 5581048"/>
              <a:gd name="connsiteX17" fmla="*/ 162045 w 4560425"/>
              <a:gd name="connsiteY17" fmla="*/ 4815068 h 5581048"/>
              <a:gd name="connsiteX18" fmla="*/ 115747 w 4560425"/>
              <a:gd name="connsiteY18" fmla="*/ 4745620 h 5581048"/>
              <a:gd name="connsiteX19" fmla="*/ 92597 w 4560425"/>
              <a:gd name="connsiteY19" fmla="*/ 4676172 h 5581048"/>
              <a:gd name="connsiteX20" fmla="*/ 81023 w 4560425"/>
              <a:gd name="connsiteY20" fmla="*/ 4583575 h 5581048"/>
              <a:gd name="connsiteX21" fmla="*/ 57873 w 4560425"/>
              <a:gd name="connsiteY21" fmla="*/ 4560425 h 5581048"/>
              <a:gd name="connsiteX22" fmla="*/ 46299 w 4560425"/>
              <a:gd name="connsiteY22" fmla="*/ 4502552 h 5581048"/>
              <a:gd name="connsiteX23" fmla="*/ 11574 w 4560425"/>
              <a:gd name="connsiteY23" fmla="*/ 4398380 h 5581048"/>
              <a:gd name="connsiteX24" fmla="*/ 0 w 4560425"/>
              <a:gd name="connsiteY24" fmla="*/ 4363656 h 5581048"/>
              <a:gd name="connsiteX25" fmla="*/ 11574 w 4560425"/>
              <a:gd name="connsiteY25" fmla="*/ 3808071 h 5581048"/>
              <a:gd name="connsiteX26" fmla="*/ 46299 w 4560425"/>
              <a:gd name="connsiteY26" fmla="*/ 3750197 h 5581048"/>
              <a:gd name="connsiteX27" fmla="*/ 69448 w 4560425"/>
              <a:gd name="connsiteY27" fmla="*/ 3715473 h 5581048"/>
              <a:gd name="connsiteX28" fmla="*/ 81023 w 4560425"/>
              <a:gd name="connsiteY28" fmla="*/ 3680749 h 5581048"/>
              <a:gd name="connsiteX29" fmla="*/ 150471 w 4560425"/>
              <a:gd name="connsiteY29" fmla="*/ 3634451 h 5581048"/>
              <a:gd name="connsiteX30" fmla="*/ 162045 w 4560425"/>
              <a:gd name="connsiteY30" fmla="*/ 3599727 h 5581048"/>
              <a:gd name="connsiteX31" fmla="*/ 219919 w 4560425"/>
              <a:gd name="connsiteY31" fmla="*/ 3588152 h 5581048"/>
              <a:gd name="connsiteX32" fmla="*/ 254643 w 4560425"/>
              <a:gd name="connsiteY32" fmla="*/ 3576577 h 5581048"/>
              <a:gd name="connsiteX33" fmla="*/ 335666 w 4560425"/>
              <a:gd name="connsiteY33" fmla="*/ 3530278 h 5581048"/>
              <a:gd name="connsiteX34" fmla="*/ 393539 w 4560425"/>
              <a:gd name="connsiteY34" fmla="*/ 3518704 h 5581048"/>
              <a:gd name="connsiteX35" fmla="*/ 474562 w 4560425"/>
              <a:gd name="connsiteY35" fmla="*/ 3495554 h 5581048"/>
              <a:gd name="connsiteX36" fmla="*/ 520861 w 4560425"/>
              <a:gd name="connsiteY36" fmla="*/ 3483980 h 5581048"/>
              <a:gd name="connsiteX37" fmla="*/ 590309 w 4560425"/>
              <a:gd name="connsiteY37" fmla="*/ 3460830 h 5581048"/>
              <a:gd name="connsiteX38" fmla="*/ 625033 w 4560425"/>
              <a:gd name="connsiteY38" fmla="*/ 3437681 h 5581048"/>
              <a:gd name="connsiteX39" fmla="*/ 694481 w 4560425"/>
              <a:gd name="connsiteY39" fmla="*/ 3414532 h 5581048"/>
              <a:gd name="connsiteX40" fmla="*/ 752354 w 4560425"/>
              <a:gd name="connsiteY40" fmla="*/ 3391382 h 5581048"/>
              <a:gd name="connsiteX41" fmla="*/ 821802 w 4560425"/>
              <a:gd name="connsiteY41" fmla="*/ 3368233 h 5581048"/>
              <a:gd name="connsiteX42" fmla="*/ 856526 w 4560425"/>
              <a:gd name="connsiteY42" fmla="*/ 3345083 h 5581048"/>
              <a:gd name="connsiteX43" fmla="*/ 925974 w 4560425"/>
              <a:gd name="connsiteY43" fmla="*/ 3321934 h 5581048"/>
              <a:gd name="connsiteX44" fmla="*/ 995423 w 4560425"/>
              <a:gd name="connsiteY44" fmla="*/ 3275635 h 5581048"/>
              <a:gd name="connsiteX45" fmla="*/ 1030147 w 4560425"/>
              <a:gd name="connsiteY45" fmla="*/ 3240911 h 5581048"/>
              <a:gd name="connsiteX46" fmla="*/ 1076445 w 4560425"/>
              <a:gd name="connsiteY46" fmla="*/ 3206187 h 5581048"/>
              <a:gd name="connsiteX47" fmla="*/ 1169043 w 4560425"/>
              <a:gd name="connsiteY47" fmla="*/ 3125165 h 5581048"/>
              <a:gd name="connsiteX48" fmla="*/ 1215342 w 4560425"/>
              <a:gd name="connsiteY48" fmla="*/ 3055716 h 5581048"/>
              <a:gd name="connsiteX49" fmla="*/ 1238491 w 4560425"/>
              <a:gd name="connsiteY49" fmla="*/ 3020992 h 5581048"/>
              <a:gd name="connsiteX50" fmla="*/ 1273215 w 4560425"/>
              <a:gd name="connsiteY50" fmla="*/ 2974694 h 5581048"/>
              <a:gd name="connsiteX51" fmla="*/ 1307939 w 4560425"/>
              <a:gd name="connsiteY51" fmla="*/ 2916820 h 5581048"/>
              <a:gd name="connsiteX52" fmla="*/ 1331088 w 4560425"/>
              <a:gd name="connsiteY52" fmla="*/ 2870521 h 5581048"/>
              <a:gd name="connsiteX53" fmla="*/ 1342663 w 4560425"/>
              <a:gd name="connsiteY53" fmla="*/ 2835797 h 5581048"/>
              <a:gd name="connsiteX54" fmla="*/ 1377387 w 4560425"/>
              <a:gd name="connsiteY54" fmla="*/ 2801073 h 5581048"/>
              <a:gd name="connsiteX55" fmla="*/ 1412111 w 4560425"/>
              <a:gd name="connsiteY55" fmla="*/ 2731625 h 5581048"/>
              <a:gd name="connsiteX56" fmla="*/ 1435261 w 4560425"/>
              <a:gd name="connsiteY56" fmla="*/ 2696901 h 5581048"/>
              <a:gd name="connsiteX57" fmla="*/ 1469985 w 4560425"/>
              <a:gd name="connsiteY57" fmla="*/ 2627453 h 5581048"/>
              <a:gd name="connsiteX58" fmla="*/ 1504709 w 4560425"/>
              <a:gd name="connsiteY58" fmla="*/ 2558005 h 5581048"/>
              <a:gd name="connsiteX59" fmla="*/ 1516283 w 4560425"/>
              <a:gd name="connsiteY59" fmla="*/ 2511706 h 5581048"/>
              <a:gd name="connsiteX60" fmla="*/ 1539433 w 4560425"/>
              <a:gd name="connsiteY60" fmla="*/ 2476982 h 5581048"/>
              <a:gd name="connsiteX61" fmla="*/ 1562582 w 4560425"/>
              <a:gd name="connsiteY61" fmla="*/ 2430683 h 5581048"/>
              <a:gd name="connsiteX62" fmla="*/ 1620455 w 4560425"/>
              <a:gd name="connsiteY62" fmla="*/ 2338086 h 5581048"/>
              <a:gd name="connsiteX63" fmla="*/ 1655180 w 4560425"/>
              <a:gd name="connsiteY63" fmla="*/ 2268638 h 5581048"/>
              <a:gd name="connsiteX64" fmla="*/ 1689904 w 4560425"/>
              <a:gd name="connsiteY64" fmla="*/ 2210765 h 5581048"/>
              <a:gd name="connsiteX65" fmla="*/ 1701478 w 4560425"/>
              <a:gd name="connsiteY65" fmla="*/ 2176040 h 5581048"/>
              <a:gd name="connsiteX66" fmla="*/ 1747777 w 4560425"/>
              <a:gd name="connsiteY66" fmla="*/ 2106592 h 5581048"/>
              <a:gd name="connsiteX67" fmla="*/ 1770926 w 4560425"/>
              <a:gd name="connsiteY67" fmla="*/ 2025570 h 5581048"/>
              <a:gd name="connsiteX68" fmla="*/ 1782501 w 4560425"/>
              <a:gd name="connsiteY68" fmla="*/ 1990846 h 5581048"/>
              <a:gd name="connsiteX69" fmla="*/ 1805650 w 4560425"/>
              <a:gd name="connsiteY69" fmla="*/ 1898248 h 5581048"/>
              <a:gd name="connsiteX70" fmla="*/ 1817225 w 4560425"/>
              <a:gd name="connsiteY70" fmla="*/ 1794076 h 5581048"/>
              <a:gd name="connsiteX71" fmla="*/ 1828800 w 4560425"/>
              <a:gd name="connsiteY71" fmla="*/ 1620456 h 5581048"/>
              <a:gd name="connsiteX72" fmla="*/ 1840374 w 4560425"/>
              <a:gd name="connsiteY72" fmla="*/ 1562582 h 5581048"/>
              <a:gd name="connsiteX73" fmla="*/ 1851949 w 4560425"/>
              <a:gd name="connsiteY73" fmla="*/ 1481559 h 5581048"/>
              <a:gd name="connsiteX74" fmla="*/ 1875099 w 4560425"/>
              <a:gd name="connsiteY74" fmla="*/ 1412111 h 5581048"/>
              <a:gd name="connsiteX75" fmla="*/ 1898248 w 4560425"/>
              <a:gd name="connsiteY75" fmla="*/ 1273215 h 5581048"/>
              <a:gd name="connsiteX76" fmla="*/ 1909823 w 4560425"/>
              <a:gd name="connsiteY76" fmla="*/ 1238491 h 5581048"/>
              <a:gd name="connsiteX77" fmla="*/ 1921397 w 4560425"/>
              <a:gd name="connsiteY77" fmla="*/ 1145894 h 5581048"/>
              <a:gd name="connsiteX78" fmla="*/ 1944547 w 4560425"/>
              <a:gd name="connsiteY78" fmla="*/ 1076446 h 5581048"/>
              <a:gd name="connsiteX79" fmla="*/ 1990845 w 4560425"/>
              <a:gd name="connsiteY79" fmla="*/ 937549 h 5581048"/>
              <a:gd name="connsiteX80" fmla="*/ 2013995 w 4560425"/>
              <a:gd name="connsiteY80" fmla="*/ 868101 h 5581048"/>
              <a:gd name="connsiteX81" fmla="*/ 2025569 w 4560425"/>
              <a:gd name="connsiteY81" fmla="*/ 833377 h 5581048"/>
              <a:gd name="connsiteX82" fmla="*/ 2060293 w 4560425"/>
              <a:gd name="connsiteY82" fmla="*/ 798653 h 5581048"/>
              <a:gd name="connsiteX83" fmla="*/ 2118167 w 4560425"/>
              <a:gd name="connsiteY83" fmla="*/ 729205 h 5581048"/>
              <a:gd name="connsiteX84" fmla="*/ 2152891 w 4560425"/>
              <a:gd name="connsiteY84" fmla="*/ 648182 h 5581048"/>
              <a:gd name="connsiteX85" fmla="*/ 2164466 w 4560425"/>
              <a:gd name="connsiteY85" fmla="*/ 601883 h 5581048"/>
              <a:gd name="connsiteX86" fmla="*/ 2199190 w 4560425"/>
              <a:gd name="connsiteY86" fmla="*/ 520861 h 5581048"/>
              <a:gd name="connsiteX87" fmla="*/ 2222339 w 4560425"/>
              <a:gd name="connsiteY87" fmla="*/ 497711 h 5581048"/>
              <a:gd name="connsiteX88" fmla="*/ 2268638 w 4560425"/>
              <a:gd name="connsiteY88" fmla="*/ 428263 h 5581048"/>
              <a:gd name="connsiteX89" fmla="*/ 2291787 w 4560425"/>
              <a:gd name="connsiteY89" fmla="*/ 393539 h 5581048"/>
              <a:gd name="connsiteX90" fmla="*/ 2349661 w 4560425"/>
              <a:gd name="connsiteY90" fmla="*/ 324091 h 5581048"/>
              <a:gd name="connsiteX91" fmla="*/ 2384385 w 4560425"/>
              <a:gd name="connsiteY91" fmla="*/ 312516 h 5581048"/>
              <a:gd name="connsiteX92" fmla="*/ 2465407 w 4560425"/>
              <a:gd name="connsiteY92" fmla="*/ 254643 h 5581048"/>
              <a:gd name="connsiteX93" fmla="*/ 2523281 w 4560425"/>
              <a:gd name="connsiteY93" fmla="*/ 231494 h 5581048"/>
              <a:gd name="connsiteX94" fmla="*/ 2592729 w 4560425"/>
              <a:gd name="connsiteY94" fmla="*/ 196770 h 5581048"/>
              <a:gd name="connsiteX95" fmla="*/ 2627453 w 4560425"/>
              <a:gd name="connsiteY95" fmla="*/ 173620 h 5581048"/>
              <a:gd name="connsiteX96" fmla="*/ 2673752 w 4560425"/>
              <a:gd name="connsiteY96" fmla="*/ 150471 h 5581048"/>
              <a:gd name="connsiteX97" fmla="*/ 2720050 w 4560425"/>
              <a:gd name="connsiteY97" fmla="*/ 115747 h 5581048"/>
              <a:gd name="connsiteX98" fmla="*/ 2812648 w 4560425"/>
              <a:gd name="connsiteY98" fmla="*/ 92597 h 5581048"/>
              <a:gd name="connsiteX99" fmla="*/ 2986268 w 4560425"/>
              <a:gd name="connsiteY99" fmla="*/ 57873 h 5581048"/>
              <a:gd name="connsiteX100" fmla="*/ 3020992 w 4560425"/>
              <a:gd name="connsiteY100" fmla="*/ 46299 h 5581048"/>
              <a:gd name="connsiteX101" fmla="*/ 3310359 w 4560425"/>
              <a:gd name="connsiteY101" fmla="*/ 23149 h 5581048"/>
              <a:gd name="connsiteX102" fmla="*/ 3680749 w 4560425"/>
              <a:gd name="connsiteY102" fmla="*/ 0 h 5581048"/>
              <a:gd name="connsiteX103" fmla="*/ 4247909 w 4560425"/>
              <a:gd name="connsiteY103" fmla="*/ 11575 h 5581048"/>
              <a:gd name="connsiteX104" fmla="*/ 4259483 w 4560425"/>
              <a:gd name="connsiteY104" fmla="*/ 57873 h 5581048"/>
              <a:gd name="connsiteX105" fmla="*/ 4271058 w 4560425"/>
              <a:gd name="connsiteY105" fmla="*/ 92597 h 5581048"/>
              <a:gd name="connsiteX106" fmla="*/ 4317357 w 4560425"/>
              <a:gd name="connsiteY106" fmla="*/ 138896 h 5581048"/>
              <a:gd name="connsiteX107" fmla="*/ 4328931 w 4560425"/>
              <a:gd name="connsiteY107" fmla="*/ 173620 h 5581048"/>
              <a:gd name="connsiteX108" fmla="*/ 4352081 w 4560425"/>
              <a:gd name="connsiteY108" fmla="*/ 196770 h 5581048"/>
              <a:gd name="connsiteX109" fmla="*/ 4363655 w 4560425"/>
              <a:gd name="connsiteY109" fmla="*/ 243068 h 5581048"/>
              <a:gd name="connsiteX110" fmla="*/ 4398380 w 4560425"/>
              <a:gd name="connsiteY110" fmla="*/ 277792 h 5581048"/>
              <a:gd name="connsiteX111" fmla="*/ 4421529 w 4560425"/>
              <a:gd name="connsiteY111" fmla="*/ 312516 h 5581048"/>
              <a:gd name="connsiteX112" fmla="*/ 4456253 w 4560425"/>
              <a:gd name="connsiteY112" fmla="*/ 405114 h 5581048"/>
              <a:gd name="connsiteX113" fmla="*/ 4467828 w 4560425"/>
              <a:gd name="connsiteY113" fmla="*/ 439838 h 5581048"/>
              <a:gd name="connsiteX114" fmla="*/ 4490977 w 4560425"/>
              <a:gd name="connsiteY114" fmla="*/ 497711 h 5581048"/>
              <a:gd name="connsiteX115" fmla="*/ 4502552 w 4560425"/>
              <a:gd name="connsiteY115" fmla="*/ 532435 h 5581048"/>
              <a:gd name="connsiteX116" fmla="*/ 4525701 w 4560425"/>
              <a:gd name="connsiteY116" fmla="*/ 578734 h 5581048"/>
              <a:gd name="connsiteX117" fmla="*/ 4560425 w 4560425"/>
              <a:gd name="connsiteY117" fmla="*/ 671332 h 5581048"/>
              <a:gd name="connsiteX118" fmla="*/ 4548850 w 4560425"/>
              <a:gd name="connsiteY118" fmla="*/ 1261640 h 5581048"/>
              <a:gd name="connsiteX119" fmla="*/ 4537276 w 4560425"/>
              <a:gd name="connsiteY119" fmla="*/ 1354238 h 5581048"/>
              <a:gd name="connsiteX120" fmla="*/ 4525701 w 4560425"/>
              <a:gd name="connsiteY120" fmla="*/ 1597306 h 5581048"/>
              <a:gd name="connsiteX121" fmla="*/ 4502552 w 4560425"/>
              <a:gd name="connsiteY121" fmla="*/ 3044142 h 5581048"/>
              <a:gd name="connsiteX122" fmla="*/ 4467828 w 4560425"/>
              <a:gd name="connsiteY122" fmla="*/ 3657600 h 5581048"/>
              <a:gd name="connsiteX123" fmla="*/ 4456253 w 4560425"/>
              <a:gd name="connsiteY123" fmla="*/ 3958542 h 5581048"/>
              <a:gd name="connsiteX124" fmla="*/ 4433104 w 4560425"/>
              <a:gd name="connsiteY124" fmla="*/ 4039565 h 5581048"/>
              <a:gd name="connsiteX125" fmla="*/ 4421529 w 4560425"/>
              <a:gd name="connsiteY125" fmla="*/ 4109013 h 5581048"/>
              <a:gd name="connsiteX126" fmla="*/ 4409954 w 4560425"/>
              <a:gd name="connsiteY126" fmla="*/ 4143737 h 5581048"/>
              <a:gd name="connsiteX127" fmla="*/ 4398380 w 4560425"/>
              <a:gd name="connsiteY127" fmla="*/ 4190035 h 5581048"/>
              <a:gd name="connsiteX128" fmla="*/ 4375230 w 4560425"/>
              <a:gd name="connsiteY128" fmla="*/ 4213185 h 5581048"/>
              <a:gd name="connsiteX129" fmla="*/ 4352081 w 4560425"/>
              <a:gd name="connsiteY129" fmla="*/ 4247909 h 5581048"/>
              <a:gd name="connsiteX130" fmla="*/ 4294207 w 4560425"/>
              <a:gd name="connsiteY130" fmla="*/ 4352081 h 5581048"/>
              <a:gd name="connsiteX131" fmla="*/ 4259483 w 4560425"/>
              <a:gd name="connsiteY131" fmla="*/ 4409954 h 5581048"/>
              <a:gd name="connsiteX132" fmla="*/ 4224759 w 4560425"/>
              <a:gd name="connsiteY132" fmla="*/ 4467828 h 5581048"/>
              <a:gd name="connsiteX133" fmla="*/ 4166886 w 4560425"/>
              <a:gd name="connsiteY133" fmla="*/ 4548851 h 5581048"/>
              <a:gd name="connsiteX134" fmla="*/ 4143736 w 4560425"/>
              <a:gd name="connsiteY134" fmla="*/ 4572000 h 5581048"/>
              <a:gd name="connsiteX135" fmla="*/ 4109012 w 4560425"/>
              <a:gd name="connsiteY135" fmla="*/ 4641448 h 5581048"/>
              <a:gd name="connsiteX136" fmla="*/ 4074288 w 4560425"/>
              <a:gd name="connsiteY136" fmla="*/ 4653023 h 5581048"/>
              <a:gd name="connsiteX137" fmla="*/ 4016415 w 4560425"/>
              <a:gd name="connsiteY137" fmla="*/ 4710896 h 5581048"/>
              <a:gd name="connsiteX138" fmla="*/ 3993266 w 4560425"/>
              <a:gd name="connsiteY138" fmla="*/ 4745620 h 5581048"/>
              <a:gd name="connsiteX139" fmla="*/ 3935392 w 4560425"/>
              <a:gd name="connsiteY139" fmla="*/ 4803494 h 5581048"/>
              <a:gd name="connsiteX140" fmla="*/ 3900668 w 4560425"/>
              <a:gd name="connsiteY140" fmla="*/ 4838218 h 5581048"/>
              <a:gd name="connsiteX141" fmla="*/ 3831220 w 4560425"/>
              <a:gd name="connsiteY141" fmla="*/ 4861367 h 5581048"/>
              <a:gd name="connsiteX142" fmla="*/ 3819645 w 4560425"/>
              <a:gd name="connsiteY142" fmla="*/ 4896091 h 5581048"/>
              <a:gd name="connsiteX143" fmla="*/ 3727048 w 4560425"/>
              <a:gd name="connsiteY143" fmla="*/ 4930815 h 5581048"/>
              <a:gd name="connsiteX144" fmla="*/ 3669174 w 4560425"/>
              <a:gd name="connsiteY144" fmla="*/ 4977114 h 5581048"/>
              <a:gd name="connsiteX145" fmla="*/ 3634450 w 4560425"/>
              <a:gd name="connsiteY145" fmla="*/ 5000263 h 5581048"/>
              <a:gd name="connsiteX146" fmla="*/ 3611301 w 4560425"/>
              <a:gd name="connsiteY146" fmla="*/ 5023413 h 5581048"/>
              <a:gd name="connsiteX147" fmla="*/ 3576577 w 4560425"/>
              <a:gd name="connsiteY147" fmla="*/ 5034987 h 5581048"/>
              <a:gd name="connsiteX148" fmla="*/ 3518704 w 4560425"/>
              <a:gd name="connsiteY148" fmla="*/ 5081286 h 5581048"/>
              <a:gd name="connsiteX149" fmla="*/ 3483980 w 4560425"/>
              <a:gd name="connsiteY149" fmla="*/ 5092861 h 5581048"/>
              <a:gd name="connsiteX150" fmla="*/ 3414531 w 4560425"/>
              <a:gd name="connsiteY150" fmla="*/ 5139159 h 5581048"/>
              <a:gd name="connsiteX151" fmla="*/ 3333509 w 4560425"/>
              <a:gd name="connsiteY151" fmla="*/ 5162309 h 5581048"/>
              <a:gd name="connsiteX152" fmla="*/ 3252486 w 4560425"/>
              <a:gd name="connsiteY152" fmla="*/ 5208608 h 5581048"/>
              <a:gd name="connsiteX153" fmla="*/ 3206187 w 4560425"/>
              <a:gd name="connsiteY153" fmla="*/ 5231757 h 5581048"/>
              <a:gd name="connsiteX154" fmla="*/ 3171463 w 4560425"/>
              <a:gd name="connsiteY154" fmla="*/ 5254906 h 5581048"/>
              <a:gd name="connsiteX155" fmla="*/ 3136739 w 4560425"/>
              <a:gd name="connsiteY155" fmla="*/ 5266481 h 5581048"/>
              <a:gd name="connsiteX156" fmla="*/ 3102015 w 4560425"/>
              <a:gd name="connsiteY156" fmla="*/ 5289630 h 5581048"/>
              <a:gd name="connsiteX157" fmla="*/ 2997843 w 4560425"/>
              <a:gd name="connsiteY157" fmla="*/ 5312780 h 5581048"/>
              <a:gd name="connsiteX158" fmla="*/ 2928395 w 4560425"/>
              <a:gd name="connsiteY158" fmla="*/ 5335929 h 5581048"/>
              <a:gd name="connsiteX159" fmla="*/ 2893671 w 4560425"/>
              <a:gd name="connsiteY159" fmla="*/ 5359078 h 5581048"/>
              <a:gd name="connsiteX160" fmla="*/ 2835797 w 4560425"/>
              <a:gd name="connsiteY160" fmla="*/ 5370653 h 5581048"/>
              <a:gd name="connsiteX161" fmla="*/ 2731625 w 4560425"/>
              <a:gd name="connsiteY161" fmla="*/ 5428527 h 5581048"/>
              <a:gd name="connsiteX162" fmla="*/ 2696901 w 4560425"/>
              <a:gd name="connsiteY162" fmla="*/ 5451676 h 5581048"/>
              <a:gd name="connsiteX163" fmla="*/ 2627453 w 4560425"/>
              <a:gd name="connsiteY163" fmla="*/ 5474825 h 5581048"/>
              <a:gd name="connsiteX164" fmla="*/ 2592729 w 4560425"/>
              <a:gd name="connsiteY164" fmla="*/ 5486400 h 5581048"/>
              <a:gd name="connsiteX165" fmla="*/ 2500131 w 4560425"/>
              <a:gd name="connsiteY165" fmla="*/ 5509549 h 5581048"/>
              <a:gd name="connsiteX166" fmla="*/ 2465407 w 4560425"/>
              <a:gd name="connsiteY166" fmla="*/ 5521124 h 5581048"/>
              <a:gd name="connsiteX167" fmla="*/ 2037144 w 4560425"/>
              <a:gd name="connsiteY167" fmla="*/ 5532699 h 5581048"/>
              <a:gd name="connsiteX168" fmla="*/ 1689904 w 4560425"/>
              <a:gd name="connsiteY168" fmla="*/ 5544273 h 5581048"/>
              <a:gd name="connsiteX169" fmla="*/ 1643605 w 4560425"/>
              <a:gd name="connsiteY169" fmla="*/ 5555848 h 5581048"/>
              <a:gd name="connsiteX170" fmla="*/ 798653 w 4560425"/>
              <a:gd name="connsiteY170" fmla="*/ 5555848 h 5581048"/>
              <a:gd name="connsiteX171" fmla="*/ 763929 w 4560425"/>
              <a:gd name="connsiteY171" fmla="*/ 5532699 h 5581048"/>
              <a:gd name="connsiteX172" fmla="*/ 717630 w 4560425"/>
              <a:gd name="connsiteY172" fmla="*/ 5509549 h 558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560425" h="5581048">
                <a:moveTo>
                  <a:pt x="717630" y="5509549"/>
                </a:moveTo>
                <a:lnTo>
                  <a:pt x="717630" y="5509549"/>
                </a:lnTo>
                <a:cubicBezTo>
                  <a:pt x="686764" y="5490258"/>
                  <a:pt x="656987" y="5469105"/>
                  <a:pt x="625033" y="5451676"/>
                </a:cubicBezTo>
                <a:cubicBezTo>
                  <a:pt x="614322" y="5445834"/>
                  <a:pt x="600237" y="5447193"/>
                  <a:pt x="590309" y="5440101"/>
                </a:cubicBezTo>
                <a:cubicBezTo>
                  <a:pt x="572549" y="5427415"/>
                  <a:pt x="556117" y="5411962"/>
                  <a:pt x="544010" y="5393802"/>
                </a:cubicBezTo>
                <a:cubicBezTo>
                  <a:pt x="536294" y="5382227"/>
                  <a:pt x="531724" y="5367768"/>
                  <a:pt x="520861" y="5359078"/>
                </a:cubicBezTo>
                <a:cubicBezTo>
                  <a:pt x="511334" y="5351456"/>
                  <a:pt x="497711" y="5351362"/>
                  <a:pt x="486136" y="5347504"/>
                </a:cubicBezTo>
                <a:cubicBezTo>
                  <a:pt x="482278" y="5335929"/>
                  <a:pt x="480839" y="5323242"/>
                  <a:pt x="474562" y="5312780"/>
                </a:cubicBezTo>
                <a:cubicBezTo>
                  <a:pt x="468947" y="5303422"/>
                  <a:pt x="458229" y="5298152"/>
                  <a:pt x="451412" y="5289630"/>
                </a:cubicBezTo>
                <a:cubicBezTo>
                  <a:pt x="386953" y="5209056"/>
                  <a:pt x="476025" y="5302668"/>
                  <a:pt x="393539" y="5220182"/>
                </a:cubicBezTo>
                <a:cubicBezTo>
                  <a:pt x="379386" y="5191875"/>
                  <a:pt x="367693" y="5163702"/>
                  <a:pt x="347240" y="5139159"/>
                </a:cubicBezTo>
                <a:cubicBezTo>
                  <a:pt x="336761" y="5126584"/>
                  <a:pt x="324091" y="5116010"/>
                  <a:pt x="312516" y="5104435"/>
                </a:cubicBezTo>
                <a:cubicBezTo>
                  <a:pt x="308658" y="5092860"/>
                  <a:pt x="306398" y="5080624"/>
                  <a:pt x="300942" y="5069711"/>
                </a:cubicBezTo>
                <a:cubicBezTo>
                  <a:pt x="291851" y="5051528"/>
                  <a:pt x="251804" y="5000920"/>
                  <a:pt x="243068" y="4988689"/>
                </a:cubicBezTo>
                <a:cubicBezTo>
                  <a:pt x="234982" y="4977369"/>
                  <a:pt x="225569" y="4966677"/>
                  <a:pt x="219919" y="4953965"/>
                </a:cubicBezTo>
                <a:cubicBezTo>
                  <a:pt x="210008" y="4931666"/>
                  <a:pt x="210305" y="4904820"/>
                  <a:pt x="196769" y="4884516"/>
                </a:cubicBezTo>
                <a:cubicBezTo>
                  <a:pt x="189053" y="4872941"/>
                  <a:pt x="179841" y="4862234"/>
                  <a:pt x="173620" y="4849792"/>
                </a:cubicBezTo>
                <a:cubicBezTo>
                  <a:pt x="168164" y="4838879"/>
                  <a:pt x="167970" y="4825733"/>
                  <a:pt x="162045" y="4815068"/>
                </a:cubicBezTo>
                <a:cubicBezTo>
                  <a:pt x="148534" y="4790747"/>
                  <a:pt x="124545" y="4772014"/>
                  <a:pt x="115747" y="4745620"/>
                </a:cubicBezTo>
                <a:lnTo>
                  <a:pt x="92597" y="4676172"/>
                </a:lnTo>
                <a:cubicBezTo>
                  <a:pt x="88739" y="4645306"/>
                  <a:pt x="89961" y="4613369"/>
                  <a:pt x="81023" y="4583575"/>
                </a:cubicBezTo>
                <a:cubicBezTo>
                  <a:pt x="77887" y="4573122"/>
                  <a:pt x="62172" y="4570456"/>
                  <a:pt x="57873" y="4560425"/>
                </a:cubicBezTo>
                <a:cubicBezTo>
                  <a:pt x="50123" y="4542343"/>
                  <a:pt x="51475" y="4521532"/>
                  <a:pt x="46299" y="4502552"/>
                </a:cubicBezTo>
                <a:cubicBezTo>
                  <a:pt x="46297" y="4502544"/>
                  <a:pt x="17363" y="4415746"/>
                  <a:pt x="11574" y="4398380"/>
                </a:cubicBezTo>
                <a:lnTo>
                  <a:pt x="0" y="4363656"/>
                </a:lnTo>
                <a:cubicBezTo>
                  <a:pt x="3858" y="4178461"/>
                  <a:pt x="4316" y="3993164"/>
                  <a:pt x="11574" y="3808071"/>
                </a:cubicBezTo>
                <a:cubicBezTo>
                  <a:pt x="13025" y="3771082"/>
                  <a:pt x="26664" y="3774740"/>
                  <a:pt x="46299" y="3750197"/>
                </a:cubicBezTo>
                <a:cubicBezTo>
                  <a:pt x="54989" y="3739334"/>
                  <a:pt x="63227" y="3727915"/>
                  <a:pt x="69448" y="3715473"/>
                </a:cubicBezTo>
                <a:cubicBezTo>
                  <a:pt x="74904" y="3704560"/>
                  <a:pt x="72396" y="3689376"/>
                  <a:pt x="81023" y="3680749"/>
                </a:cubicBezTo>
                <a:cubicBezTo>
                  <a:pt x="100696" y="3661076"/>
                  <a:pt x="150471" y="3634451"/>
                  <a:pt x="150471" y="3634451"/>
                </a:cubicBezTo>
                <a:cubicBezTo>
                  <a:pt x="154329" y="3622876"/>
                  <a:pt x="151893" y="3606495"/>
                  <a:pt x="162045" y="3599727"/>
                </a:cubicBezTo>
                <a:cubicBezTo>
                  <a:pt x="178414" y="3588814"/>
                  <a:pt x="200833" y="3592924"/>
                  <a:pt x="219919" y="3588152"/>
                </a:cubicBezTo>
                <a:cubicBezTo>
                  <a:pt x="231756" y="3585193"/>
                  <a:pt x="243730" y="3582033"/>
                  <a:pt x="254643" y="3576577"/>
                </a:cubicBezTo>
                <a:cubicBezTo>
                  <a:pt x="305441" y="3551178"/>
                  <a:pt x="274795" y="3550568"/>
                  <a:pt x="335666" y="3530278"/>
                </a:cubicBezTo>
                <a:cubicBezTo>
                  <a:pt x="354329" y="3524057"/>
                  <a:pt x="374334" y="3522972"/>
                  <a:pt x="393539" y="3518704"/>
                </a:cubicBezTo>
                <a:cubicBezTo>
                  <a:pt x="474962" y="3500610"/>
                  <a:pt x="406886" y="3514890"/>
                  <a:pt x="474562" y="3495554"/>
                </a:cubicBezTo>
                <a:cubicBezTo>
                  <a:pt x="489858" y="3491184"/>
                  <a:pt x="505624" y="3488551"/>
                  <a:pt x="520861" y="3483980"/>
                </a:cubicBezTo>
                <a:cubicBezTo>
                  <a:pt x="544234" y="3476968"/>
                  <a:pt x="570006" y="3474365"/>
                  <a:pt x="590309" y="3460830"/>
                </a:cubicBezTo>
                <a:cubicBezTo>
                  <a:pt x="601884" y="3453114"/>
                  <a:pt x="612321" y="3443331"/>
                  <a:pt x="625033" y="3437681"/>
                </a:cubicBezTo>
                <a:cubicBezTo>
                  <a:pt x="647331" y="3427771"/>
                  <a:pt x="671825" y="3423595"/>
                  <a:pt x="694481" y="3414532"/>
                </a:cubicBezTo>
                <a:cubicBezTo>
                  <a:pt x="713772" y="3406815"/>
                  <a:pt x="732828" y="3398483"/>
                  <a:pt x="752354" y="3391382"/>
                </a:cubicBezTo>
                <a:cubicBezTo>
                  <a:pt x="775286" y="3383043"/>
                  <a:pt x="801499" y="3381769"/>
                  <a:pt x="821802" y="3368233"/>
                </a:cubicBezTo>
                <a:cubicBezTo>
                  <a:pt x="833377" y="3360516"/>
                  <a:pt x="843814" y="3350733"/>
                  <a:pt x="856526" y="3345083"/>
                </a:cubicBezTo>
                <a:cubicBezTo>
                  <a:pt x="878824" y="3335173"/>
                  <a:pt x="925974" y="3321934"/>
                  <a:pt x="925974" y="3321934"/>
                </a:cubicBezTo>
                <a:cubicBezTo>
                  <a:pt x="987920" y="3259990"/>
                  <a:pt x="897313" y="3345714"/>
                  <a:pt x="995423" y="3275635"/>
                </a:cubicBezTo>
                <a:cubicBezTo>
                  <a:pt x="1008743" y="3266121"/>
                  <a:pt x="1017719" y="3251564"/>
                  <a:pt x="1030147" y="3240911"/>
                </a:cubicBezTo>
                <a:cubicBezTo>
                  <a:pt x="1044794" y="3228357"/>
                  <a:pt x="1062027" y="3219003"/>
                  <a:pt x="1076445" y="3206187"/>
                </a:cubicBezTo>
                <a:cubicBezTo>
                  <a:pt x="1178006" y="3115911"/>
                  <a:pt x="1094359" y="3174954"/>
                  <a:pt x="1169043" y="3125165"/>
                </a:cubicBezTo>
                <a:cubicBezTo>
                  <a:pt x="1189385" y="3064139"/>
                  <a:pt x="1167173" y="3113519"/>
                  <a:pt x="1215342" y="3055716"/>
                </a:cubicBezTo>
                <a:cubicBezTo>
                  <a:pt x="1224248" y="3045029"/>
                  <a:pt x="1230405" y="3032312"/>
                  <a:pt x="1238491" y="3020992"/>
                </a:cubicBezTo>
                <a:cubicBezTo>
                  <a:pt x="1249704" y="3005294"/>
                  <a:pt x="1261640" y="2990127"/>
                  <a:pt x="1273215" y="2974694"/>
                </a:cubicBezTo>
                <a:cubicBezTo>
                  <a:pt x="1300084" y="2894089"/>
                  <a:pt x="1265570" y="2980375"/>
                  <a:pt x="1307939" y="2916820"/>
                </a:cubicBezTo>
                <a:cubicBezTo>
                  <a:pt x="1317510" y="2902463"/>
                  <a:pt x="1324291" y="2886380"/>
                  <a:pt x="1331088" y="2870521"/>
                </a:cubicBezTo>
                <a:cubicBezTo>
                  <a:pt x="1335894" y="2859307"/>
                  <a:pt x="1335895" y="2845949"/>
                  <a:pt x="1342663" y="2835797"/>
                </a:cubicBezTo>
                <a:cubicBezTo>
                  <a:pt x="1351743" y="2822177"/>
                  <a:pt x="1366908" y="2813648"/>
                  <a:pt x="1377387" y="2801073"/>
                </a:cubicBezTo>
                <a:cubicBezTo>
                  <a:pt x="1418851" y="2751316"/>
                  <a:pt x="1386009" y="2783827"/>
                  <a:pt x="1412111" y="2731625"/>
                </a:cubicBezTo>
                <a:cubicBezTo>
                  <a:pt x="1418332" y="2719183"/>
                  <a:pt x="1427544" y="2708476"/>
                  <a:pt x="1435261" y="2696901"/>
                </a:cubicBezTo>
                <a:cubicBezTo>
                  <a:pt x="1464352" y="2609622"/>
                  <a:pt x="1425109" y="2717204"/>
                  <a:pt x="1469985" y="2627453"/>
                </a:cubicBezTo>
                <a:cubicBezTo>
                  <a:pt x="1517906" y="2531610"/>
                  <a:pt x="1438364" y="2657520"/>
                  <a:pt x="1504709" y="2558005"/>
                </a:cubicBezTo>
                <a:cubicBezTo>
                  <a:pt x="1508567" y="2542572"/>
                  <a:pt x="1510017" y="2526328"/>
                  <a:pt x="1516283" y="2511706"/>
                </a:cubicBezTo>
                <a:cubicBezTo>
                  <a:pt x="1521763" y="2498920"/>
                  <a:pt x="1532531" y="2489060"/>
                  <a:pt x="1539433" y="2476982"/>
                </a:cubicBezTo>
                <a:cubicBezTo>
                  <a:pt x="1547994" y="2462001"/>
                  <a:pt x="1556174" y="2446703"/>
                  <a:pt x="1562582" y="2430683"/>
                </a:cubicBezTo>
                <a:cubicBezTo>
                  <a:pt x="1597643" y="2343029"/>
                  <a:pt x="1561145" y="2377626"/>
                  <a:pt x="1620455" y="2338086"/>
                </a:cubicBezTo>
                <a:cubicBezTo>
                  <a:pt x="1649551" y="2250800"/>
                  <a:pt x="1610301" y="2358397"/>
                  <a:pt x="1655180" y="2268638"/>
                </a:cubicBezTo>
                <a:cubicBezTo>
                  <a:pt x="1685231" y="2208535"/>
                  <a:pt x="1644686" y="2255981"/>
                  <a:pt x="1689904" y="2210765"/>
                </a:cubicBezTo>
                <a:cubicBezTo>
                  <a:pt x="1693762" y="2199190"/>
                  <a:pt x="1695553" y="2186706"/>
                  <a:pt x="1701478" y="2176040"/>
                </a:cubicBezTo>
                <a:cubicBezTo>
                  <a:pt x="1714989" y="2151719"/>
                  <a:pt x="1738979" y="2132986"/>
                  <a:pt x="1747777" y="2106592"/>
                </a:cubicBezTo>
                <a:cubicBezTo>
                  <a:pt x="1775530" y="2023335"/>
                  <a:pt x="1741859" y="2127306"/>
                  <a:pt x="1770926" y="2025570"/>
                </a:cubicBezTo>
                <a:cubicBezTo>
                  <a:pt x="1774278" y="2013839"/>
                  <a:pt x="1779542" y="2002683"/>
                  <a:pt x="1782501" y="1990846"/>
                </a:cubicBezTo>
                <a:lnTo>
                  <a:pt x="1805650" y="1898248"/>
                </a:lnTo>
                <a:cubicBezTo>
                  <a:pt x="1809508" y="1863524"/>
                  <a:pt x="1814323" y="1828893"/>
                  <a:pt x="1817225" y="1794076"/>
                </a:cubicBezTo>
                <a:cubicBezTo>
                  <a:pt x="1822042" y="1736275"/>
                  <a:pt x="1823029" y="1678170"/>
                  <a:pt x="1828800" y="1620456"/>
                </a:cubicBezTo>
                <a:cubicBezTo>
                  <a:pt x="1830758" y="1600880"/>
                  <a:pt x="1837140" y="1581988"/>
                  <a:pt x="1840374" y="1562582"/>
                </a:cubicBezTo>
                <a:cubicBezTo>
                  <a:pt x="1844859" y="1535671"/>
                  <a:pt x="1845814" y="1508142"/>
                  <a:pt x="1851949" y="1481559"/>
                </a:cubicBezTo>
                <a:cubicBezTo>
                  <a:pt x="1857436" y="1457782"/>
                  <a:pt x="1875099" y="1412111"/>
                  <a:pt x="1875099" y="1412111"/>
                </a:cubicBezTo>
                <a:cubicBezTo>
                  <a:pt x="1881633" y="1366373"/>
                  <a:pt x="1886964" y="1318352"/>
                  <a:pt x="1898248" y="1273215"/>
                </a:cubicBezTo>
                <a:cubicBezTo>
                  <a:pt x="1901207" y="1261378"/>
                  <a:pt x="1905965" y="1250066"/>
                  <a:pt x="1909823" y="1238491"/>
                </a:cubicBezTo>
                <a:cubicBezTo>
                  <a:pt x="1913681" y="1207625"/>
                  <a:pt x="1914879" y="1176309"/>
                  <a:pt x="1921397" y="1145894"/>
                </a:cubicBezTo>
                <a:cubicBezTo>
                  <a:pt x="1926510" y="1122034"/>
                  <a:pt x="1936831" y="1099595"/>
                  <a:pt x="1944547" y="1076446"/>
                </a:cubicBezTo>
                <a:lnTo>
                  <a:pt x="1990845" y="937549"/>
                </a:lnTo>
                <a:lnTo>
                  <a:pt x="2013995" y="868101"/>
                </a:lnTo>
                <a:cubicBezTo>
                  <a:pt x="2017853" y="856526"/>
                  <a:pt x="2016942" y="842004"/>
                  <a:pt x="2025569" y="833377"/>
                </a:cubicBezTo>
                <a:cubicBezTo>
                  <a:pt x="2037144" y="821802"/>
                  <a:pt x="2050779" y="811973"/>
                  <a:pt x="2060293" y="798653"/>
                </a:cubicBezTo>
                <a:cubicBezTo>
                  <a:pt x="2113694" y="723892"/>
                  <a:pt x="2049713" y="774840"/>
                  <a:pt x="2118167" y="729205"/>
                </a:cubicBezTo>
                <a:cubicBezTo>
                  <a:pt x="2151398" y="596283"/>
                  <a:pt x="2104931" y="760090"/>
                  <a:pt x="2152891" y="648182"/>
                </a:cubicBezTo>
                <a:cubicBezTo>
                  <a:pt x="2159157" y="633560"/>
                  <a:pt x="2160096" y="617179"/>
                  <a:pt x="2164466" y="601883"/>
                </a:cubicBezTo>
                <a:cubicBezTo>
                  <a:pt x="2172184" y="574871"/>
                  <a:pt x="2183753" y="544016"/>
                  <a:pt x="2199190" y="520861"/>
                </a:cubicBezTo>
                <a:cubicBezTo>
                  <a:pt x="2205243" y="511781"/>
                  <a:pt x="2215791" y="506441"/>
                  <a:pt x="2222339" y="497711"/>
                </a:cubicBezTo>
                <a:cubicBezTo>
                  <a:pt x="2239032" y="475453"/>
                  <a:pt x="2253205" y="451412"/>
                  <a:pt x="2268638" y="428263"/>
                </a:cubicBezTo>
                <a:lnTo>
                  <a:pt x="2291787" y="393539"/>
                </a:lnTo>
                <a:cubicBezTo>
                  <a:pt x="2308870" y="367914"/>
                  <a:pt x="2322922" y="341917"/>
                  <a:pt x="2349661" y="324091"/>
                </a:cubicBezTo>
                <a:cubicBezTo>
                  <a:pt x="2359813" y="317323"/>
                  <a:pt x="2373472" y="317972"/>
                  <a:pt x="2384385" y="312516"/>
                </a:cubicBezTo>
                <a:cubicBezTo>
                  <a:pt x="2427793" y="290812"/>
                  <a:pt x="2418197" y="280871"/>
                  <a:pt x="2465407" y="254643"/>
                </a:cubicBezTo>
                <a:cubicBezTo>
                  <a:pt x="2483570" y="244553"/>
                  <a:pt x="2503990" y="239210"/>
                  <a:pt x="2523281" y="231494"/>
                </a:cubicBezTo>
                <a:cubicBezTo>
                  <a:pt x="2569873" y="184900"/>
                  <a:pt x="2518066" y="228768"/>
                  <a:pt x="2592729" y="196770"/>
                </a:cubicBezTo>
                <a:cubicBezTo>
                  <a:pt x="2605515" y="191290"/>
                  <a:pt x="2615375" y="180522"/>
                  <a:pt x="2627453" y="173620"/>
                </a:cubicBezTo>
                <a:cubicBezTo>
                  <a:pt x="2642434" y="165059"/>
                  <a:pt x="2659120" y="159616"/>
                  <a:pt x="2673752" y="150471"/>
                </a:cubicBezTo>
                <a:cubicBezTo>
                  <a:pt x="2690111" y="140247"/>
                  <a:pt x="2702243" y="123167"/>
                  <a:pt x="2720050" y="115747"/>
                </a:cubicBezTo>
                <a:cubicBezTo>
                  <a:pt x="2749419" y="103510"/>
                  <a:pt x="2782465" y="102658"/>
                  <a:pt x="2812648" y="92597"/>
                </a:cubicBezTo>
                <a:cubicBezTo>
                  <a:pt x="2915241" y="58400"/>
                  <a:pt x="2857844" y="72143"/>
                  <a:pt x="2986268" y="57873"/>
                </a:cubicBezTo>
                <a:cubicBezTo>
                  <a:pt x="2997843" y="54015"/>
                  <a:pt x="3009156" y="49258"/>
                  <a:pt x="3020992" y="46299"/>
                </a:cubicBezTo>
                <a:cubicBezTo>
                  <a:pt x="3121629" y="21140"/>
                  <a:pt x="3188802" y="29547"/>
                  <a:pt x="3310359" y="23149"/>
                </a:cubicBezTo>
                <a:cubicBezTo>
                  <a:pt x="3531997" y="11484"/>
                  <a:pt x="3481072" y="14263"/>
                  <a:pt x="3680749" y="0"/>
                </a:cubicBezTo>
                <a:lnTo>
                  <a:pt x="4247909" y="11575"/>
                </a:lnTo>
                <a:cubicBezTo>
                  <a:pt x="4263738" y="13158"/>
                  <a:pt x="4255113" y="42577"/>
                  <a:pt x="4259483" y="57873"/>
                </a:cubicBezTo>
                <a:cubicBezTo>
                  <a:pt x="4262835" y="69604"/>
                  <a:pt x="4263966" y="82669"/>
                  <a:pt x="4271058" y="92597"/>
                </a:cubicBezTo>
                <a:cubicBezTo>
                  <a:pt x="4283744" y="110357"/>
                  <a:pt x="4317357" y="138896"/>
                  <a:pt x="4317357" y="138896"/>
                </a:cubicBezTo>
                <a:cubicBezTo>
                  <a:pt x="4321215" y="150471"/>
                  <a:pt x="4322654" y="163158"/>
                  <a:pt x="4328931" y="173620"/>
                </a:cubicBezTo>
                <a:cubicBezTo>
                  <a:pt x="4334546" y="182978"/>
                  <a:pt x="4347201" y="187009"/>
                  <a:pt x="4352081" y="196770"/>
                </a:cubicBezTo>
                <a:cubicBezTo>
                  <a:pt x="4359195" y="210998"/>
                  <a:pt x="4355763" y="229256"/>
                  <a:pt x="4363655" y="243068"/>
                </a:cubicBezTo>
                <a:cubicBezTo>
                  <a:pt x="4371777" y="257280"/>
                  <a:pt x="4387901" y="265217"/>
                  <a:pt x="4398380" y="277792"/>
                </a:cubicBezTo>
                <a:cubicBezTo>
                  <a:pt x="4407286" y="288479"/>
                  <a:pt x="4413813" y="300941"/>
                  <a:pt x="4421529" y="312516"/>
                </a:cubicBezTo>
                <a:cubicBezTo>
                  <a:pt x="4442869" y="397874"/>
                  <a:pt x="4419937" y="320377"/>
                  <a:pt x="4456253" y="405114"/>
                </a:cubicBezTo>
                <a:cubicBezTo>
                  <a:pt x="4461059" y="416328"/>
                  <a:pt x="4463544" y="428414"/>
                  <a:pt x="4467828" y="439838"/>
                </a:cubicBezTo>
                <a:cubicBezTo>
                  <a:pt x="4475123" y="459292"/>
                  <a:pt x="4483682" y="478257"/>
                  <a:pt x="4490977" y="497711"/>
                </a:cubicBezTo>
                <a:cubicBezTo>
                  <a:pt x="4495261" y="509135"/>
                  <a:pt x="4497746" y="521221"/>
                  <a:pt x="4502552" y="532435"/>
                </a:cubicBezTo>
                <a:cubicBezTo>
                  <a:pt x="4509349" y="548294"/>
                  <a:pt x="4519643" y="562578"/>
                  <a:pt x="4525701" y="578734"/>
                </a:cubicBezTo>
                <a:cubicBezTo>
                  <a:pt x="4572979" y="704811"/>
                  <a:pt x="4495975" y="542430"/>
                  <a:pt x="4560425" y="671332"/>
                </a:cubicBezTo>
                <a:cubicBezTo>
                  <a:pt x="4556567" y="868101"/>
                  <a:pt x="4555517" y="1064946"/>
                  <a:pt x="4548850" y="1261640"/>
                </a:cubicBezTo>
                <a:cubicBezTo>
                  <a:pt x="4547796" y="1292728"/>
                  <a:pt x="4539416" y="1323206"/>
                  <a:pt x="4537276" y="1354238"/>
                </a:cubicBezTo>
                <a:cubicBezTo>
                  <a:pt x="4531695" y="1435160"/>
                  <a:pt x="4529559" y="1516283"/>
                  <a:pt x="4525701" y="1597306"/>
                </a:cubicBezTo>
                <a:cubicBezTo>
                  <a:pt x="4522217" y="1858608"/>
                  <a:pt x="4512803" y="2709287"/>
                  <a:pt x="4502552" y="3044142"/>
                </a:cubicBezTo>
                <a:cubicBezTo>
                  <a:pt x="4486092" y="3581836"/>
                  <a:pt x="4514954" y="3421956"/>
                  <a:pt x="4467828" y="3657600"/>
                </a:cubicBezTo>
                <a:cubicBezTo>
                  <a:pt x="4463970" y="3757914"/>
                  <a:pt x="4462931" y="3858376"/>
                  <a:pt x="4456253" y="3958542"/>
                </a:cubicBezTo>
                <a:cubicBezTo>
                  <a:pt x="4453853" y="3994540"/>
                  <a:pt x="4440401" y="4006727"/>
                  <a:pt x="4433104" y="4039565"/>
                </a:cubicBezTo>
                <a:cubicBezTo>
                  <a:pt x="4428013" y="4062475"/>
                  <a:pt x="4426620" y="4086103"/>
                  <a:pt x="4421529" y="4109013"/>
                </a:cubicBezTo>
                <a:cubicBezTo>
                  <a:pt x="4418882" y="4120923"/>
                  <a:pt x="4413306" y="4132006"/>
                  <a:pt x="4409954" y="4143737"/>
                </a:cubicBezTo>
                <a:cubicBezTo>
                  <a:pt x="4405584" y="4159033"/>
                  <a:pt x="4405494" y="4175807"/>
                  <a:pt x="4398380" y="4190035"/>
                </a:cubicBezTo>
                <a:cubicBezTo>
                  <a:pt x="4393500" y="4199796"/>
                  <a:pt x="4382047" y="4204663"/>
                  <a:pt x="4375230" y="4213185"/>
                </a:cubicBezTo>
                <a:cubicBezTo>
                  <a:pt x="4366540" y="4224048"/>
                  <a:pt x="4357731" y="4235197"/>
                  <a:pt x="4352081" y="4247909"/>
                </a:cubicBezTo>
                <a:cubicBezTo>
                  <a:pt x="4306760" y="4349881"/>
                  <a:pt x="4357586" y="4288702"/>
                  <a:pt x="4294207" y="4352081"/>
                </a:cubicBezTo>
                <a:cubicBezTo>
                  <a:pt x="4261420" y="4450448"/>
                  <a:pt x="4307148" y="4330513"/>
                  <a:pt x="4259483" y="4409954"/>
                </a:cubicBezTo>
                <a:cubicBezTo>
                  <a:pt x="4214404" y="4485085"/>
                  <a:pt x="4283418" y="4409169"/>
                  <a:pt x="4224759" y="4467828"/>
                </a:cubicBezTo>
                <a:cubicBezTo>
                  <a:pt x="4206284" y="4523257"/>
                  <a:pt x="4221812" y="4493926"/>
                  <a:pt x="4166886" y="4548851"/>
                </a:cubicBezTo>
                <a:lnTo>
                  <a:pt x="4143736" y="4572000"/>
                </a:lnTo>
                <a:cubicBezTo>
                  <a:pt x="4135414" y="4605291"/>
                  <a:pt x="4139365" y="4623237"/>
                  <a:pt x="4109012" y="4641448"/>
                </a:cubicBezTo>
                <a:cubicBezTo>
                  <a:pt x="4098550" y="4647725"/>
                  <a:pt x="4085863" y="4649165"/>
                  <a:pt x="4074288" y="4653023"/>
                </a:cubicBezTo>
                <a:cubicBezTo>
                  <a:pt x="4012557" y="4745620"/>
                  <a:pt x="4093579" y="4633732"/>
                  <a:pt x="4016415" y="4710896"/>
                </a:cubicBezTo>
                <a:cubicBezTo>
                  <a:pt x="4006578" y="4720733"/>
                  <a:pt x="4002426" y="4735151"/>
                  <a:pt x="3993266" y="4745620"/>
                </a:cubicBezTo>
                <a:cubicBezTo>
                  <a:pt x="3975301" y="4766152"/>
                  <a:pt x="3954683" y="4784203"/>
                  <a:pt x="3935392" y="4803494"/>
                </a:cubicBezTo>
                <a:cubicBezTo>
                  <a:pt x="3923817" y="4815069"/>
                  <a:pt x="3916197" y="4833042"/>
                  <a:pt x="3900668" y="4838218"/>
                </a:cubicBezTo>
                <a:lnTo>
                  <a:pt x="3831220" y="4861367"/>
                </a:lnTo>
                <a:cubicBezTo>
                  <a:pt x="3827362" y="4872942"/>
                  <a:pt x="3828272" y="4887464"/>
                  <a:pt x="3819645" y="4896091"/>
                </a:cubicBezTo>
                <a:cubicBezTo>
                  <a:pt x="3799470" y="4916266"/>
                  <a:pt x="3752883" y="4924356"/>
                  <a:pt x="3727048" y="4930815"/>
                </a:cubicBezTo>
                <a:cubicBezTo>
                  <a:pt x="3688025" y="4989350"/>
                  <a:pt x="3725083" y="4949160"/>
                  <a:pt x="3669174" y="4977114"/>
                </a:cubicBezTo>
                <a:cubicBezTo>
                  <a:pt x="3656732" y="4983335"/>
                  <a:pt x="3645313" y="4991573"/>
                  <a:pt x="3634450" y="5000263"/>
                </a:cubicBezTo>
                <a:cubicBezTo>
                  <a:pt x="3625929" y="5007080"/>
                  <a:pt x="3620659" y="5017798"/>
                  <a:pt x="3611301" y="5023413"/>
                </a:cubicBezTo>
                <a:cubicBezTo>
                  <a:pt x="3600839" y="5029690"/>
                  <a:pt x="3588152" y="5031129"/>
                  <a:pt x="3576577" y="5034987"/>
                </a:cubicBezTo>
                <a:cubicBezTo>
                  <a:pt x="3555044" y="5056521"/>
                  <a:pt x="3547909" y="5066684"/>
                  <a:pt x="3518704" y="5081286"/>
                </a:cubicBezTo>
                <a:cubicBezTo>
                  <a:pt x="3507791" y="5086742"/>
                  <a:pt x="3494645" y="5086936"/>
                  <a:pt x="3483980" y="5092861"/>
                </a:cubicBezTo>
                <a:cubicBezTo>
                  <a:pt x="3459659" y="5106372"/>
                  <a:pt x="3441522" y="5132411"/>
                  <a:pt x="3414531" y="5139159"/>
                </a:cubicBezTo>
                <a:cubicBezTo>
                  <a:pt x="3391035" y="5145033"/>
                  <a:pt x="3356757" y="5152345"/>
                  <a:pt x="3333509" y="5162309"/>
                </a:cubicBezTo>
                <a:cubicBezTo>
                  <a:pt x="3263543" y="5192294"/>
                  <a:pt x="3310616" y="5175391"/>
                  <a:pt x="3252486" y="5208608"/>
                </a:cubicBezTo>
                <a:cubicBezTo>
                  <a:pt x="3237505" y="5217169"/>
                  <a:pt x="3221168" y="5223196"/>
                  <a:pt x="3206187" y="5231757"/>
                </a:cubicBezTo>
                <a:cubicBezTo>
                  <a:pt x="3194109" y="5238659"/>
                  <a:pt x="3183905" y="5248685"/>
                  <a:pt x="3171463" y="5254906"/>
                </a:cubicBezTo>
                <a:cubicBezTo>
                  <a:pt x="3160550" y="5260362"/>
                  <a:pt x="3147652" y="5261025"/>
                  <a:pt x="3136739" y="5266481"/>
                </a:cubicBezTo>
                <a:cubicBezTo>
                  <a:pt x="3124297" y="5272702"/>
                  <a:pt x="3114801" y="5284150"/>
                  <a:pt x="3102015" y="5289630"/>
                </a:cubicBezTo>
                <a:cubicBezTo>
                  <a:pt x="3083825" y="5297426"/>
                  <a:pt x="3012950" y="5308660"/>
                  <a:pt x="2997843" y="5312780"/>
                </a:cubicBezTo>
                <a:cubicBezTo>
                  <a:pt x="2974301" y="5319200"/>
                  <a:pt x="2948698" y="5322394"/>
                  <a:pt x="2928395" y="5335929"/>
                </a:cubicBezTo>
                <a:cubicBezTo>
                  <a:pt x="2916820" y="5343645"/>
                  <a:pt x="2906696" y="5354194"/>
                  <a:pt x="2893671" y="5359078"/>
                </a:cubicBezTo>
                <a:cubicBezTo>
                  <a:pt x="2875250" y="5365986"/>
                  <a:pt x="2855088" y="5366795"/>
                  <a:pt x="2835797" y="5370653"/>
                </a:cubicBezTo>
                <a:cubicBezTo>
                  <a:pt x="2616838" y="5516626"/>
                  <a:pt x="2853856" y="5367411"/>
                  <a:pt x="2731625" y="5428527"/>
                </a:cubicBezTo>
                <a:cubicBezTo>
                  <a:pt x="2719183" y="5434748"/>
                  <a:pt x="2709613" y="5446026"/>
                  <a:pt x="2696901" y="5451676"/>
                </a:cubicBezTo>
                <a:cubicBezTo>
                  <a:pt x="2674603" y="5461586"/>
                  <a:pt x="2650602" y="5467109"/>
                  <a:pt x="2627453" y="5474825"/>
                </a:cubicBezTo>
                <a:lnTo>
                  <a:pt x="2592729" y="5486400"/>
                </a:lnTo>
                <a:cubicBezTo>
                  <a:pt x="2513355" y="5512859"/>
                  <a:pt x="2611871" y="5481615"/>
                  <a:pt x="2500131" y="5509549"/>
                </a:cubicBezTo>
                <a:cubicBezTo>
                  <a:pt x="2488294" y="5512508"/>
                  <a:pt x="2477593" y="5520515"/>
                  <a:pt x="2465407" y="5521124"/>
                </a:cubicBezTo>
                <a:cubicBezTo>
                  <a:pt x="2322779" y="5528256"/>
                  <a:pt x="2179887" y="5528438"/>
                  <a:pt x="2037144" y="5532699"/>
                </a:cubicBezTo>
                <a:lnTo>
                  <a:pt x="1689904" y="5544273"/>
                </a:lnTo>
                <a:cubicBezTo>
                  <a:pt x="1674471" y="5548131"/>
                  <a:pt x="1659204" y="5552728"/>
                  <a:pt x="1643605" y="5555848"/>
                </a:cubicBezTo>
                <a:cubicBezTo>
                  <a:pt x="1369465" y="5610677"/>
                  <a:pt x="1043292" y="5559499"/>
                  <a:pt x="798653" y="5555848"/>
                </a:cubicBezTo>
                <a:cubicBezTo>
                  <a:pt x="787078" y="5548132"/>
                  <a:pt x="774792" y="5541389"/>
                  <a:pt x="763929" y="5532699"/>
                </a:cubicBezTo>
                <a:cubicBezTo>
                  <a:pt x="755408" y="5525882"/>
                  <a:pt x="725346" y="5513407"/>
                  <a:pt x="717630" y="5509549"/>
                </a:cubicBezTo>
                <a:close/>
              </a:path>
            </a:pathLst>
          </a:cu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Records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DCF2-6D9F-4722-A7F8-5DD523A1B083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 descr="University of Kansas Campus - Photo by University Relations - all rights re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6" y="804638"/>
            <a:ext cx="8286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846" y="3014438"/>
            <a:ext cx="1981200" cy="106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18107" y="3114883"/>
            <a:ext cx="1802566" cy="665019"/>
          </a:xfrm>
          <a:custGeom>
            <a:avLst/>
            <a:gdLst>
              <a:gd name="connsiteX0" fmla="*/ 16939 w 1802566"/>
              <a:gd name="connsiteY0" fmla="*/ 0 h 665019"/>
              <a:gd name="connsiteX1" fmla="*/ 16939 w 1802566"/>
              <a:gd name="connsiteY1" fmla="*/ 0 h 665019"/>
              <a:gd name="connsiteX2" fmla="*/ 1689875 w 1802566"/>
              <a:gd name="connsiteY2" fmla="*/ 20782 h 665019"/>
              <a:gd name="connsiteX3" fmla="*/ 1721048 w 1802566"/>
              <a:gd name="connsiteY3" fmla="*/ 41564 h 665019"/>
              <a:gd name="connsiteX4" fmla="*/ 1783394 w 1802566"/>
              <a:gd name="connsiteY4" fmla="*/ 62346 h 665019"/>
              <a:gd name="connsiteX5" fmla="*/ 1783394 w 1802566"/>
              <a:gd name="connsiteY5" fmla="*/ 290946 h 665019"/>
              <a:gd name="connsiteX6" fmla="*/ 1762612 w 1802566"/>
              <a:gd name="connsiteY6" fmla="*/ 353291 h 665019"/>
              <a:gd name="connsiteX7" fmla="*/ 1710657 w 1802566"/>
              <a:gd name="connsiteY7" fmla="*/ 467591 h 665019"/>
              <a:gd name="connsiteX8" fmla="*/ 1471666 w 1802566"/>
              <a:gd name="connsiteY8" fmla="*/ 488373 h 665019"/>
              <a:gd name="connsiteX9" fmla="*/ 1409321 w 1802566"/>
              <a:gd name="connsiteY9" fmla="*/ 498764 h 665019"/>
              <a:gd name="connsiteX10" fmla="*/ 1398930 w 1802566"/>
              <a:gd name="connsiteY10" fmla="*/ 529937 h 665019"/>
              <a:gd name="connsiteX11" fmla="*/ 1367757 w 1802566"/>
              <a:gd name="connsiteY11" fmla="*/ 540328 h 665019"/>
              <a:gd name="connsiteX12" fmla="*/ 1315803 w 1802566"/>
              <a:gd name="connsiteY12" fmla="*/ 550719 h 665019"/>
              <a:gd name="connsiteX13" fmla="*/ 1253457 w 1802566"/>
              <a:gd name="connsiteY13" fmla="*/ 571500 h 665019"/>
              <a:gd name="connsiteX14" fmla="*/ 1201503 w 1802566"/>
              <a:gd name="connsiteY14" fmla="*/ 613064 h 665019"/>
              <a:gd name="connsiteX15" fmla="*/ 1170330 w 1802566"/>
              <a:gd name="connsiteY15" fmla="*/ 633846 h 665019"/>
              <a:gd name="connsiteX16" fmla="*/ 1107984 w 1802566"/>
              <a:gd name="connsiteY16" fmla="*/ 654628 h 665019"/>
              <a:gd name="connsiteX17" fmla="*/ 1076812 w 1802566"/>
              <a:gd name="connsiteY17" fmla="*/ 665019 h 665019"/>
              <a:gd name="connsiteX18" fmla="*/ 1045639 w 1802566"/>
              <a:gd name="connsiteY18" fmla="*/ 654628 h 665019"/>
              <a:gd name="connsiteX19" fmla="*/ 1004075 w 1802566"/>
              <a:gd name="connsiteY19" fmla="*/ 561110 h 665019"/>
              <a:gd name="connsiteX20" fmla="*/ 993684 w 1802566"/>
              <a:gd name="connsiteY20" fmla="*/ 529937 h 665019"/>
              <a:gd name="connsiteX21" fmla="*/ 983294 w 1802566"/>
              <a:gd name="connsiteY21" fmla="*/ 353291 h 665019"/>
              <a:gd name="connsiteX22" fmla="*/ 920948 w 1802566"/>
              <a:gd name="connsiteY22" fmla="*/ 332510 h 665019"/>
              <a:gd name="connsiteX23" fmla="*/ 817039 w 1802566"/>
              <a:gd name="connsiteY23" fmla="*/ 322119 h 665019"/>
              <a:gd name="connsiteX24" fmla="*/ 172803 w 1802566"/>
              <a:gd name="connsiteY24" fmla="*/ 311728 h 665019"/>
              <a:gd name="connsiteX25" fmla="*/ 110457 w 1802566"/>
              <a:gd name="connsiteY25" fmla="*/ 290946 h 665019"/>
              <a:gd name="connsiteX26" fmla="*/ 79284 w 1802566"/>
              <a:gd name="connsiteY26" fmla="*/ 280555 h 665019"/>
              <a:gd name="connsiteX27" fmla="*/ 48112 w 1802566"/>
              <a:gd name="connsiteY27" fmla="*/ 238991 h 665019"/>
              <a:gd name="connsiteX28" fmla="*/ 6548 w 1802566"/>
              <a:gd name="connsiteY28" fmla="*/ 176646 h 665019"/>
              <a:gd name="connsiteX29" fmla="*/ 16939 w 1802566"/>
              <a:gd name="connsiteY29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2566" h="665019">
                <a:moveTo>
                  <a:pt x="16939" y="0"/>
                </a:moveTo>
                <a:lnTo>
                  <a:pt x="16939" y="0"/>
                </a:lnTo>
                <a:cubicBezTo>
                  <a:pt x="695186" y="52173"/>
                  <a:pt x="-256900" y="-17896"/>
                  <a:pt x="1689875" y="20782"/>
                </a:cubicBezTo>
                <a:cubicBezTo>
                  <a:pt x="1702361" y="21030"/>
                  <a:pt x="1709636" y="36492"/>
                  <a:pt x="1721048" y="41564"/>
                </a:cubicBezTo>
                <a:cubicBezTo>
                  <a:pt x="1741066" y="50461"/>
                  <a:pt x="1783394" y="62346"/>
                  <a:pt x="1783394" y="62346"/>
                </a:cubicBezTo>
                <a:cubicBezTo>
                  <a:pt x="1812906" y="150891"/>
                  <a:pt x="1804681" y="113549"/>
                  <a:pt x="1783394" y="290946"/>
                </a:cubicBezTo>
                <a:cubicBezTo>
                  <a:pt x="1780784" y="312696"/>
                  <a:pt x="1766908" y="331811"/>
                  <a:pt x="1762612" y="353291"/>
                </a:cubicBezTo>
                <a:cubicBezTo>
                  <a:pt x="1757159" y="380558"/>
                  <a:pt x="1748108" y="460101"/>
                  <a:pt x="1710657" y="467591"/>
                </a:cubicBezTo>
                <a:cubicBezTo>
                  <a:pt x="1597474" y="490228"/>
                  <a:pt x="1676337" y="477002"/>
                  <a:pt x="1471666" y="488373"/>
                </a:cubicBezTo>
                <a:cubicBezTo>
                  <a:pt x="1450884" y="491837"/>
                  <a:pt x="1427613" y="488311"/>
                  <a:pt x="1409321" y="498764"/>
                </a:cubicBezTo>
                <a:cubicBezTo>
                  <a:pt x="1399811" y="504198"/>
                  <a:pt x="1406675" y="522192"/>
                  <a:pt x="1398930" y="529937"/>
                </a:cubicBezTo>
                <a:cubicBezTo>
                  <a:pt x="1391185" y="537682"/>
                  <a:pt x="1378383" y="537671"/>
                  <a:pt x="1367757" y="540328"/>
                </a:cubicBezTo>
                <a:cubicBezTo>
                  <a:pt x="1350623" y="544611"/>
                  <a:pt x="1332842" y="546072"/>
                  <a:pt x="1315803" y="550719"/>
                </a:cubicBezTo>
                <a:cubicBezTo>
                  <a:pt x="1294669" y="556483"/>
                  <a:pt x="1253457" y="571500"/>
                  <a:pt x="1253457" y="571500"/>
                </a:cubicBezTo>
                <a:cubicBezTo>
                  <a:pt x="1218424" y="624049"/>
                  <a:pt x="1251692" y="587969"/>
                  <a:pt x="1201503" y="613064"/>
                </a:cubicBezTo>
                <a:cubicBezTo>
                  <a:pt x="1190333" y="618649"/>
                  <a:pt x="1181742" y="628774"/>
                  <a:pt x="1170330" y="633846"/>
                </a:cubicBezTo>
                <a:cubicBezTo>
                  <a:pt x="1150312" y="642743"/>
                  <a:pt x="1128766" y="647701"/>
                  <a:pt x="1107984" y="654628"/>
                </a:cubicBezTo>
                <a:lnTo>
                  <a:pt x="1076812" y="665019"/>
                </a:lnTo>
                <a:cubicBezTo>
                  <a:pt x="1066421" y="661555"/>
                  <a:pt x="1054192" y="661470"/>
                  <a:pt x="1045639" y="654628"/>
                </a:cubicBezTo>
                <a:cubicBezTo>
                  <a:pt x="1023185" y="636665"/>
                  <a:pt x="1010425" y="580160"/>
                  <a:pt x="1004075" y="561110"/>
                </a:cubicBezTo>
                <a:lnTo>
                  <a:pt x="993684" y="529937"/>
                </a:lnTo>
                <a:cubicBezTo>
                  <a:pt x="990221" y="471055"/>
                  <a:pt x="1003685" y="408638"/>
                  <a:pt x="983294" y="353291"/>
                </a:cubicBezTo>
                <a:cubicBezTo>
                  <a:pt x="975721" y="332736"/>
                  <a:pt x="942745" y="334690"/>
                  <a:pt x="920948" y="332510"/>
                </a:cubicBezTo>
                <a:cubicBezTo>
                  <a:pt x="886312" y="329046"/>
                  <a:pt x="851835" y="323086"/>
                  <a:pt x="817039" y="322119"/>
                </a:cubicBezTo>
                <a:cubicBezTo>
                  <a:pt x="602349" y="316155"/>
                  <a:pt x="387548" y="315192"/>
                  <a:pt x="172803" y="311728"/>
                </a:cubicBezTo>
                <a:lnTo>
                  <a:pt x="110457" y="290946"/>
                </a:lnTo>
                <a:lnTo>
                  <a:pt x="79284" y="280555"/>
                </a:lnTo>
                <a:cubicBezTo>
                  <a:pt x="68893" y="266700"/>
                  <a:pt x="58043" y="253179"/>
                  <a:pt x="48112" y="238991"/>
                </a:cubicBezTo>
                <a:cubicBezTo>
                  <a:pt x="33789" y="218529"/>
                  <a:pt x="6548" y="176646"/>
                  <a:pt x="6548" y="176646"/>
                </a:cubicBezTo>
                <a:cubicBezTo>
                  <a:pt x="-12244" y="101480"/>
                  <a:pt x="15207" y="29441"/>
                  <a:pt x="16939" y="0"/>
                </a:cubicBezTo>
                <a:close/>
              </a:path>
            </a:pathLst>
          </a:cu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71483"/>
              </p:ext>
            </p:extLst>
          </p:nvPr>
        </p:nvGraphicFramePr>
        <p:xfrm>
          <a:off x="1591940" y="5181600"/>
          <a:ext cx="745489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39"/>
                <a:gridCol w="1069170"/>
                <a:gridCol w="1157047"/>
                <a:gridCol w="1039878"/>
                <a:gridCol w="703016"/>
                <a:gridCol w="1362094"/>
                <a:gridCol w="615139"/>
                <a:gridCol w="703016"/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SegmentID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SegmentName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CampusBuilding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EveningVenue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YearBuilt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Address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Cluster1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MiningVar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AlumniCenter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1266 Oread Ave.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StudentUnion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1301 JayHawk Blvd.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stCxn id="18" idx="1"/>
          </p:cNvCxnSpPr>
          <p:nvPr/>
        </p:nvCxnSpPr>
        <p:spPr>
          <a:xfrm flipH="1" flipV="1">
            <a:off x="929846" y="4081238"/>
            <a:ext cx="662094" cy="1633762"/>
          </a:xfrm>
          <a:prstGeom prst="straightConnector1">
            <a:avLst/>
          </a:prstGeom>
          <a:ln w="44450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3447392"/>
            <a:ext cx="2817907" cy="2648608"/>
          </a:xfrm>
          <a:prstGeom prst="straightConnector1">
            <a:avLst/>
          </a:prstGeom>
          <a:ln w="44450">
            <a:solidFill>
              <a:srgbClr val="E6A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31962" y="4574953"/>
            <a:ext cx="1616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Dataset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73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Record - Codes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DCF2-6D9F-4722-A7F8-5DD523A1B083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 descr="University of Kansas Campus - Photo by University Relations - all rights re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6" y="804638"/>
            <a:ext cx="8286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846" y="3014438"/>
            <a:ext cx="1981200" cy="106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18107" y="3114883"/>
            <a:ext cx="1802566" cy="665019"/>
          </a:xfrm>
          <a:custGeom>
            <a:avLst/>
            <a:gdLst>
              <a:gd name="connsiteX0" fmla="*/ 16939 w 1802566"/>
              <a:gd name="connsiteY0" fmla="*/ 0 h 665019"/>
              <a:gd name="connsiteX1" fmla="*/ 16939 w 1802566"/>
              <a:gd name="connsiteY1" fmla="*/ 0 h 665019"/>
              <a:gd name="connsiteX2" fmla="*/ 1689875 w 1802566"/>
              <a:gd name="connsiteY2" fmla="*/ 20782 h 665019"/>
              <a:gd name="connsiteX3" fmla="*/ 1721048 w 1802566"/>
              <a:gd name="connsiteY3" fmla="*/ 41564 h 665019"/>
              <a:gd name="connsiteX4" fmla="*/ 1783394 w 1802566"/>
              <a:gd name="connsiteY4" fmla="*/ 62346 h 665019"/>
              <a:gd name="connsiteX5" fmla="*/ 1783394 w 1802566"/>
              <a:gd name="connsiteY5" fmla="*/ 290946 h 665019"/>
              <a:gd name="connsiteX6" fmla="*/ 1762612 w 1802566"/>
              <a:gd name="connsiteY6" fmla="*/ 353291 h 665019"/>
              <a:gd name="connsiteX7" fmla="*/ 1710657 w 1802566"/>
              <a:gd name="connsiteY7" fmla="*/ 467591 h 665019"/>
              <a:gd name="connsiteX8" fmla="*/ 1471666 w 1802566"/>
              <a:gd name="connsiteY8" fmla="*/ 488373 h 665019"/>
              <a:gd name="connsiteX9" fmla="*/ 1409321 w 1802566"/>
              <a:gd name="connsiteY9" fmla="*/ 498764 h 665019"/>
              <a:gd name="connsiteX10" fmla="*/ 1398930 w 1802566"/>
              <a:gd name="connsiteY10" fmla="*/ 529937 h 665019"/>
              <a:gd name="connsiteX11" fmla="*/ 1367757 w 1802566"/>
              <a:gd name="connsiteY11" fmla="*/ 540328 h 665019"/>
              <a:gd name="connsiteX12" fmla="*/ 1315803 w 1802566"/>
              <a:gd name="connsiteY12" fmla="*/ 550719 h 665019"/>
              <a:gd name="connsiteX13" fmla="*/ 1253457 w 1802566"/>
              <a:gd name="connsiteY13" fmla="*/ 571500 h 665019"/>
              <a:gd name="connsiteX14" fmla="*/ 1201503 w 1802566"/>
              <a:gd name="connsiteY14" fmla="*/ 613064 h 665019"/>
              <a:gd name="connsiteX15" fmla="*/ 1170330 w 1802566"/>
              <a:gd name="connsiteY15" fmla="*/ 633846 h 665019"/>
              <a:gd name="connsiteX16" fmla="*/ 1107984 w 1802566"/>
              <a:gd name="connsiteY16" fmla="*/ 654628 h 665019"/>
              <a:gd name="connsiteX17" fmla="*/ 1076812 w 1802566"/>
              <a:gd name="connsiteY17" fmla="*/ 665019 h 665019"/>
              <a:gd name="connsiteX18" fmla="*/ 1045639 w 1802566"/>
              <a:gd name="connsiteY18" fmla="*/ 654628 h 665019"/>
              <a:gd name="connsiteX19" fmla="*/ 1004075 w 1802566"/>
              <a:gd name="connsiteY19" fmla="*/ 561110 h 665019"/>
              <a:gd name="connsiteX20" fmla="*/ 993684 w 1802566"/>
              <a:gd name="connsiteY20" fmla="*/ 529937 h 665019"/>
              <a:gd name="connsiteX21" fmla="*/ 983294 w 1802566"/>
              <a:gd name="connsiteY21" fmla="*/ 353291 h 665019"/>
              <a:gd name="connsiteX22" fmla="*/ 920948 w 1802566"/>
              <a:gd name="connsiteY22" fmla="*/ 332510 h 665019"/>
              <a:gd name="connsiteX23" fmla="*/ 817039 w 1802566"/>
              <a:gd name="connsiteY23" fmla="*/ 322119 h 665019"/>
              <a:gd name="connsiteX24" fmla="*/ 172803 w 1802566"/>
              <a:gd name="connsiteY24" fmla="*/ 311728 h 665019"/>
              <a:gd name="connsiteX25" fmla="*/ 110457 w 1802566"/>
              <a:gd name="connsiteY25" fmla="*/ 290946 h 665019"/>
              <a:gd name="connsiteX26" fmla="*/ 79284 w 1802566"/>
              <a:gd name="connsiteY26" fmla="*/ 280555 h 665019"/>
              <a:gd name="connsiteX27" fmla="*/ 48112 w 1802566"/>
              <a:gd name="connsiteY27" fmla="*/ 238991 h 665019"/>
              <a:gd name="connsiteX28" fmla="*/ 6548 w 1802566"/>
              <a:gd name="connsiteY28" fmla="*/ 176646 h 665019"/>
              <a:gd name="connsiteX29" fmla="*/ 16939 w 1802566"/>
              <a:gd name="connsiteY29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2566" h="665019">
                <a:moveTo>
                  <a:pt x="16939" y="0"/>
                </a:moveTo>
                <a:lnTo>
                  <a:pt x="16939" y="0"/>
                </a:lnTo>
                <a:cubicBezTo>
                  <a:pt x="695186" y="52173"/>
                  <a:pt x="-256900" y="-17896"/>
                  <a:pt x="1689875" y="20782"/>
                </a:cubicBezTo>
                <a:cubicBezTo>
                  <a:pt x="1702361" y="21030"/>
                  <a:pt x="1709636" y="36492"/>
                  <a:pt x="1721048" y="41564"/>
                </a:cubicBezTo>
                <a:cubicBezTo>
                  <a:pt x="1741066" y="50461"/>
                  <a:pt x="1783394" y="62346"/>
                  <a:pt x="1783394" y="62346"/>
                </a:cubicBezTo>
                <a:cubicBezTo>
                  <a:pt x="1812906" y="150891"/>
                  <a:pt x="1804681" y="113549"/>
                  <a:pt x="1783394" y="290946"/>
                </a:cubicBezTo>
                <a:cubicBezTo>
                  <a:pt x="1780784" y="312696"/>
                  <a:pt x="1766908" y="331811"/>
                  <a:pt x="1762612" y="353291"/>
                </a:cubicBezTo>
                <a:cubicBezTo>
                  <a:pt x="1757159" y="380558"/>
                  <a:pt x="1748108" y="460101"/>
                  <a:pt x="1710657" y="467591"/>
                </a:cubicBezTo>
                <a:cubicBezTo>
                  <a:pt x="1597474" y="490228"/>
                  <a:pt x="1676337" y="477002"/>
                  <a:pt x="1471666" y="488373"/>
                </a:cubicBezTo>
                <a:cubicBezTo>
                  <a:pt x="1450884" y="491837"/>
                  <a:pt x="1427613" y="488311"/>
                  <a:pt x="1409321" y="498764"/>
                </a:cubicBezTo>
                <a:cubicBezTo>
                  <a:pt x="1399811" y="504198"/>
                  <a:pt x="1406675" y="522192"/>
                  <a:pt x="1398930" y="529937"/>
                </a:cubicBezTo>
                <a:cubicBezTo>
                  <a:pt x="1391185" y="537682"/>
                  <a:pt x="1378383" y="537671"/>
                  <a:pt x="1367757" y="540328"/>
                </a:cubicBezTo>
                <a:cubicBezTo>
                  <a:pt x="1350623" y="544611"/>
                  <a:pt x="1332842" y="546072"/>
                  <a:pt x="1315803" y="550719"/>
                </a:cubicBezTo>
                <a:cubicBezTo>
                  <a:pt x="1294669" y="556483"/>
                  <a:pt x="1253457" y="571500"/>
                  <a:pt x="1253457" y="571500"/>
                </a:cubicBezTo>
                <a:cubicBezTo>
                  <a:pt x="1218424" y="624049"/>
                  <a:pt x="1251692" y="587969"/>
                  <a:pt x="1201503" y="613064"/>
                </a:cubicBezTo>
                <a:cubicBezTo>
                  <a:pt x="1190333" y="618649"/>
                  <a:pt x="1181742" y="628774"/>
                  <a:pt x="1170330" y="633846"/>
                </a:cubicBezTo>
                <a:cubicBezTo>
                  <a:pt x="1150312" y="642743"/>
                  <a:pt x="1128766" y="647701"/>
                  <a:pt x="1107984" y="654628"/>
                </a:cubicBezTo>
                <a:lnTo>
                  <a:pt x="1076812" y="665019"/>
                </a:lnTo>
                <a:cubicBezTo>
                  <a:pt x="1066421" y="661555"/>
                  <a:pt x="1054192" y="661470"/>
                  <a:pt x="1045639" y="654628"/>
                </a:cubicBezTo>
                <a:cubicBezTo>
                  <a:pt x="1023185" y="636665"/>
                  <a:pt x="1010425" y="580160"/>
                  <a:pt x="1004075" y="561110"/>
                </a:cubicBezTo>
                <a:lnTo>
                  <a:pt x="993684" y="529937"/>
                </a:lnTo>
                <a:cubicBezTo>
                  <a:pt x="990221" y="471055"/>
                  <a:pt x="1003685" y="408638"/>
                  <a:pt x="983294" y="353291"/>
                </a:cubicBezTo>
                <a:cubicBezTo>
                  <a:pt x="975721" y="332736"/>
                  <a:pt x="942745" y="334690"/>
                  <a:pt x="920948" y="332510"/>
                </a:cubicBezTo>
                <a:cubicBezTo>
                  <a:pt x="886312" y="329046"/>
                  <a:pt x="851835" y="323086"/>
                  <a:pt x="817039" y="322119"/>
                </a:cubicBezTo>
                <a:cubicBezTo>
                  <a:pt x="602349" y="316155"/>
                  <a:pt x="387548" y="315192"/>
                  <a:pt x="172803" y="311728"/>
                </a:cubicBezTo>
                <a:lnTo>
                  <a:pt x="110457" y="290946"/>
                </a:lnTo>
                <a:lnTo>
                  <a:pt x="79284" y="280555"/>
                </a:lnTo>
                <a:cubicBezTo>
                  <a:pt x="68893" y="266700"/>
                  <a:pt x="58043" y="253179"/>
                  <a:pt x="48112" y="238991"/>
                </a:cubicBezTo>
                <a:cubicBezTo>
                  <a:pt x="33789" y="218529"/>
                  <a:pt x="6548" y="176646"/>
                  <a:pt x="6548" y="176646"/>
                </a:cubicBezTo>
                <a:cubicBezTo>
                  <a:pt x="-12244" y="101480"/>
                  <a:pt x="15207" y="29441"/>
                  <a:pt x="16939" y="0"/>
                </a:cubicBezTo>
                <a:close/>
              </a:path>
            </a:pathLst>
          </a:cu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02137"/>
              </p:ext>
            </p:extLst>
          </p:nvPr>
        </p:nvGraphicFramePr>
        <p:xfrm>
          <a:off x="1591940" y="5181600"/>
          <a:ext cx="745489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39"/>
                <a:gridCol w="1069170"/>
                <a:gridCol w="1157047"/>
                <a:gridCol w="1039878"/>
                <a:gridCol w="703016"/>
                <a:gridCol w="1362094"/>
                <a:gridCol w="615139"/>
                <a:gridCol w="703016"/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SegmentID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SegmentName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CampusBuilding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EveningVenue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YearBuilt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Address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Cluster1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MiningVar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AlumniCenter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1266 Oread Ave.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StudentUnion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1301 </a:t>
                      </a:r>
                      <a:r>
                        <a:rPr lang="en-US" sz="1100" u="none" strike="noStrike" dirty="0" smtClean="0">
                          <a:effectLst/>
                        </a:rPr>
                        <a:t>Jayhawk </a:t>
                      </a:r>
                      <a:r>
                        <a:rPr lang="en-US" sz="1100" u="none" strike="noStrike" dirty="0">
                          <a:effectLst/>
                        </a:rPr>
                        <a:t>Blvd.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62425" y="4343399"/>
            <a:ext cx="111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1" y="4712732"/>
            <a:ext cx="228599" cy="392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>
            <a:off x="4717836" y="4712731"/>
            <a:ext cx="311364" cy="392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434339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Codes are handled like “Select all that apply” questions.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0" y="5105400"/>
            <a:ext cx="2286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625856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have Categories and Memo here as well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334000"/>
            <a:ext cx="138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1=has code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0=does not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Record – Other Variables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DCF2-6D9F-4722-A7F8-5DD523A1B083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 descr="University of Kansas Campus - Photo by University Relations - all rights re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6" y="804638"/>
            <a:ext cx="8286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846" y="3014438"/>
            <a:ext cx="1981200" cy="106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18107" y="3114883"/>
            <a:ext cx="1802566" cy="665019"/>
          </a:xfrm>
          <a:custGeom>
            <a:avLst/>
            <a:gdLst>
              <a:gd name="connsiteX0" fmla="*/ 16939 w 1802566"/>
              <a:gd name="connsiteY0" fmla="*/ 0 h 665019"/>
              <a:gd name="connsiteX1" fmla="*/ 16939 w 1802566"/>
              <a:gd name="connsiteY1" fmla="*/ 0 h 665019"/>
              <a:gd name="connsiteX2" fmla="*/ 1689875 w 1802566"/>
              <a:gd name="connsiteY2" fmla="*/ 20782 h 665019"/>
              <a:gd name="connsiteX3" fmla="*/ 1721048 w 1802566"/>
              <a:gd name="connsiteY3" fmla="*/ 41564 h 665019"/>
              <a:gd name="connsiteX4" fmla="*/ 1783394 w 1802566"/>
              <a:gd name="connsiteY4" fmla="*/ 62346 h 665019"/>
              <a:gd name="connsiteX5" fmla="*/ 1783394 w 1802566"/>
              <a:gd name="connsiteY5" fmla="*/ 290946 h 665019"/>
              <a:gd name="connsiteX6" fmla="*/ 1762612 w 1802566"/>
              <a:gd name="connsiteY6" fmla="*/ 353291 h 665019"/>
              <a:gd name="connsiteX7" fmla="*/ 1710657 w 1802566"/>
              <a:gd name="connsiteY7" fmla="*/ 467591 h 665019"/>
              <a:gd name="connsiteX8" fmla="*/ 1471666 w 1802566"/>
              <a:gd name="connsiteY8" fmla="*/ 488373 h 665019"/>
              <a:gd name="connsiteX9" fmla="*/ 1409321 w 1802566"/>
              <a:gd name="connsiteY9" fmla="*/ 498764 h 665019"/>
              <a:gd name="connsiteX10" fmla="*/ 1398930 w 1802566"/>
              <a:gd name="connsiteY10" fmla="*/ 529937 h 665019"/>
              <a:gd name="connsiteX11" fmla="*/ 1367757 w 1802566"/>
              <a:gd name="connsiteY11" fmla="*/ 540328 h 665019"/>
              <a:gd name="connsiteX12" fmla="*/ 1315803 w 1802566"/>
              <a:gd name="connsiteY12" fmla="*/ 550719 h 665019"/>
              <a:gd name="connsiteX13" fmla="*/ 1253457 w 1802566"/>
              <a:gd name="connsiteY13" fmla="*/ 571500 h 665019"/>
              <a:gd name="connsiteX14" fmla="*/ 1201503 w 1802566"/>
              <a:gd name="connsiteY14" fmla="*/ 613064 h 665019"/>
              <a:gd name="connsiteX15" fmla="*/ 1170330 w 1802566"/>
              <a:gd name="connsiteY15" fmla="*/ 633846 h 665019"/>
              <a:gd name="connsiteX16" fmla="*/ 1107984 w 1802566"/>
              <a:gd name="connsiteY16" fmla="*/ 654628 h 665019"/>
              <a:gd name="connsiteX17" fmla="*/ 1076812 w 1802566"/>
              <a:gd name="connsiteY17" fmla="*/ 665019 h 665019"/>
              <a:gd name="connsiteX18" fmla="*/ 1045639 w 1802566"/>
              <a:gd name="connsiteY18" fmla="*/ 654628 h 665019"/>
              <a:gd name="connsiteX19" fmla="*/ 1004075 w 1802566"/>
              <a:gd name="connsiteY19" fmla="*/ 561110 h 665019"/>
              <a:gd name="connsiteX20" fmla="*/ 993684 w 1802566"/>
              <a:gd name="connsiteY20" fmla="*/ 529937 h 665019"/>
              <a:gd name="connsiteX21" fmla="*/ 983294 w 1802566"/>
              <a:gd name="connsiteY21" fmla="*/ 353291 h 665019"/>
              <a:gd name="connsiteX22" fmla="*/ 920948 w 1802566"/>
              <a:gd name="connsiteY22" fmla="*/ 332510 h 665019"/>
              <a:gd name="connsiteX23" fmla="*/ 817039 w 1802566"/>
              <a:gd name="connsiteY23" fmla="*/ 322119 h 665019"/>
              <a:gd name="connsiteX24" fmla="*/ 172803 w 1802566"/>
              <a:gd name="connsiteY24" fmla="*/ 311728 h 665019"/>
              <a:gd name="connsiteX25" fmla="*/ 110457 w 1802566"/>
              <a:gd name="connsiteY25" fmla="*/ 290946 h 665019"/>
              <a:gd name="connsiteX26" fmla="*/ 79284 w 1802566"/>
              <a:gd name="connsiteY26" fmla="*/ 280555 h 665019"/>
              <a:gd name="connsiteX27" fmla="*/ 48112 w 1802566"/>
              <a:gd name="connsiteY27" fmla="*/ 238991 h 665019"/>
              <a:gd name="connsiteX28" fmla="*/ 6548 w 1802566"/>
              <a:gd name="connsiteY28" fmla="*/ 176646 h 665019"/>
              <a:gd name="connsiteX29" fmla="*/ 16939 w 1802566"/>
              <a:gd name="connsiteY29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2566" h="665019">
                <a:moveTo>
                  <a:pt x="16939" y="0"/>
                </a:moveTo>
                <a:lnTo>
                  <a:pt x="16939" y="0"/>
                </a:lnTo>
                <a:cubicBezTo>
                  <a:pt x="695186" y="52173"/>
                  <a:pt x="-256900" y="-17896"/>
                  <a:pt x="1689875" y="20782"/>
                </a:cubicBezTo>
                <a:cubicBezTo>
                  <a:pt x="1702361" y="21030"/>
                  <a:pt x="1709636" y="36492"/>
                  <a:pt x="1721048" y="41564"/>
                </a:cubicBezTo>
                <a:cubicBezTo>
                  <a:pt x="1741066" y="50461"/>
                  <a:pt x="1783394" y="62346"/>
                  <a:pt x="1783394" y="62346"/>
                </a:cubicBezTo>
                <a:cubicBezTo>
                  <a:pt x="1812906" y="150891"/>
                  <a:pt x="1804681" y="113549"/>
                  <a:pt x="1783394" y="290946"/>
                </a:cubicBezTo>
                <a:cubicBezTo>
                  <a:pt x="1780784" y="312696"/>
                  <a:pt x="1766908" y="331811"/>
                  <a:pt x="1762612" y="353291"/>
                </a:cubicBezTo>
                <a:cubicBezTo>
                  <a:pt x="1757159" y="380558"/>
                  <a:pt x="1748108" y="460101"/>
                  <a:pt x="1710657" y="467591"/>
                </a:cubicBezTo>
                <a:cubicBezTo>
                  <a:pt x="1597474" y="490228"/>
                  <a:pt x="1676337" y="477002"/>
                  <a:pt x="1471666" y="488373"/>
                </a:cubicBezTo>
                <a:cubicBezTo>
                  <a:pt x="1450884" y="491837"/>
                  <a:pt x="1427613" y="488311"/>
                  <a:pt x="1409321" y="498764"/>
                </a:cubicBezTo>
                <a:cubicBezTo>
                  <a:pt x="1399811" y="504198"/>
                  <a:pt x="1406675" y="522192"/>
                  <a:pt x="1398930" y="529937"/>
                </a:cubicBezTo>
                <a:cubicBezTo>
                  <a:pt x="1391185" y="537682"/>
                  <a:pt x="1378383" y="537671"/>
                  <a:pt x="1367757" y="540328"/>
                </a:cubicBezTo>
                <a:cubicBezTo>
                  <a:pt x="1350623" y="544611"/>
                  <a:pt x="1332842" y="546072"/>
                  <a:pt x="1315803" y="550719"/>
                </a:cubicBezTo>
                <a:cubicBezTo>
                  <a:pt x="1294669" y="556483"/>
                  <a:pt x="1253457" y="571500"/>
                  <a:pt x="1253457" y="571500"/>
                </a:cubicBezTo>
                <a:cubicBezTo>
                  <a:pt x="1218424" y="624049"/>
                  <a:pt x="1251692" y="587969"/>
                  <a:pt x="1201503" y="613064"/>
                </a:cubicBezTo>
                <a:cubicBezTo>
                  <a:pt x="1190333" y="618649"/>
                  <a:pt x="1181742" y="628774"/>
                  <a:pt x="1170330" y="633846"/>
                </a:cubicBezTo>
                <a:cubicBezTo>
                  <a:pt x="1150312" y="642743"/>
                  <a:pt x="1128766" y="647701"/>
                  <a:pt x="1107984" y="654628"/>
                </a:cubicBezTo>
                <a:lnTo>
                  <a:pt x="1076812" y="665019"/>
                </a:lnTo>
                <a:cubicBezTo>
                  <a:pt x="1066421" y="661555"/>
                  <a:pt x="1054192" y="661470"/>
                  <a:pt x="1045639" y="654628"/>
                </a:cubicBezTo>
                <a:cubicBezTo>
                  <a:pt x="1023185" y="636665"/>
                  <a:pt x="1010425" y="580160"/>
                  <a:pt x="1004075" y="561110"/>
                </a:cubicBezTo>
                <a:lnTo>
                  <a:pt x="993684" y="529937"/>
                </a:lnTo>
                <a:cubicBezTo>
                  <a:pt x="990221" y="471055"/>
                  <a:pt x="1003685" y="408638"/>
                  <a:pt x="983294" y="353291"/>
                </a:cubicBezTo>
                <a:cubicBezTo>
                  <a:pt x="975721" y="332736"/>
                  <a:pt x="942745" y="334690"/>
                  <a:pt x="920948" y="332510"/>
                </a:cubicBezTo>
                <a:cubicBezTo>
                  <a:pt x="886312" y="329046"/>
                  <a:pt x="851835" y="323086"/>
                  <a:pt x="817039" y="322119"/>
                </a:cubicBezTo>
                <a:cubicBezTo>
                  <a:pt x="602349" y="316155"/>
                  <a:pt x="387548" y="315192"/>
                  <a:pt x="172803" y="311728"/>
                </a:cubicBezTo>
                <a:lnTo>
                  <a:pt x="110457" y="290946"/>
                </a:lnTo>
                <a:lnTo>
                  <a:pt x="79284" y="280555"/>
                </a:lnTo>
                <a:cubicBezTo>
                  <a:pt x="68893" y="266700"/>
                  <a:pt x="58043" y="253179"/>
                  <a:pt x="48112" y="238991"/>
                </a:cubicBezTo>
                <a:cubicBezTo>
                  <a:pt x="33789" y="218529"/>
                  <a:pt x="6548" y="176646"/>
                  <a:pt x="6548" y="176646"/>
                </a:cubicBezTo>
                <a:cubicBezTo>
                  <a:pt x="-12244" y="101480"/>
                  <a:pt x="15207" y="29441"/>
                  <a:pt x="16939" y="0"/>
                </a:cubicBezTo>
                <a:close/>
              </a:path>
            </a:pathLst>
          </a:cu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65261"/>
              </p:ext>
            </p:extLst>
          </p:nvPr>
        </p:nvGraphicFramePr>
        <p:xfrm>
          <a:off x="1591940" y="5181600"/>
          <a:ext cx="745489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39"/>
                <a:gridCol w="1069170"/>
                <a:gridCol w="1157047"/>
                <a:gridCol w="1039878"/>
                <a:gridCol w="703016"/>
                <a:gridCol w="1362094"/>
                <a:gridCol w="615139"/>
                <a:gridCol w="703016"/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SegmentID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SegmentName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CampusBuilding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EveningVenue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YearBuilt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Address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Cluster1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MiningVar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AlumniCenter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1266 Oread Ave.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StudentUnion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1301 </a:t>
                      </a:r>
                      <a:r>
                        <a:rPr lang="en-US" sz="1100" u="none" strike="noStrike" dirty="0" smtClean="0">
                          <a:effectLst/>
                        </a:rPr>
                        <a:t>Jayhawk </a:t>
                      </a:r>
                      <a:r>
                        <a:rPr lang="en-US" sz="1100" u="none" strike="noStrike" dirty="0">
                          <a:effectLst/>
                        </a:rPr>
                        <a:t>Blvd.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62425" y="4343399"/>
            <a:ext cx="111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1" y="4712732"/>
            <a:ext cx="228599" cy="392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>
            <a:off x="4717836" y="4712731"/>
            <a:ext cx="311364" cy="392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25160" y="4204900"/>
            <a:ext cx="141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Quantitative Variables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106374" y="4851231"/>
            <a:ext cx="114299" cy="254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64853" y="4851231"/>
            <a:ext cx="231882" cy="254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15200" y="4232809"/>
            <a:ext cx="164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Mining Variables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953376" y="4879140"/>
            <a:ext cx="0" cy="3024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257532" y="4851231"/>
            <a:ext cx="368514" cy="330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DCF2-6D9F-4722-A7F8-5DD523A1B083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 descr="University of Kansas Campus - Photo by University Relations - all rights re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6" y="804638"/>
            <a:ext cx="8286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846" y="3014438"/>
            <a:ext cx="1981200" cy="106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34036"/>
              </p:ext>
            </p:extLst>
          </p:nvPr>
        </p:nvGraphicFramePr>
        <p:xfrm>
          <a:off x="1591940" y="5181600"/>
          <a:ext cx="745489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39"/>
                <a:gridCol w="1069170"/>
                <a:gridCol w="1157047"/>
                <a:gridCol w="1039878"/>
                <a:gridCol w="703016"/>
                <a:gridCol w="1362094"/>
                <a:gridCol w="615139"/>
                <a:gridCol w="703016"/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SegmentID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SegmentName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CampusBuilding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EveningVenue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YearBuilt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Address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Cluster1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MiningVar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AlumniCenter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1266 Oread Ave.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StudentUnion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1301 </a:t>
                      </a:r>
                      <a:r>
                        <a:rPr lang="en-US" sz="1100" u="none" strike="noStrike" dirty="0" smtClean="0">
                          <a:effectLst/>
                        </a:rPr>
                        <a:t>Jayhawk </a:t>
                      </a:r>
                      <a:r>
                        <a:rPr lang="en-US" sz="1100" u="none" strike="noStrike" dirty="0">
                          <a:effectLst/>
                        </a:rPr>
                        <a:t>Blvd.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4528065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Evening Venue=1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0" y="4851231"/>
            <a:ext cx="2362200" cy="939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DCF2-6D9F-4722-A7F8-5DD523A1B083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 descr="University of Kansas Campus - Photo by University Relations - all rights reserv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6" y="804638"/>
            <a:ext cx="8286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03449"/>
              </p:ext>
            </p:extLst>
          </p:nvPr>
        </p:nvGraphicFramePr>
        <p:xfrm>
          <a:off x="1591940" y="5181600"/>
          <a:ext cx="745489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39"/>
                <a:gridCol w="1069170"/>
                <a:gridCol w="1157047"/>
                <a:gridCol w="1039878"/>
                <a:gridCol w="703016"/>
                <a:gridCol w="1362094"/>
                <a:gridCol w="615139"/>
                <a:gridCol w="703016"/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SegmentID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SegmentName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CampusBuilding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EveningVenue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YearBuilt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Address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Cluster1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MiningVar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AlumniCenter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1266 Oread Ave.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5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StudentUnion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1301 </a:t>
                      </a:r>
                      <a:r>
                        <a:rPr lang="en-US" sz="1100" u="none" strike="noStrike" dirty="0" smtClean="0">
                          <a:effectLst/>
                        </a:rPr>
                        <a:t>Jayhawk </a:t>
                      </a:r>
                      <a:r>
                        <a:rPr lang="en-US" sz="1100" u="none" strike="noStrike" dirty="0">
                          <a:effectLst/>
                        </a:rPr>
                        <a:t>Blvd.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4528065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for </a:t>
            </a:r>
            <a:r>
              <a:rPr lang="en-US" dirty="0" err="1" smtClean="0"/>
              <a:t>YearBuilt</a:t>
            </a:r>
            <a:r>
              <a:rPr lang="en-US" dirty="0" smtClean="0"/>
              <a:t>&lt;1950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19400" y="4851231"/>
            <a:ext cx="3048000" cy="12447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418107" y="3114883"/>
            <a:ext cx="1802566" cy="665019"/>
          </a:xfrm>
          <a:custGeom>
            <a:avLst/>
            <a:gdLst>
              <a:gd name="connsiteX0" fmla="*/ 16939 w 1802566"/>
              <a:gd name="connsiteY0" fmla="*/ 0 h 665019"/>
              <a:gd name="connsiteX1" fmla="*/ 16939 w 1802566"/>
              <a:gd name="connsiteY1" fmla="*/ 0 h 665019"/>
              <a:gd name="connsiteX2" fmla="*/ 1689875 w 1802566"/>
              <a:gd name="connsiteY2" fmla="*/ 20782 h 665019"/>
              <a:gd name="connsiteX3" fmla="*/ 1721048 w 1802566"/>
              <a:gd name="connsiteY3" fmla="*/ 41564 h 665019"/>
              <a:gd name="connsiteX4" fmla="*/ 1783394 w 1802566"/>
              <a:gd name="connsiteY4" fmla="*/ 62346 h 665019"/>
              <a:gd name="connsiteX5" fmla="*/ 1783394 w 1802566"/>
              <a:gd name="connsiteY5" fmla="*/ 290946 h 665019"/>
              <a:gd name="connsiteX6" fmla="*/ 1762612 w 1802566"/>
              <a:gd name="connsiteY6" fmla="*/ 353291 h 665019"/>
              <a:gd name="connsiteX7" fmla="*/ 1710657 w 1802566"/>
              <a:gd name="connsiteY7" fmla="*/ 467591 h 665019"/>
              <a:gd name="connsiteX8" fmla="*/ 1471666 w 1802566"/>
              <a:gd name="connsiteY8" fmla="*/ 488373 h 665019"/>
              <a:gd name="connsiteX9" fmla="*/ 1409321 w 1802566"/>
              <a:gd name="connsiteY9" fmla="*/ 498764 h 665019"/>
              <a:gd name="connsiteX10" fmla="*/ 1398930 w 1802566"/>
              <a:gd name="connsiteY10" fmla="*/ 529937 h 665019"/>
              <a:gd name="connsiteX11" fmla="*/ 1367757 w 1802566"/>
              <a:gd name="connsiteY11" fmla="*/ 540328 h 665019"/>
              <a:gd name="connsiteX12" fmla="*/ 1315803 w 1802566"/>
              <a:gd name="connsiteY12" fmla="*/ 550719 h 665019"/>
              <a:gd name="connsiteX13" fmla="*/ 1253457 w 1802566"/>
              <a:gd name="connsiteY13" fmla="*/ 571500 h 665019"/>
              <a:gd name="connsiteX14" fmla="*/ 1201503 w 1802566"/>
              <a:gd name="connsiteY14" fmla="*/ 613064 h 665019"/>
              <a:gd name="connsiteX15" fmla="*/ 1170330 w 1802566"/>
              <a:gd name="connsiteY15" fmla="*/ 633846 h 665019"/>
              <a:gd name="connsiteX16" fmla="*/ 1107984 w 1802566"/>
              <a:gd name="connsiteY16" fmla="*/ 654628 h 665019"/>
              <a:gd name="connsiteX17" fmla="*/ 1076812 w 1802566"/>
              <a:gd name="connsiteY17" fmla="*/ 665019 h 665019"/>
              <a:gd name="connsiteX18" fmla="*/ 1045639 w 1802566"/>
              <a:gd name="connsiteY18" fmla="*/ 654628 h 665019"/>
              <a:gd name="connsiteX19" fmla="*/ 1004075 w 1802566"/>
              <a:gd name="connsiteY19" fmla="*/ 561110 h 665019"/>
              <a:gd name="connsiteX20" fmla="*/ 993684 w 1802566"/>
              <a:gd name="connsiteY20" fmla="*/ 529937 h 665019"/>
              <a:gd name="connsiteX21" fmla="*/ 983294 w 1802566"/>
              <a:gd name="connsiteY21" fmla="*/ 353291 h 665019"/>
              <a:gd name="connsiteX22" fmla="*/ 920948 w 1802566"/>
              <a:gd name="connsiteY22" fmla="*/ 332510 h 665019"/>
              <a:gd name="connsiteX23" fmla="*/ 817039 w 1802566"/>
              <a:gd name="connsiteY23" fmla="*/ 322119 h 665019"/>
              <a:gd name="connsiteX24" fmla="*/ 172803 w 1802566"/>
              <a:gd name="connsiteY24" fmla="*/ 311728 h 665019"/>
              <a:gd name="connsiteX25" fmla="*/ 110457 w 1802566"/>
              <a:gd name="connsiteY25" fmla="*/ 290946 h 665019"/>
              <a:gd name="connsiteX26" fmla="*/ 79284 w 1802566"/>
              <a:gd name="connsiteY26" fmla="*/ 280555 h 665019"/>
              <a:gd name="connsiteX27" fmla="*/ 48112 w 1802566"/>
              <a:gd name="connsiteY27" fmla="*/ 238991 h 665019"/>
              <a:gd name="connsiteX28" fmla="*/ 6548 w 1802566"/>
              <a:gd name="connsiteY28" fmla="*/ 176646 h 665019"/>
              <a:gd name="connsiteX29" fmla="*/ 16939 w 1802566"/>
              <a:gd name="connsiteY29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2566" h="665019">
                <a:moveTo>
                  <a:pt x="16939" y="0"/>
                </a:moveTo>
                <a:lnTo>
                  <a:pt x="16939" y="0"/>
                </a:lnTo>
                <a:cubicBezTo>
                  <a:pt x="695186" y="52173"/>
                  <a:pt x="-256900" y="-17896"/>
                  <a:pt x="1689875" y="20782"/>
                </a:cubicBezTo>
                <a:cubicBezTo>
                  <a:pt x="1702361" y="21030"/>
                  <a:pt x="1709636" y="36492"/>
                  <a:pt x="1721048" y="41564"/>
                </a:cubicBezTo>
                <a:cubicBezTo>
                  <a:pt x="1741066" y="50461"/>
                  <a:pt x="1783394" y="62346"/>
                  <a:pt x="1783394" y="62346"/>
                </a:cubicBezTo>
                <a:cubicBezTo>
                  <a:pt x="1812906" y="150891"/>
                  <a:pt x="1804681" y="113549"/>
                  <a:pt x="1783394" y="290946"/>
                </a:cubicBezTo>
                <a:cubicBezTo>
                  <a:pt x="1780784" y="312696"/>
                  <a:pt x="1766908" y="331811"/>
                  <a:pt x="1762612" y="353291"/>
                </a:cubicBezTo>
                <a:cubicBezTo>
                  <a:pt x="1757159" y="380558"/>
                  <a:pt x="1748108" y="460101"/>
                  <a:pt x="1710657" y="467591"/>
                </a:cubicBezTo>
                <a:cubicBezTo>
                  <a:pt x="1597474" y="490228"/>
                  <a:pt x="1676337" y="477002"/>
                  <a:pt x="1471666" y="488373"/>
                </a:cubicBezTo>
                <a:cubicBezTo>
                  <a:pt x="1450884" y="491837"/>
                  <a:pt x="1427613" y="488311"/>
                  <a:pt x="1409321" y="498764"/>
                </a:cubicBezTo>
                <a:cubicBezTo>
                  <a:pt x="1399811" y="504198"/>
                  <a:pt x="1406675" y="522192"/>
                  <a:pt x="1398930" y="529937"/>
                </a:cubicBezTo>
                <a:cubicBezTo>
                  <a:pt x="1391185" y="537682"/>
                  <a:pt x="1378383" y="537671"/>
                  <a:pt x="1367757" y="540328"/>
                </a:cubicBezTo>
                <a:cubicBezTo>
                  <a:pt x="1350623" y="544611"/>
                  <a:pt x="1332842" y="546072"/>
                  <a:pt x="1315803" y="550719"/>
                </a:cubicBezTo>
                <a:cubicBezTo>
                  <a:pt x="1294669" y="556483"/>
                  <a:pt x="1253457" y="571500"/>
                  <a:pt x="1253457" y="571500"/>
                </a:cubicBezTo>
                <a:cubicBezTo>
                  <a:pt x="1218424" y="624049"/>
                  <a:pt x="1251692" y="587969"/>
                  <a:pt x="1201503" y="613064"/>
                </a:cubicBezTo>
                <a:cubicBezTo>
                  <a:pt x="1190333" y="618649"/>
                  <a:pt x="1181742" y="628774"/>
                  <a:pt x="1170330" y="633846"/>
                </a:cubicBezTo>
                <a:cubicBezTo>
                  <a:pt x="1150312" y="642743"/>
                  <a:pt x="1128766" y="647701"/>
                  <a:pt x="1107984" y="654628"/>
                </a:cubicBezTo>
                <a:lnTo>
                  <a:pt x="1076812" y="665019"/>
                </a:lnTo>
                <a:cubicBezTo>
                  <a:pt x="1066421" y="661555"/>
                  <a:pt x="1054192" y="661470"/>
                  <a:pt x="1045639" y="654628"/>
                </a:cubicBezTo>
                <a:cubicBezTo>
                  <a:pt x="1023185" y="636665"/>
                  <a:pt x="1010425" y="580160"/>
                  <a:pt x="1004075" y="561110"/>
                </a:cubicBezTo>
                <a:lnTo>
                  <a:pt x="993684" y="529937"/>
                </a:lnTo>
                <a:cubicBezTo>
                  <a:pt x="990221" y="471055"/>
                  <a:pt x="1003685" y="408638"/>
                  <a:pt x="983294" y="353291"/>
                </a:cubicBezTo>
                <a:cubicBezTo>
                  <a:pt x="975721" y="332736"/>
                  <a:pt x="942745" y="334690"/>
                  <a:pt x="920948" y="332510"/>
                </a:cubicBezTo>
                <a:cubicBezTo>
                  <a:pt x="886312" y="329046"/>
                  <a:pt x="851835" y="323086"/>
                  <a:pt x="817039" y="322119"/>
                </a:cubicBezTo>
                <a:cubicBezTo>
                  <a:pt x="602349" y="316155"/>
                  <a:pt x="387548" y="315192"/>
                  <a:pt x="172803" y="311728"/>
                </a:cubicBezTo>
                <a:lnTo>
                  <a:pt x="110457" y="290946"/>
                </a:lnTo>
                <a:lnTo>
                  <a:pt x="79284" y="280555"/>
                </a:lnTo>
                <a:cubicBezTo>
                  <a:pt x="68893" y="266700"/>
                  <a:pt x="58043" y="253179"/>
                  <a:pt x="48112" y="238991"/>
                </a:cubicBezTo>
                <a:cubicBezTo>
                  <a:pt x="33789" y="218529"/>
                  <a:pt x="6548" y="176646"/>
                  <a:pt x="6548" y="176646"/>
                </a:cubicBezTo>
                <a:cubicBezTo>
                  <a:pt x="-12244" y="101480"/>
                  <a:pt x="15207" y="29441"/>
                  <a:pt x="16939" y="0"/>
                </a:cubicBezTo>
                <a:close/>
              </a:path>
            </a:pathLst>
          </a:cu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Mining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Mining with SAS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B6BE-CE1E-4586-8E43-DDDA34EDD13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947654" cy="1676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17"/>
          <a:stretch/>
        </p:blipFill>
        <p:spPr bwMode="auto">
          <a:xfrm>
            <a:off x="152399" y="2895600"/>
            <a:ext cx="88857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8768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Each segment is a paragraph from a Beatrix Potter Story </a:t>
            </a:r>
          </a:p>
          <a:p>
            <a:r>
              <a:rPr lang="en-US" dirty="0" smtClean="0"/>
              <a:t>(downloaded from </a:t>
            </a:r>
            <a:r>
              <a:rPr lang="en-US" dirty="0"/>
              <a:t>Project Gutenberg - </a:t>
            </a:r>
            <a:r>
              <a:rPr lang="en-US" dirty="0">
                <a:hlinkClick r:id="rId4"/>
              </a:rPr>
              <a:t>http://www.gutenberg.org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2028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Text Topic Tool Can Build a Set of Topics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 Mining with SAS - Larry Hoyle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B6BE-CE1E-4586-8E43-DDDA34EDD13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79781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" y="0"/>
            <a:ext cx="913892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Topics are Based on Weighted Combinations of Words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D40B-7C25-46A0-A8BC-8FBE8D6DE5FE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685800"/>
            <a:ext cx="8523052" cy="533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" y="1828800"/>
            <a:ext cx="8484634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1371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weights for calculation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2280" y="434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segment can then be assigned a score for that topic</a:t>
            </a:r>
            <a:endParaRPr lang="en-US" sz="24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3"/>
          <a:stretch/>
        </p:blipFill>
        <p:spPr>
          <a:xfrm>
            <a:off x="677839" y="4805065"/>
            <a:ext cx="6256361" cy="18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Digital or real-world object (analog?)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- </a:t>
            </a:r>
            <a:r>
              <a:rPr lang="en-US" dirty="0" smtClean="0"/>
              <a:t>Purpose </a:t>
            </a:r>
            <a:r>
              <a:rPr lang="en-US" dirty="0"/>
              <a:t>collected, </a:t>
            </a:r>
            <a:r>
              <a:rPr lang="en-US" dirty="0" smtClean="0"/>
              <a:t>gathered, or referenced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Text  </a:t>
            </a:r>
          </a:p>
          <a:p>
            <a:pPr lvl="1"/>
            <a:r>
              <a:rPr lang="en-US" dirty="0" smtClean="0"/>
              <a:t>XML</a:t>
            </a:r>
            <a:endParaRPr lang="en-US" dirty="0"/>
          </a:p>
          <a:p>
            <a:pPr lvl="1"/>
            <a:r>
              <a:rPr lang="en-US" dirty="0"/>
              <a:t>Web pages</a:t>
            </a:r>
          </a:p>
          <a:p>
            <a:pPr lvl="1"/>
            <a:r>
              <a:rPr lang="en-US" dirty="0"/>
              <a:t>Video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Images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6915-17DD-42FE-A100-9E2AED5854BD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" y="0"/>
            <a:ext cx="913892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Future Segments Could be Scored on These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D40B-7C25-46A0-A8BC-8FBE8D6DE5FE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5" y="1219200"/>
            <a:ext cx="8484634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3017" y="762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weights for calculation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6829" y="3733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Described by a DDI Generation Instruction for a variable shared across studies? 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4495800"/>
            <a:ext cx="198120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94102"/>
              </p:ext>
            </p:extLst>
          </p:nvPr>
        </p:nvGraphicFramePr>
        <p:xfrm>
          <a:off x="3463889" y="5410200"/>
          <a:ext cx="5168900" cy="982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000"/>
                <a:gridCol w="2679700"/>
                <a:gridCol w="1219200"/>
              </a:tblGrid>
              <a:tr h="3276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SegmentID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paragraph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MiningVar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Did you read the paper?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0.305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wish </a:t>
                      </a:r>
                      <a:r>
                        <a:rPr lang="en-US" sz="2000" u="none" strike="noStrike" dirty="0" smtClean="0">
                          <a:effectLst/>
                        </a:rPr>
                        <a:t>spring </a:t>
                      </a:r>
                      <a:r>
                        <a:rPr lang="en-US" sz="2000" u="none" strike="noStrike" dirty="0">
                          <a:effectLst/>
                        </a:rPr>
                        <a:t>would come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0.173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7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or Metadata?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DCF2-6D9F-4722-A7F8-5DD523A1B083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72445"/>
              </p:ext>
            </p:extLst>
          </p:nvPr>
        </p:nvGraphicFramePr>
        <p:xfrm>
          <a:off x="-5537" y="4953000"/>
          <a:ext cx="9052376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154"/>
                <a:gridCol w="1298278"/>
                <a:gridCol w="1404986"/>
                <a:gridCol w="1262709"/>
                <a:gridCol w="853662"/>
                <a:gridCol w="1653971"/>
                <a:gridCol w="746954"/>
                <a:gridCol w="853662"/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SegmentID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SegmentName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CampusBuilding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EveningVenue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YearBuilt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Address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Cluster1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effectLst/>
                        </a:rPr>
                        <a:t>MiningVar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AlumniCenter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1983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1266 Oread Ave.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1.27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StudentUnion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1926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1301 </a:t>
                      </a:r>
                      <a:r>
                        <a:rPr lang="en-US" sz="1300" u="none" strike="noStrike" dirty="0" smtClean="0">
                          <a:effectLst/>
                        </a:rPr>
                        <a:t>Jayhawk </a:t>
                      </a:r>
                      <a:r>
                        <a:rPr lang="en-US" sz="1300" u="none" strike="noStrike" dirty="0">
                          <a:effectLst/>
                        </a:rPr>
                        <a:t>Blvd.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53" marR="9253" marT="9253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219200"/>
            <a:ext cx="8092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Depends on use, doesn’t it? (c.f. NSA use of phone “metadata”)</a:t>
            </a:r>
          </a:p>
          <a:p>
            <a:endParaRPr lang="en-US" sz="2400" dirty="0"/>
          </a:p>
          <a:p>
            <a:r>
              <a:rPr lang="en-US" sz="2400" dirty="0" smtClean="0"/>
              <a:t>YearBuilt might be metadata when searching for image segments or text descriptions of old buildings</a:t>
            </a:r>
          </a:p>
          <a:p>
            <a:endParaRPr lang="en-US" sz="2400" dirty="0" smtClean="0"/>
          </a:p>
          <a:p>
            <a:r>
              <a:rPr lang="en-US" sz="2400" dirty="0" smtClean="0"/>
              <a:t>It might be data if we used the text mining variables to predict building age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389685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Metadata?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4152900" y="4266188"/>
            <a:ext cx="1028700" cy="610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38800" y="39024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Data?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334000" y="4266188"/>
            <a:ext cx="762000" cy="610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Between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code (its associated category) can refer to a concept</a:t>
            </a:r>
          </a:p>
          <a:p>
            <a:r>
              <a:rPr lang="en-US" dirty="0" smtClean="0"/>
              <a:t>A variable can refer to a concept</a:t>
            </a:r>
          </a:p>
          <a:p>
            <a:endParaRPr lang="en-US" dirty="0"/>
          </a:p>
          <a:p>
            <a:r>
              <a:rPr lang="en-US" dirty="0" smtClean="0"/>
              <a:t>So both approaches ultimately relate a segment to some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6D12-A7E1-4D38-AC9C-04F47EC04824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Record 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 smtClean="0"/>
              <a:t>handle Mixed Method Research (Quantitative and Qualitative Approaches)</a:t>
            </a:r>
          </a:p>
          <a:p>
            <a:r>
              <a:rPr lang="en-US" dirty="0" smtClean="0"/>
              <a:t>Works for surveys with open-ended questions</a:t>
            </a:r>
          </a:p>
          <a:p>
            <a:r>
              <a:rPr lang="en-US" dirty="0" smtClean="0"/>
              <a:t>Allows for sharing of codes and quantitative variables across studies</a:t>
            </a:r>
          </a:p>
          <a:p>
            <a:r>
              <a:rPr lang="en-US" dirty="0" smtClean="0"/>
              <a:t>Searching for codes is the same as searching for other attributes (e.g. building age from above)</a:t>
            </a:r>
          </a:p>
          <a:p>
            <a:r>
              <a:rPr lang="en-US" dirty="0"/>
              <a:t>Flexible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C17B-74A6-4304-B843-B238B46CE563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More difficult to explain?</a:t>
            </a:r>
          </a:p>
          <a:p>
            <a:r>
              <a:rPr lang="en-US" dirty="0" smtClean="0"/>
              <a:t>Searching involves more indirect lookup</a:t>
            </a:r>
          </a:p>
          <a:p>
            <a:pPr lvl="1"/>
            <a:r>
              <a:rPr lang="en-US" dirty="0" smtClean="0"/>
              <a:t>Segment with a record with a value of 1 (“has attribute”) on Variable “AnalyticCode”</a:t>
            </a:r>
          </a:p>
          <a:p>
            <a:pPr marL="457200" lvl="1" indent="0">
              <a:buNone/>
            </a:pPr>
            <a:r>
              <a:rPr lang="en-US" dirty="0"/>
              <a:t>Vs</a:t>
            </a:r>
          </a:p>
          <a:p>
            <a:pPr lvl="1"/>
            <a:r>
              <a:rPr lang="en-US" dirty="0" smtClean="0"/>
              <a:t>Segment with “AnalyticCode” of xxx </a:t>
            </a:r>
          </a:p>
          <a:p>
            <a:r>
              <a:rPr lang="en-US" dirty="0" smtClean="0"/>
              <a:t>“Codes”, “categories”, and “memos” lose special meaning</a:t>
            </a:r>
          </a:p>
          <a:p>
            <a:r>
              <a:rPr lang="en-US" dirty="0" smtClean="0"/>
              <a:t>Resistance from qualitative only researchers?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1114-AAE1-498C-9713-E5064AE7DDCC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and disadvantages to data record approach?</a:t>
            </a:r>
          </a:p>
          <a:p>
            <a:endParaRPr lang="en-US" dirty="0"/>
          </a:p>
          <a:p>
            <a:r>
              <a:rPr lang="en-US" dirty="0" smtClean="0"/>
              <a:t>Other comments?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7977-0527-463A-9EA8-ADFB249E8B3D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About the Qualitative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See:</a:t>
            </a:r>
          </a:p>
          <a:p>
            <a:r>
              <a:rPr lang="en-US" b="1" i="1" dirty="0"/>
              <a:t>Toward Qualitative Data in </a:t>
            </a:r>
            <a:r>
              <a:rPr lang="en-US" b="1" i="1" dirty="0" smtClean="0"/>
              <a:t>DDI</a:t>
            </a:r>
            <a:r>
              <a:rPr lang="en-US" b="1" dirty="0" smtClean="0"/>
              <a:t>. </a:t>
            </a:r>
            <a:r>
              <a:rPr lang="en-US" dirty="0" smtClean="0"/>
              <a:t>Larry Hoyle and  </a:t>
            </a:r>
            <a:r>
              <a:rPr lang="en-US" dirty="0"/>
              <a:t>Joachim Wackerow </a:t>
            </a:r>
            <a:endParaRPr lang="en-US" dirty="0" smtClean="0"/>
          </a:p>
          <a:p>
            <a:r>
              <a:rPr lang="en-US" dirty="0" smtClean="0"/>
              <a:t>Larry </a:t>
            </a:r>
            <a:r>
              <a:rPr lang="en-US" dirty="0"/>
              <a:t>Hoyle is a Senior Scientist at the Institute for Policy &amp; Social Research, University of Kansas</a:t>
            </a:r>
          </a:p>
          <a:p>
            <a:r>
              <a:rPr lang="en-US" dirty="0" smtClean="0">
                <a:hlinkClick r:id="rId2"/>
              </a:rPr>
              <a:t>LarryHoyle@ku.edu</a:t>
            </a:r>
            <a:r>
              <a:rPr lang="en-US" dirty="0" smtClean="0"/>
              <a:t> .  </a:t>
            </a:r>
            <a:endParaRPr lang="en-US" dirty="0"/>
          </a:p>
          <a:p>
            <a:r>
              <a:rPr lang="da-DK" dirty="0"/>
              <a:t>Joachim Wackerow is</a:t>
            </a:r>
            <a:r>
              <a:rPr lang="en-US" dirty="0"/>
              <a:t> a metadata expert </a:t>
            </a:r>
            <a:r>
              <a:rPr lang="da-DK" dirty="0"/>
              <a:t>at  GESIS - Leibniz Institute for the Social Sciences and can be reached at </a:t>
            </a:r>
            <a:r>
              <a:rPr lang="en-US" u="sng" dirty="0">
                <a:hlinkClick r:id="rId3"/>
              </a:rPr>
              <a:t>joachim.wackerow@gesis.org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version: November 2013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EA9-F304-4F18-9AD5-3E32F02C40DE}" type="datetime1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Documentation at the object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Segments of objects need documentation</a:t>
            </a:r>
          </a:p>
          <a:p>
            <a:pPr marL="857250" lvl="2" indent="0">
              <a:buNone/>
            </a:pPr>
            <a:r>
              <a:rPr lang="en-US" dirty="0" smtClean="0"/>
              <a:t>  E.g. CAQDAS – codes associated with defined segments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Segments have documentation and quantitative data have been generated from the qualitative segments</a:t>
            </a:r>
          </a:p>
          <a:p>
            <a:pPr marL="857250" lvl="2" indent="0">
              <a:buNone/>
            </a:pPr>
            <a:r>
              <a:rPr lang="en-US" dirty="0" smtClean="0"/>
              <a:t>E.g. text mining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5D21-6CB3-41C5-BB8D-8295732B9E94}" type="datetime3">
              <a:rPr lang="en-US" smtClean="0"/>
              <a:t>11 March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American Data Documentatin Conference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4780-326C-4A07-B78D-F51E5F2BAB0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715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DDI Qualitative Data Model </a:t>
            </a:r>
            <a:r>
              <a:rPr lang="en-US" dirty="0"/>
              <a:t>Working Group http://www.ddialliance.org/alliance/working-groups#qdewg</a:t>
            </a:r>
          </a:p>
        </p:txBody>
      </p:sp>
    </p:spTree>
    <p:extLst>
      <p:ext uri="{BB962C8B-B14F-4D97-AF65-F5344CB8AC3E}">
        <p14:creationId xmlns:p14="http://schemas.microsoft.com/office/powerpoint/2010/main" val="19114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5D21-6CB3-41C5-BB8D-8295732B9E94}" type="datetime3">
              <a:rPr lang="en-US" smtClean="0"/>
              <a:t>11 March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American Data Documentatin Conference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4780-326C-4A07-B78D-F51E5F2BAB0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2" descr="University of Kansas Campus - Photo by University Relations - all rights reserv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8"/>
          <a:stretch/>
        </p:blipFill>
        <p:spPr bwMode="auto">
          <a:xfrm>
            <a:off x="457200" y="1905000"/>
            <a:ext cx="82867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6720" y="3495675"/>
            <a:ext cx="1981200" cy="106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" y="1410219"/>
            <a:ext cx="114300" cy="182351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7244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 defined by a rectangle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62600" y="1676400"/>
            <a:ext cx="114300" cy="1676400"/>
          </a:xfrm>
          <a:prstGeom prst="straightConnector1">
            <a:avLst/>
          </a:prstGeom>
          <a:ln w="44450">
            <a:solidFill>
              <a:srgbClr val="E6A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7244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 defined by a polygon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326461" y="3505200"/>
            <a:ext cx="1802566" cy="665019"/>
          </a:xfrm>
          <a:custGeom>
            <a:avLst/>
            <a:gdLst>
              <a:gd name="connsiteX0" fmla="*/ 16939 w 1802566"/>
              <a:gd name="connsiteY0" fmla="*/ 0 h 665019"/>
              <a:gd name="connsiteX1" fmla="*/ 16939 w 1802566"/>
              <a:gd name="connsiteY1" fmla="*/ 0 h 665019"/>
              <a:gd name="connsiteX2" fmla="*/ 1689875 w 1802566"/>
              <a:gd name="connsiteY2" fmla="*/ 20782 h 665019"/>
              <a:gd name="connsiteX3" fmla="*/ 1721048 w 1802566"/>
              <a:gd name="connsiteY3" fmla="*/ 41564 h 665019"/>
              <a:gd name="connsiteX4" fmla="*/ 1783394 w 1802566"/>
              <a:gd name="connsiteY4" fmla="*/ 62346 h 665019"/>
              <a:gd name="connsiteX5" fmla="*/ 1783394 w 1802566"/>
              <a:gd name="connsiteY5" fmla="*/ 290946 h 665019"/>
              <a:gd name="connsiteX6" fmla="*/ 1762612 w 1802566"/>
              <a:gd name="connsiteY6" fmla="*/ 353291 h 665019"/>
              <a:gd name="connsiteX7" fmla="*/ 1710657 w 1802566"/>
              <a:gd name="connsiteY7" fmla="*/ 467591 h 665019"/>
              <a:gd name="connsiteX8" fmla="*/ 1471666 w 1802566"/>
              <a:gd name="connsiteY8" fmla="*/ 488373 h 665019"/>
              <a:gd name="connsiteX9" fmla="*/ 1409321 w 1802566"/>
              <a:gd name="connsiteY9" fmla="*/ 498764 h 665019"/>
              <a:gd name="connsiteX10" fmla="*/ 1398930 w 1802566"/>
              <a:gd name="connsiteY10" fmla="*/ 529937 h 665019"/>
              <a:gd name="connsiteX11" fmla="*/ 1367757 w 1802566"/>
              <a:gd name="connsiteY11" fmla="*/ 540328 h 665019"/>
              <a:gd name="connsiteX12" fmla="*/ 1315803 w 1802566"/>
              <a:gd name="connsiteY12" fmla="*/ 550719 h 665019"/>
              <a:gd name="connsiteX13" fmla="*/ 1253457 w 1802566"/>
              <a:gd name="connsiteY13" fmla="*/ 571500 h 665019"/>
              <a:gd name="connsiteX14" fmla="*/ 1201503 w 1802566"/>
              <a:gd name="connsiteY14" fmla="*/ 613064 h 665019"/>
              <a:gd name="connsiteX15" fmla="*/ 1170330 w 1802566"/>
              <a:gd name="connsiteY15" fmla="*/ 633846 h 665019"/>
              <a:gd name="connsiteX16" fmla="*/ 1107984 w 1802566"/>
              <a:gd name="connsiteY16" fmla="*/ 654628 h 665019"/>
              <a:gd name="connsiteX17" fmla="*/ 1076812 w 1802566"/>
              <a:gd name="connsiteY17" fmla="*/ 665019 h 665019"/>
              <a:gd name="connsiteX18" fmla="*/ 1045639 w 1802566"/>
              <a:gd name="connsiteY18" fmla="*/ 654628 h 665019"/>
              <a:gd name="connsiteX19" fmla="*/ 1004075 w 1802566"/>
              <a:gd name="connsiteY19" fmla="*/ 561110 h 665019"/>
              <a:gd name="connsiteX20" fmla="*/ 993684 w 1802566"/>
              <a:gd name="connsiteY20" fmla="*/ 529937 h 665019"/>
              <a:gd name="connsiteX21" fmla="*/ 983294 w 1802566"/>
              <a:gd name="connsiteY21" fmla="*/ 353291 h 665019"/>
              <a:gd name="connsiteX22" fmla="*/ 920948 w 1802566"/>
              <a:gd name="connsiteY22" fmla="*/ 332510 h 665019"/>
              <a:gd name="connsiteX23" fmla="*/ 817039 w 1802566"/>
              <a:gd name="connsiteY23" fmla="*/ 322119 h 665019"/>
              <a:gd name="connsiteX24" fmla="*/ 172803 w 1802566"/>
              <a:gd name="connsiteY24" fmla="*/ 311728 h 665019"/>
              <a:gd name="connsiteX25" fmla="*/ 110457 w 1802566"/>
              <a:gd name="connsiteY25" fmla="*/ 290946 h 665019"/>
              <a:gd name="connsiteX26" fmla="*/ 79284 w 1802566"/>
              <a:gd name="connsiteY26" fmla="*/ 280555 h 665019"/>
              <a:gd name="connsiteX27" fmla="*/ 48112 w 1802566"/>
              <a:gd name="connsiteY27" fmla="*/ 238991 h 665019"/>
              <a:gd name="connsiteX28" fmla="*/ 6548 w 1802566"/>
              <a:gd name="connsiteY28" fmla="*/ 176646 h 665019"/>
              <a:gd name="connsiteX29" fmla="*/ 16939 w 1802566"/>
              <a:gd name="connsiteY29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2566" h="665019">
                <a:moveTo>
                  <a:pt x="16939" y="0"/>
                </a:moveTo>
                <a:lnTo>
                  <a:pt x="16939" y="0"/>
                </a:lnTo>
                <a:cubicBezTo>
                  <a:pt x="695186" y="52173"/>
                  <a:pt x="-256900" y="-17896"/>
                  <a:pt x="1689875" y="20782"/>
                </a:cubicBezTo>
                <a:cubicBezTo>
                  <a:pt x="1702361" y="21030"/>
                  <a:pt x="1709636" y="36492"/>
                  <a:pt x="1721048" y="41564"/>
                </a:cubicBezTo>
                <a:cubicBezTo>
                  <a:pt x="1741066" y="50461"/>
                  <a:pt x="1783394" y="62346"/>
                  <a:pt x="1783394" y="62346"/>
                </a:cubicBezTo>
                <a:cubicBezTo>
                  <a:pt x="1812906" y="150891"/>
                  <a:pt x="1804681" y="113549"/>
                  <a:pt x="1783394" y="290946"/>
                </a:cubicBezTo>
                <a:cubicBezTo>
                  <a:pt x="1780784" y="312696"/>
                  <a:pt x="1766908" y="331811"/>
                  <a:pt x="1762612" y="353291"/>
                </a:cubicBezTo>
                <a:cubicBezTo>
                  <a:pt x="1757159" y="380558"/>
                  <a:pt x="1748108" y="460101"/>
                  <a:pt x="1710657" y="467591"/>
                </a:cubicBezTo>
                <a:cubicBezTo>
                  <a:pt x="1597474" y="490228"/>
                  <a:pt x="1676337" y="477002"/>
                  <a:pt x="1471666" y="488373"/>
                </a:cubicBezTo>
                <a:cubicBezTo>
                  <a:pt x="1450884" y="491837"/>
                  <a:pt x="1427613" y="488311"/>
                  <a:pt x="1409321" y="498764"/>
                </a:cubicBezTo>
                <a:cubicBezTo>
                  <a:pt x="1399811" y="504198"/>
                  <a:pt x="1406675" y="522192"/>
                  <a:pt x="1398930" y="529937"/>
                </a:cubicBezTo>
                <a:cubicBezTo>
                  <a:pt x="1391185" y="537682"/>
                  <a:pt x="1378383" y="537671"/>
                  <a:pt x="1367757" y="540328"/>
                </a:cubicBezTo>
                <a:cubicBezTo>
                  <a:pt x="1350623" y="544611"/>
                  <a:pt x="1332842" y="546072"/>
                  <a:pt x="1315803" y="550719"/>
                </a:cubicBezTo>
                <a:cubicBezTo>
                  <a:pt x="1294669" y="556483"/>
                  <a:pt x="1253457" y="571500"/>
                  <a:pt x="1253457" y="571500"/>
                </a:cubicBezTo>
                <a:cubicBezTo>
                  <a:pt x="1218424" y="624049"/>
                  <a:pt x="1251692" y="587969"/>
                  <a:pt x="1201503" y="613064"/>
                </a:cubicBezTo>
                <a:cubicBezTo>
                  <a:pt x="1190333" y="618649"/>
                  <a:pt x="1181742" y="628774"/>
                  <a:pt x="1170330" y="633846"/>
                </a:cubicBezTo>
                <a:cubicBezTo>
                  <a:pt x="1150312" y="642743"/>
                  <a:pt x="1128766" y="647701"/>
                  <a:pt x="1107984" y="654628"/>
                </a:cubicBezTo>
                <a:lnTo>
                  <a:pt x="1076812" y="665019"/>
                </a:lnTo>
                <a:cubicBezTo>
                  <a:pt x="1066421" y="661555"/>
                  <a:pt x="1054192" y="661470"/>
                  <a:pt x="1045639" y="654628"/>
                </a:cubicBezTo>
                <a:cubicBezTo>
                  <a:pt x="1023185" y="636665"/>
                  <a:pt x="1010425" y="580160"/>
                  <a:pt x="1004075" y="561110"/>
                </a:cubicBezTo>
                <a:lnTo>
                  <a:pt x="993684" y="529937"/>
                </a:lnTo>
                <a:cubicBezTo>
                  <a:pt x="990221" y="471055"/>
                  <a:pt x="1003685" y="408638"/>
                  <a:pt x="983294" y="353291"/>
                </a:cubicBezTo>
                <a:cubicBezTo>
                  <a:pt x="975721" y="332736"/>
                  <a:pt x="942745" y="334690"/>
                  <a:pt x="920948" y="332510"/>
                </a:cubicBezTo>
                <a:cubicBezTo>
                  <a:pt x="886312" y="329046"/>
                  <a:pt x="851835" y="323086"/>
                  <a:pt x="817039" y="322119"/>
                </a:cubicBezTo>
                <a:cubicBezTo>
                  <a:pt x="602349" y="316155"/>
                  <a:pt x="387548" y="315192"/>
                  <a:pt x="172803" y="311728"/>
                </a:cubicBezTo>
                <a:lnTo>
                  <a:pt x="110457" y="290946"/>
                </a:lnTo>
                <a:lnTo>
                  <a:pt x="79284" y="280555"/>
                </a:lnTo>
                <a:cubicBezTo>
                  <a:pt x="68893" y="266700"/>
                  <a:pt x="58043" y="253179"/>
                  <a:pt x="48112" y="238991"/>
                </a:cubicBezTo>
                <a:cubicBezTo>
                  <a:pt x="33789" y="218529"/>
                  <a:pt x="6548" y="176646"/>
                  <a:pt x="6548" y="176646"/>
                </a:cubicBezTo>
                <a:cubicBezTo>
                  <a:pt x="-12244" y="101480"/>
                  <a:pt x="15207" y="29441"/>
                  <a:pt x="16939" y="0"/>
                </a:cubicBezTo>
                <a:close/>
              </a:path>
            </a:pathLst>
          </a:cu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800600"/>
            <a:ext cx="607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Segments can also be marked in text. Like in this text example.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46554" y="4800600"/>
            <a:ext cx="2754246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5257800"/>
            <a:ext cx="990600" cy="60960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66750" y="4800600"/>
            <a:ext cx="3524250" cy="3693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19200" y="5169932"/>
            <a:ext cx="1066800" cy="697470"/>
          </a:xfrm>
          <a:prstGeom prst="straightConnector1">
            <a:avLst/>
          </a:prstGeom>
          <a:ln w="44450">
            <a:solidFill>
              <a:srgbClr val="E6A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900" y="59436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segment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43650" y="5943600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Overlapping text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1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609A-3D2E-4EE3-9062-9591A5217B8A}" type="datetime3">
              <a:rPr lang="en-US" smtClean="0"/>
              <a:t>11 March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American Data Documentatin Conference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4780-326C-4A07-B78D-F51E5F2BAB0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8" y="1066800"/>
            <a:ext cx="2535062" cy="324523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2667000" cy="316195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60071"/>
            <a:ext cx="2822715" cy="3159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138" y="4572000"/>
            <a:ext cx="2535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Overall model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(many current DDI elements assumed to be applicable and not shown)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 and Instruments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599" y="5334000"/>
            <a:ext cx="282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Segment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1607166" cy="20574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/>
          <a:stretch/>
        </p:blipFill>
        <p:spPr>
          <a:xfrm>
            <a:off x="4736717" y="762000"/>
            <a:ext cx="4412363" cy="5397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Codes, Categories and Memos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23A6-9D5D-4828-AAC4-C084CE757A40}" type="datetime3">
              <a:rPr lang="en-US" smtClean="0"/>
              <a:t>11 March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American Data Documentatin Conference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4780-326C-4A07-B78D-F51E5F2BAB08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6157" y="2209800"/>
            <a:ext cx="32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Segments can have “Codes”, </a:t>
            </a:r>
          </a:p>
          <a:p>
            <a:r>
              <a:rPr lang="en-US" sz="2800" dirty="0" smtClean="0"/>
              <a:t>“Categories” </a:t>
            </a:r>
            <a:r>
              <a:rPr lang="en-US" sz="2800" dirty="0"/>
              <a:t>and </a:t>
            </a:r>
            <a:r>
              <a:rPr lang="en-US" sz="2800" dirty="0" smtClean="0"/>
              <a:t>“Memos”</a:t>
            </a:r>
          </a:p>
          <a:p>
            <a:endParaRPr lang="en-US" sz="2800" dirty="0" smtClean="0"/>
          </a:p>
          <a:p>
            <a:r>
              <a:rPr lang="en-US" sz="2800" dirty="0" smtClean="0"/>
              <a:t>Modeled after terms from </a:t>
            </a:r>
            <a:r>
              <a:rPr lang="en-US" sz="2800" dirty="0"/>
              <a:t>q</a:t>
            </a:r>
            <a:r>
              <a:rPr lang="en-US" sz="2800" dirty="0" smtClean="0"/>
              <a:t>ualitative data analysis packages like Atlas/ti or NVIVO</a:t>
            </a:r>
            <a:endParaRPr lang="en-US" sz="2800" dirty="0"/>
          </a:p>
        </p:txBody>
      </p:sp>
      <p:sp>
        <p:nvSpPr>
          <p:cNvPr id="7" name="Freeform 6"/>
          <p:cNvSpPr/>
          <p:nvPr/>
        </p:nvSpPr>
        <p:spPr>
          <a:xfrm>
            <a:off x="658496" y="1364926"/>
            <a:ext cx="957996" cy="1241749"/>
          </a:xfrm>
          <a:custGeom>
            <a:avLst/>
            <a:gdLst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046480 w 1168405"/>
              <a:gd name="connsiteY23" fmla="*/ 601669 h 1241749"/>
              <a:gd name="connsiteX24" fmla="*/ 1026160 w 1168405"/>
              <a:gd name="connsiteY24" fmla="*/ 703269 h 1241749"/>
              <a:gd name="connsiteX25" fmla="*/ 1016000 w 1168405"/>
              <a:gd name="connsiteY25" fmla="*/ 764229 h 1241749"/>
              <a:gd name="connsiteX26" fmla="*/ 985520 w 1168405"/>
              <a:gd name="connsiteY26" fmla="*/ 855669 h 1241749"/>
              <a:gd name="connsiteX27" fmla="*/ 975360 w 1168405"/>
              <a:gd name="connsiteY27" fmla="*/ 886149 h 1241749"/>
              <a:gd name="connsiteX28" fmla="*/ 944880 w 1168405"/>
              <a:gd name="connsiteY28" fmla="*/ 896309 h 1241749"/>
              <a:gd name="connsiteX29" fmla="*/ 934720 w 1168405"/>
              <a:gd name="connsiteY29" fmla="*/ 947109 h 1241749"/>
              <a:gd name="connsiteX30" fmla="*/ 894080 w 1168405"/>
              <a:gd name="connsiteY30" fmla="*/ 100806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046480 w 1168405"/>
              <a:gd name="connsiteY23" fmla="*/ 601669 h 1241749"/>
              <a:gd name="connsiteX24" fmla="*/ 1026160 w 1168405"/>
              <a:gd name="connsiteY24" fmla="*/ 703269 h 1241749"/>
              <a:gd name="connsiteX25" fmla="*/ 1016000 w 1168405"/>
              <a:gd name="connsiteY25" fmla="*/ 764229 h 1241749"/>
              <a:gd name="connsiteX26" fmla="*/ 985520 w 1168405"/>
              <a:gd name="connsiteY26" fmla="*/ 855669 h 1241749"/>
              <a:gd name="connsiteX27" fmla="*/ 975360 w 1168405"/>
              <a:gd name="connsiteY27" fmla="*/ 886149 h 1241749"/>
              <a:gd name="connsiteX28" fmla="*/ 944880 w 1168405"/>
              <a:gd name="connsiteY28" fmla="*/ 896309 h 1241749"/>
              <a:gd name="connsiteX29" fmla="*/ 934720 w 1168405"/>
              <a:gd name="connsiteY29" fmla="*/ 947109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046480 w 1168405"/>
              <a:gd name="connsiteY23" fmla="*/ 601669 h 1241749"/>
              <a:gd name="connsiteX24" fmla="*/ 1026160 w 1168405"/>
              <a:gd name="connsiteY24" fmla="*/ 703269 h 1241749"/>
              <a:gd name="connsiteX25" fmla="*/ 1016000 w 1168405"/>
              <a:gd name="connsiteY25" fmla="*/ 764229 h 1241749"/>
              <a:gd name="connsiteX26" fmla="*/ 985520 w 1168405"/>
              <a:gd name="connsiteY26" fmla="*/ 855669 h 1241749"/>
              <a:gd name="connsiteX27" fmla="*/ 975360 w 1168405"/>
              <a:gd name="connsiteY27" fmla="*/ 886149 h 1241749"/>
              <a:gd name="connsiteX28" fmla="*/ 944880 w 1168405"/>
              <a:gd name="connsiteY28" fmla="*/ 896309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046480 w 1168405"/>
              <a:gd name="connsiteY23" fmla="*/ 601669 h 1241749"/>
              <a:gd name="connsiteX24" fmla="*/ 1026160 w 1168405"/>
              <a:gd name="connsiteY24" fmla="*/ 703269 h 1241749"/>
              <a:gd name="connsiteX25" fmla="*/ 1016000 w 1168405"/>
              <a:gd name="connsiteY25" fmla="*/ 764229 h 1241749"/>
              <a:gd name="connsiteX26" fmla="*/ 985520 w 1168405"/>
              <a:gd name="connsiteY26" fmla="*/ 855669 h 1241749"/>
              <a:gd name="connsiteX27" fmla="*/ 975360 w 1168405"/>
              <a:gd name="connsiteY27" fmla="*/ 88614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046480 w 1168405"/>
              <a:gd name="connsiteY23" fmla="*/ 601669 h 1241749"/>
              <a:gd name="connsiteX24" fmla="*/ 1026160 w 1168405"/>
              <a:gd name="connsiteY24" fmla="*/ 703269 h 1241749"/>
              <a:gd name="connsiteX25" fmla="*/ 1016000 w 1168405"/>
              <a:gd name="connsiteY25" fmla="*/ 764229 h 1241749"/>
              <a:gd name="connsiteX26" fmla="*/ 985520 w 1168405"/>
              <a:gd name="connsiteY26" fmla="*/ 855669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046480 w 1168405"/>
              <a:gd name="connsiteY23" fmla="*/ 601669 h 1241749"/>
              <a:gd name="connsiteX24" fmla="*/ 1026160 w 1168405"/>
              <a:gd name="connsiteY24" fmla="*/ 703269 h 1241749"/>
              <a:gd name="connsiteX25" fmla="*/ 1016000 w 1168405"/>
              <a:gd name="connsiteY25" fmla="*/ 764229 h 1241749"/>
              <a:gd name="connsiteX26" fmla="*/ 1131280 w 1168405"/>
              <a:gd name="connsiteY26" fmla="*/ 769944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046480 w 1168405"/>
              <a:gd name="connsiteY23" fmla="*/ 601669 h 1241749"/>
              <a:gd name="connsiteX24" fmla="*/ 1026160 w 1168405"/>
              <a:gd name="connsiteY24" fmla="*/ 703269 h 1241749"/>
              <a:gd name="connsiteX25" fmla="*/ 1133548 w 1168405"/>
              <a:gd name="connsiteY25" fmla="*/ 716604 h 1241749"/>
              <a:gd name="connsiteX26" fmla="*/ 1131280 w 1168405"/>
              <a:gd name="connsiteY26" fmla="*/ 769944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046480 w 1168405"/>
              <a:gd name="connsiteY23" fmla="*/ 601669 h 1241749"/>
              <a:gd name="connsiteX24" fmla="*/ 1139006 w 1168405"/>
              <a:gd name="connsiteY24" fmla="*/ 672789 h 1241749"/>
              <a:gd name="connsiteX25" fmla="*/ 1133548 w 1168405"/>
              <a:gd name="connsiteY25" fmla="*/ 716604 h 1241749"/>
              <a:gd name="connsiteX26" fmla="*/ 1131280 w 1168405"/>
              <a:gd name="connsiteY26" fmla="*/ 769944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056640 w 1168405"/>
              <a:gd name="connsiteY22" fmla="*/ 571189 h 1241749"/>
              <a:gd name="connsiteX23" fmla="*/ 1138167 w 1168405"/>
              <a:gd name="connsiteY23" fmla="*/ 597859 h 1241749"/>
              <a:gd name="connsiteX24" fmla="*/ 1139006 w 1168405"/>
              <a:gd name="connsiteY24" fmla="*/ 672789 h 1241749"/>
              <a:gd name="connsiteX25" fmla="*/ 1133548 w 1168405"/>
              <a:gd name="connsiteY25" fmla="*/ 716604 h 1241749"/>
              <a:gd name="connsiteX26" fmla="*/ 1131280 w 1168405"/>
              <a:gd name="connsiteY26" fmla="*/ 769944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076960 w 1168405"/>
              <a:gd name="connsiteY21" fmla="*/ 540709 h 1241749"/>
              <a:gd name="connsiteX22" fmla="*/ 1131871 w 1168405"/>
              <a:gd name="connsiteY22" fmla="*/ 563569 h 1241749"/>
              <a:gd name="connsiteX23" fmla="*/ 1138167 w 1168405"/>
              <a:gd name="connsiteY23" fmla="*/ 597859 h 1241749"/>
              <a:gd name="connsiteX24" fmla="*/ 1139006 w 1168405"/>
              <a:gd name="connsiteY24" fmla="*/ 672789 h 1241749"/>
              <a:gd name="connsiteX25" fmla="*/ 1133548 w 1168405"/>
              <a:gd name="connsiteY25" fmla="*/ 716604 h 1241749"/>
              <a:gd name="connsiteX26" fmla="*/ 1131280 w 1168405"/>
              <a:gd name="connsiteY26" fmla="*/ 769944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097280 w 1168405"/>
              <a:gd name="connsiteY20" fmla="*/ 479749 h 1241749"/>
              <a:gd name="connsiteX21" fmla="*/ 1147489 w 1168405"/>
              <a:gd name="connsiteY21" fmla="*/ 527374 h 1241749"/>
              <a:gd name="connsiteX22" fmla="*/ 1131871 w 1168405"/>
              <a:gd name="connsiteY22" fmla="*/ 563569 h 1241749"/>
              <a:gd name="connsiteX23" fmla="*/ 1138167 w 1168405"/>
              <a:gd name="connsiteY23" fmla="*/ 597859 h 1241749"/>
              <a:gd name="connsiteX24" fmla="*/ 1139006 w 1168405"/>
              <a:gd name="connsiteY24" fmla="*/ 672789 h 1241749"/>
              <a:gd name="connsiteX25" fmla="*/ 1133548 w 1168405"/>
              <a:gd name="connsiteY25" fmla="*/ 716604 h 1241749"/>
              <a:gd name="connsiteX26" fmla="*/ 1131280 w 1168405"/>
              <a:gd name="connsiteY26" fmla="*/ 769944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17600 w 1168405"/>
              <a:gd name="connsiteY19" fmla="*/ 449269 h 1241749"/>
              <a:gd name="connsiteX20" fmla="*/ 1132544 w 1168405"/>
              <a:gd name="connsiteY20" fmla="*/ 479749 h 1241749"/>
              <a:gd name="connsiteX21" fmla="*/ 1147489 w 1168405"/>
              <a:gd name="connsiteY21" fmla="*/ 527374 h 1241749"/>
              <a:gd name="connsiteX22" fmla="*/ 1131871 w 1168405"/>
              <a:gd name="connsiteY22" fmla="*/ 563569 h 1241749"/>
              <a:gd name="connsiteX23" fmla="*/ 1138167 w 1168405"/>
              <a:gd name="connsiteY23" fmla="*/ 597859 h 1241749"/>
              <a:gd name="connsiteX24" fmla="*/ 1139006 w 1168405"/>
              <a:gd name="connsiteY24" fmla="*/ 672789 h 1241749"/>
              <a:gd name="connsiteX25" fmla="*/ 1133548 w 1168405"/>
              <a:gd name="connsiteY25" fmla="*/ 716604 h 1241749"/>
              <a:gd name="connsiteX26" fmla="*/ 1131280 w 1168405"/>
              <a:gd name="connsiteY26" fmla="*/ 769944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68405"/>
              <a:gd name="connsiteY0" fmla="*/ 1211269 h 1241749"/>
              <a:gd name="connsiteX1" fmla="*/ 20320 w 1168405"/>
              <a:gd name="connsiteY1" fmla="*/ 1211269 h 1241749"/>
              <a:gd name="connsiteX2" fmla="*/ 10160 w 1168405"/>
              <a:gd name="connsiteY2" fmla="*/ 1109669 h 1241749"/>
              <a:gd name="connsiteX3" fmla="*/ 0 w 1168405"/>
              <a:gd name="connsiteY3" fmla="*/ 1079189 h 1241749"/>
              <a:gd name="connsiteX4" fmla="*/ 10160 w 1168405"/>
              <a:gd name="connsiteY4" fmla="*/ 540709 h 1241749"/>
              <a:gd name="connsiteX5" fmla="*/ 20320 w 1168405"/>
              <a:gd name="connsiteY5" fmla="*/ 510229 h 1241749"/>
              <a:gd name="connsiteX6" fmla="*/ 30480 w 1168405"/>
              <a:gd name="connsiteY6" fmla="*/ 459429 h 1241749"/>
              <a:gd name="connsiteX7" fmla="*/ 50800 w 1168405"/>
              <a:gd name="connsiteY7" fmla="*/ 398469 h 1241749"/>
              <a:gd name="connsiteX8" fmla="*/ 71120 w 1168405"/>
              <a:gd name="connsiteY8" fmla="*/ 307029 h 1241749"/>
              <a:gd name="connsiteX9" fmla="*/ 91440 w 1168405"/>
              <a:gd name="connsiteY9" fmla="*/ 164789 h 1241749"/>
              <a:gd name="connsiteX10" fmla="*/ 101600 w 1168405"/>
              <a:gd name="connsiteY10" fmla="*/ 134309 h 1241749"/>
              <a:gd name="connsiteX11" fmla="*/ 223520 w 1168405"/>
              <a:gd name="connsiteY11" fmla="*/ 103829 h 1241749"/>
              <a:gd name="connsiteX12" fmla="*/ 254000 w 1168405"/>
              <a:gd name="connsiteY12" fmla="*/ 93669 h 1241749"/>
              <a:gd name="connsiteX13" fmla="*/ 345440 w 1168405"/>
              <a:gd name="connsiteY13" fmla="*/ 73349 h 1241749"/>
              <a:gd name="connsiteX14" fmla="*/ 436880 w 1168405"/>
              <a:gd name="connsiteY14" fmla="*/ 32709 h 1241749"/>
              <a:gd name="connsiteX15" fmla="*/ 670560 w 1168405"/>
              <a:gd name="connsiteY15" fmla="*/ 2229 h 1241749"/>
              <a:gd name="connsiteX16" fmla="*/ 1148080 w 1168405"/>
              <a:gd name="connsiteY16" fmla="*/ 12389 h 1241749"/>
              <a:gd name="connsiteX17" fmla="*/ 1168400 w 1168405"/>
              <a:gd name="connsiteY17" fmla="*/ 73349 h 1241749"/>
              <a:gd name="connsiteX18" fmla="*/ 1158240 w 1168405"/>
              <a:gd name="connsiteY18" fmla="*/ 347669 h 1241749"/>
              <a:gd name="connsiteX19" fmla="*/ 1145811 w 1168405"/>
              <a:gd name="connsiteY19" fmla="*/ 441649 h 1241749"/>
              <a:gd name="connsiteX20" fmla="*/ 1132544 w 1168405"/>
              <a:gd name="connsiteY20" fmla="*/ 479749 h 1241749"/>
              <a:gd name="connsiteX21" fmla="*/ 1147489 w 1168405"/>
              <a:gd name="connsiteY21" fmla="*/ 527374 h 1241749"/>
              <a:gd name="connsiteX22" fmla="*/ 1131871 w 1168405"/>
              <a:gd name="connsiteY22" fmla="*/ 563569 h 1241749"/>
              <a:gd name="connsiteX23" fmla="*/ 1138167 w 1168405"/>
              <a:gd name="connsiteY23" fmla="*/ 597859 h 1241749"/>
              <a:gd name="connsiteX24" fmla="*/ 1139006 w 1168405"/>
              <a:gd name="connsiteY24" fmla="*/ 672789 h 1241749"/>
              <a:gd name="connsiteX25" fmla="*/ 1133548 w 1168405"/>
              <a:gd name="connsiteY25" fmla="*/ 716604 h 1241749"/>
              <a:gd name="connsiteX26" fmla="*/ 1131280 w 1168405"/>
              <a:gd name="connsiteY26" fmla="*/ 769944 h 1241749"/>
              <a:gd name="connsiteX27" fmla="*/ 1125821 w 1168405"/>
              <a:gd name="connsiteY27" fmla="*/ 802329 h 1241749"/>
              <a:gd name="connsiteX28" fmla="*/ 1123553 w 1168405"/>
              <a:gd name="connsiteY28" fmla="*/ 848684 h 1241749"/>
              <a:gd name="connsiteX29" fmla="*/ 1118096 w 1168405"/>
              <a:gd name="connsiteY29" fmla="*/ 949014 h 1241749"/>
              <a:gd name="connsiteX30" fmla="*/ 1082157 w 1168405"/>
              <a:gd name="connsiteY30" fmla="*/ 1140149 h 1241749"/>
              <a:gd name="connsiteX31" fmla="*/ 833120 w 1168405"/>
              <a:gd name="connsiteY31" fmla="*/ 1099509 h 1241749"/>
              <a:gd name="connsiteX32" fmla="*/ 812800 w 1168405"/>
              <a:gd name="connsiteY32" fmla="*/ 1129989 h 1241749"/>
              <a:gd name="connsiteX33" fmla="*/ 802640 w 1168405"/>
              <a:gd name="connsiteY33" fmla="*/ 1160469 h 1241749"/>
              <a:gd name="connsiteX34" fmla="*/ 741680 w 1168405"/>
              <a:gd name="connsiteY34" fmla="*/ 1180789 h 1241749"/>
              <a:gd name="connsiteX35" fmla="*/ 711200 w 1168405"/>
              <a:gd name="connsiteY35" fmla="*/ 1190949 h 1241749"/>
              <a:gd name="connsiteX36" fmla="*/ 680720 w 1168405"/>
              <a:gd name="connsiteY36" fmla="*/ 1201109 h 1241749"/>
              <a:gd name="connsiteX37" fmla="*/ 640080 w 1168405"/>
              <a:gd name="connsiteY37" fmla="*/ 1211269 h 1241749"/>
              <a:gd name="connsiteX38" fmla="*/ 609600 w 1168405"/>
              <a:gd name="connsiteY38" fmla="*/ 1231589 h 1241749"/>
              <a:gd name="connsiteX39" fmla="*/ 528320 w 1168405"/>
              <a:gd name="connsiteY39" fmla="*/ 1241749 h 1241749"/>
              <a:gd name="connsiteX40" fmla="*/ 132080 w 1168405"/>
              <a:gd name="connsiteY40" fmla="*/ 1231589 h 1241749"/>
              <a:gd name="connsiteX41" fmla="*/ 20320 w 1168405"/>
              <a:gd name="connsiteY41" fmla="*/ 1211269 h 1241749"/>
              <a:gd name="connsiteX0" fmla="*/ 20320 w 1172923"/>
              <a:gd name="connsiteY0" fmla="*/ 1211269 h 1241749"/>
              <a:gd name="connsiteX1" fmla="*/ 20320 w 1172923"/>
              <a:gd name="connsiteY1" fmla="*/ 1211269 h 1241749"/>
              <a:gd name="connsiteX2" fmla="*/ 10160 w 1172923"/>
              <a:gd name="connsiteY2" fmla="*/ 1109669 h 1241749"/>
              <a:gd name="connsiteX3" fmla="*/ 0 w 1172923"/>
              <a:gd name="connsiteY3" fmla="*/ 1079189 h 1241749"/>
              <a:gd name="connsiteX4" fmla="*/ 10160 w 1172923"/>
              <a:gd name="connsiteY4" fmla="*/ 540709 h 1241749"/>
              <a:gd name="connsiteX5" fmla="*/ 20320 w 1172923"/>
              <a:gd name="connsiteY5" fmla="*/ 510229 h 1241749"/>
              <a:gd name="connsiteX6" fmla="*/ 30480 w 1172923"/>
              <a:gd name="connsiteY6" fmla="*/ 459429 h 1241749"/>
              <a:gd name="connsiteX7" fmla="*/ 50800 w 1172923"/>
              <a:gd name="connsiteY7" fmla="*/ 398469 h 1241749"/>
              <a:gd name="connsiteX8" fmla="*/ 71120 w 1172923"/>
              <a:gd name="connsiteY8" fmla="*/ 307029 h 1241749"/>
              <a:gd name="connsiteX9" fmla="*/ 91440 w 1172923"/>
              <a:gd name="connsiteY9" fmla="*/ 164789 h 1241749"/>
              <a:gd name="connsiteX10" fmla="*/ 101600 w 1172923"/>
              <a:gd name="connsiteY10" fmla="*/ 134309 h 1241749"/>
              <a:gd name="connsiteX11" fmla="*/ 223520 w 1172923"/>
              <a:gd name="connsiteY11" fmla="*/ 103829 h 1241749"/>
              <a:gd name="connsiteX12" fmla="*/ 254000 w 1172923"/>
              <a:gd name="connsiteY12" fmla="*/ 93669 h 1241749"/>
              <a:gd name="connsiteX13" fmla="*/ 345440 w 1172923"/>
              <a:gd name="connsiteY13" fmla="*/ 73349 h 1241749"/>
              <a:gd name="connsiteX14" fmla="*/ 436880 w 1172923"/>
              <a:gd name="connsiteY14" fmla="*/ 32709 h 1241749"/>
              <a:gd name="connsiteX15" fmla="*/ 670560 w 1172923"/>
              <a:gd name="connsiteY15" fmla="*/ 2229 h 1241749"/>
              <a:gd name="connsiteX16" fmla="*/ 1148080 w 1172923"/>
              <a:gd name="connsiteY16" fmla="*/ 12389 h 1241749"/>
              <a:gd name="connsiteX17" fmla="*/ 1168400 w 1172923"/>
              <a:gd name="connsiteY17" fmla="*/ 73349 h 1241749"/>
              <a:gd name="connsiteX18" fmla="*/ 1158240 w 1172923"/>
              <a:gd name="connsiteY18" fmla="*/ 347669 h 1241749"/>
              <a:gd name="connsiteX19" fmla="*/ 1145811 w 1172923"/>
              <a:gd name="connsiteY19" fmla="*/ 441649 h 1241749"/>
              <a:gd name="connsiteX20" fmla="*/ 1132544 w 1172923"/>
              <a:gd name="connsiteY20" fmla="*/ 479749 h 1241749"/>
              <a:gd name="connsiteX21" fmla="*/ 1147489 w 1172923"/>
              <a:gd name="connsiteY21" fmla="*/ 527374 h 1241749"/>
              <a:gd name="connsiteX22" fmla="*/ 1131871 w 1172923"/>
              <a:gd name="connsiteY22" fmla="*/ 563569 h 1241749"/>
              <a:gd name="connsiteX23" fmla="*/ 1138167 w 1172923"/>
              <a:gd name="connsiteY23" fmla="*/ 597859 h 1241749"/>
              <a:gd name="connsiteX24" fmla="*/ 1139006 w 1172923"/>
              <a:gd name="connsiteY24" fmla="*/ 672789 h 1241749"/>
              <a:gd name="connsiteX25" fmla="*/ 1133548 w 1172923"/>
              <a:gd name="connsiteY25" fmla="*/ 716604 h 1241749"/>
              <a:gd name="connsiteX26" fmla="*/ 1131280 w 1172923"/>
              <a:gd name="connsiteY26" fmla="*/ 769944 h 1241749"/>
              <a:gd name="connsiteX27" fmla="*/ 1125821 w 1172923"/>
              <a:gd name="connsiteY27" fmla="*/ 802329 h 1241749"/>
              <a:gd name="connsiteX28" fmla="*/ 1172923 w 1172923"/>
              <a:gd name="connsiteY28" fmla="*/ 917264 h 1241749"/>
              <a:gd name="connsiteX29" fmla="*/ 1118096 w 1172923"/>
              <a:gd name="connsiteY29" fmla="*/ 949014 h 1241749"/>
              <a:gd name="connsiteX30" fmla="*/ 1082157 w 1172923"/>
              <a:gd name="connsiteY30" fmla="*/ 1140149 h 1241749"/>
              <a:gd name="connsiteX31" fmla="*/ 833120 w 1172923"/>
              <a:gd name="connsiteY31" fmla="*/ 1099509 h 1241749"/>
              <a:gd name="connsiteX32" fmla="*/ 812800 w 1172923"/>
              <a:gd name="connsiteY32" fmla="*/ 1129989 h 1241749"/>
              <a:gd name="connsiteX33" fmla="*/ 802640 w 1172923"/>
              <a:gd name="connsiteY33" fmla="*/ 1160469 h 1241749"/>
              <a:gd name="connsiteX34" fmla="*/ 741680 w 1172923"/>
              <a:gd name="connsiteY34" fmla="*/ 1180789 h 1241749"/>
              <a:gd name="connsiteX35" fmla="*/ 711200 w 1172923"/>
              <a:gd name="connsiteY35" fmla="*/ 1190949 h 1241749"/>
              <a:gd name="connsiteX36" fmla="*/ 680720 w 1172923"/>
              <a:gd name="connsiteY36" fmla="*/ 1201109 h 1241749"/>
              <a:gd name="connsiteX37" fmla="*/ 640080 w 1172923"/>
              <a:gd name="connsiteY37" fmla="*/ 1211269 h 1241749"/>
              <a:gd name="connsiteX38" fmla="*/ 609600 w 1172923"/>
              <a:gd name="connsiteY38" fmla="*/ 1231589 h 1241749"/>
              <a:gd name="connsiteX39" fmla="*/ 528320 w 1172923"/>
              <a:gd name="connsiteY39" fmla="*/ 1241749 h 1241749"/>
              <a:gd name="connsiteX40" fmla="*/ 132080 w 1172923"/>
              <a:gd name="connsiteY40" fmla="*/ 1231589 h 1241749"/>
              <a:gd name="connsiteX41" fmla="*/ 20320 w 1172923"/>
              <a:gd name="connsiteY41" fmla="*/ 1211269 h 1241749"/>
              <a:gd name="connsiteX0" fmla="*/ 20320 w 1172923"/>
              <a:gd name="connsiteY0" fmla="*/ 1211269 h 1241749"/>
              <a:gd name="connsiteX1" fmla="*/ 20320 w 1172923"/>
              <a:gd name="connsiteY1" fmla="*/ 1211269 h 1241749"/>
              <a:gd name="connsiteX2" fmla="*/ 10160 w 1172923"/>
              <a:gd name="connsiteY2" fmla="*/ 1109669 h 1241749"/>
              <a:gd name="connsiteX3" fmla="*/ 0 w 1172923"/>
              <a:gd name="connsiteY3" fmla="*/ 1079189 h 1241749"/>
              <a:gd name="connsiteX4" fmla="*/ 10160 w 1172923"/>
              <a:gd name="connsiteY4" fmla="*/ 540709 h 1241749"/>
              <a:gd name="connsiteX5" fmla="*/ 20320 w 1172923"/>
              <a:gd name="connsiteY5" fmla="*/ 510229 h 1241749"/>
              <a:gd name="connsiteX6" fmla="*/ 30480 w 1172923"/>
              <a:gd name="connsiteY6" fmla="*/ 459429 h 1241749"/>
              <a:gd name="connsiteX7" fmla="*/ 50800 w 1172923"/>
              <a:gd name="connsiteY7" fmla="*/ 398469 h 1241749"/>
              <a:gd name="connsiteX8" fmla="*/ 71120 w 1172923"/>
              <a:gd name="connsiteY8" fmla="*/ 307029 h 1241749"/>
              <a:gd name="connsiteX9" fmla="*/ 91440 w 1172923"/>
              <a:gd name="connsiteY9" fmla="*/ 164789 h 1241749"/>
              <a:gd name="connsiteX10" fmla="*/ 101600 w 1172923"/>
              <a:gd name="connsiteY10" fmla="*/ 134309 h 1241749"/>
              <a:gd name="connsiteX11" fmla="*/ 223520 w 1172923"/>
              <a:gd name="connsiteY11" fmla="*/ 103829 h 1241749"/>
              <a:gd name="connsiteX12" fmla="*/ 254000 w 1172923"/>
              <a:gd name="connsiteY12" fmla="*/ 93669 h 1241749"/>
              <a:gd name="connsiteX13" fmla="*/ 345440 w 1172923"/>
              <a:gd name="connsiteY13" fmla="*/ 73349 h 1241749"/>
              <a:gd name="connsiteX14" fmla="*/ 436880 w 1172923"/>
              <a:gd name="connsiteY14" fmla="*/ 32709 h 1241749"/>
              <a:gd name="connsiteX15" fmla="*/ 670560 w 1172923"/>
              <a:gd name="connsiteY15" fmla="*/ 2229 h 1241749"/>
              <a:gd name="connsiteX16" fmla="*/ 1148080 w 1172923"/>
              <a:gd name="connsiteY16" fmla="*/ 12389 h 1241749"/>
              <a:gd name="connsiteX17" fmla="*/ 1168400 w 1172923"/>
              <a:gd name="connsiteY17" fmla="*/ 73349 h 1241749"/>
              <a:gd name="connsiteX18" fmla="*/ 1158240 w 1172923"/>
              <a:gd name="connsiteY18" fmla="*/ 347669 h 1241749"/>
              <a:gd name="connsiteX19" fmla="*/ 1145811 w 1172923"/>
              <a:gd name="connsiteY19" fmla="*/ 441649 h 1241749"/>
              <a:gd name="connsiteX20" fmla="*/ 1132544 w 1172923"/>
              <a:gd name="connsiteY20" fmla="*/ 479749 h 1241749"/>
              <a:gd name="connsiteX21" fmla="*/ 1147489 w 1172923"/>
              <a:gd name="connsiteY21" fmla="*/ 527374 h 1241749"/>
              <a:gd name="connsiteX22" fmla="*/ 1131871 w 1172923"/>
              <a:gd name="connsiteY22" fmla="*/ 563569 h 1241749"/>
              <a:gd name="connsiteX23" fmla="*/ 1138167 w 1172923"/>
              <a:gd name="connsiteY23" fmla="*/ 597859 h 1241749"/>
              <a:gd name="connsiteX24" fmla="*/ 1139006 w 1172923"/>
              <a:gd name="connsiteY24" fmla="*/ 672789 h 1241749"/>
              <a:gd name="connsiteX25" fmla="*/ 1133548 w 1172923"/>
              <a:gd name="connsiteY25" fmla="*/ 716604 h 1241749"/>
              <a:gd name="connsiteX26" fmla="*/ 1131280 w 1172923"/>
              <a:gd name="connsiteY26" fmla="*/ 769944 h 1241749"/>
              <a:gd name="connsiteX27" fmla="*/ 1125821 w 1172923"/>
              <a:gd name="connsiteY27" fmla="*/ 802329 h 1241749"/>
              <a:gd name="connsiteX28" fmla="*/ 1172923 w 1172923"/>
              <a:gd name="connsiteY28" fmla="*/ 917264 h 1241749"/>
              <a:gd name="connsiteX29" fmla="*/ 1129850 w 1172923"/>
              <a:gd name="connsiteY29" fmla="*/ 975684 h 1241749"/>
              <a:gd name="connsiteX30" fmla="*/ 1082157 w 1172923"/>
              <a:gd name="connsiteY30" fmla="*/ 1140149 h 1241749"/>
              <a:gd name="connsiteX31" fmla="*/ 833120 w 1172923"/>
              <a:gd name="connsiteY31" fmla="*/ 1099509 h 1241749"/>
              <a:gd name="connsiteX32" fmla="*/ 812800 w 1172923"/>
              <a:gd name="connsiteY32" fmla="*/ 1129989 h 1241749"/>
              <a:gd name="connsiteX33" fmla="*/ 802640 w 1172923"/>
              <a:gd name="connsiteY33" fmla="*/ 1160469 h 1241749"/>
              <a:gd name="connsiteX34" fmla="*/ 741680 w 1172923"/>
              <a:gd name="connsiteY34" fmla="*/ 1180789 h 1241749"/>
              <a:gd name="connsiteX35" fmla="*/ 711200 w 1172923"/>
              <a:gd name="connsiteY35" fmla="*/ 1190949 h 1241749"/>
              <a:gd name="connsiteX36" fmla="*/ 680720 w 1172923"/>
              <a:gd name="connsiteY36" fmla="*/ 1201109 h 1241749"/>
              <a:gd name="connsiteX37" fmla="*/ 640080 w 1172923"/>
              <a:gd name="connsiteY37" fmla="*/ 1211269 h 1241749"/>
              <a:gd name="connsiteX38" fmla="*/ 609600 w 1172923"/>
              <a:gd name="connsiteY38" fmla="*/ 1231589 h 1241749"/>
              <a:gd name="connsiteX39" fmla="*/ 528320 w 1172923"/>
              <a:gd name="connsiteY39" fmla="*/ 1241749 h 1241749"/>
              <a:gd name="connsiteX40" fmla="*/ 132080 w 1172923"/>
              <a:gd name="connsiteY40" fmla="*/ 1231589 h 1241749"/>
              <a:gd name="connsiteX41" fmla="*/ 20320 w 1172923"/>
              <a:gd name="connsiteY41" fmla="*/ 1211269 h 1241749"/>
              <a:gd name="connsiteX0" fmla="*/ 20320 w 1172923"/>
              <a:gd name="connsiteY0" fmla="*/ 1211269 h 1241749"/>
              <a:gd name="connsiteX1" fmla="*/ 20320 w 1172923"/>
              <a:gd name="connsiteY1" fmla="*/ 1211269 h 1241749"/>
              <a:gd name="connsiteX2" fmla="*/ 10160 w 1172923"/>
              <a:gd name="connsiteY2" fmla="*/ 1109669 h 1241749"/>
              <a:gd name="connsiteX3" fmla="*/ 0 w 1172923"/>
              <a:gd name="connsiteY3" fmla="*/ 1079189 h 1241749"/>
              <a:gd name="connsiteX4" fmla="*/ 10160 w 1172923"/>
              <a:gd name="connsiteY4" fmla="*/ 540709 h 1241749"/>
              <a:gd name="connsiteX5" fmla="*/ 20320 w 1172923"/>
              <a:gd name="connsiteY5" fmla="*/ 510229 h 1241749"/>
              <a:gd name="connsiteX6" fmla="*/ 30480 w 1172923"/>
              <a:gd name="connsiteY6" fmla="*/ 459429 h 1241749"/>
              <a:gd name="connsiteX7" fmla="*/ 50800 w 1172923"/>
              <a:gd name="connsiteY7" fmla="*/ 398469 h 1241749"/>
              <a:gd name="connsiteX8" fmla="*/ 71120 w 1172923"/>
              <a:gd name="connsiteY8" fmla="*/ 307029 h 1241749"/>
              <a:gd name="connsiteX9" fmla="*/ 91440 w 1172923"/>
              <a:gd name="connsiteY9" fmla="*/ 164789 h 1241749"/>
              <a:gd name="connsiteX10" fmla="*/ 101600 w 1172923"/>
              <a:gd name="connsiteY10" fmla="*/ 134309 h 1241749"/>
              <a:gd name="connsiteX11" fmla="*/ 223520 w 1172923"/>
              <a:gd name="connsiteY11" fmla="*/ 103829 h 1241749"/>
              <a:gd name="connsiteX12" fmla="*/ 254000 w 1172923"/>
              <a:gd name="connsiteY12" fmla="*/ 93669 h 1241749"/>
              <a:gd name="connsiteX13" fmla="*/ 345440 w 1172923"/>
              <a:gd name="connsiteY13" fmla="*/ 73349 h 1241749"/>
              <a:gd name="connsiteX14" fmla="*/ 436880 w 1172923"/>
              <a:gd name="connsiteY14" fmla="*/ 32709 h 1241749"/>
              <a:gd name="connsiteX15" fmla="*/ 670560 w 1172923"/>
              <a:gd name="connsiteY15" fmla="*/ 2229 h 1241749"/>
              <a:gd name="connsiteX16" fmla="*/ 1148080 w 1172923"/>
              <a:gd name="connsiteY16" fmla="*/ 12389 h 1241749"/>
              <a:gd name="connsiteX17" fmla="*/ 1168400 w 1172923"/>
              <a:gd name="connsiteY17" fmla="*/ 73349 h 1241749"/>
              <a:gd name="connsiteX18" fmla="*/ 1158240 w 1172923"/>
              <a:gd name="connsiteY18" fmla="*/ 347669 h 1241749"/>
              <a:gd name="connsiteX19" fmla="*/ 1145811 w 1172923"/>
              <a:gd name="connsiteY19" fmla="*/ 441649 h 1241749"/>
              <a:gd name="connsiteX20" fmla="*/ 1132544 w 1172923"/>
              <a:gd name="connsiteY20" fmla="*/ 479749 h 1241749"/>
              <a:gd name="connsiteX21" fmla="*/ 1147489 w 1172923"/>
              <a:gd name="connsiteY21" fmla="*/ 527374 h 1241749"/>
              <a:gd name="connsiteX22" fmla="*/ 1131871 w 1172923"/>
              <a:gd name="connsiteY22" fmla="*/ 563569 h 1241749"/>
              <a:gd name="connsiteX23" fmla="*/ 1138167 w 1172923"/>
              <a:gd name="connsiteY23" fmla="*/ 597859 h 1241749"/>
              <a:gd name="connsiteX24" fmla="*/ 1139006 w 1172923"/>
              <a:gd name="connsiteY24" fmla="*/ 672789 h 1241749"/>
              <a:gd name="connsiteX25" fmla="*/ 1133548 w 1172923"/>
              <a:gd name="connsiteY25" fmla="*/ 716604 h 1241749"/>
              <a:gd name="connsiteX26" fmla="*/ 1131280 w 1172923"/>
              <a:gd name="connsiteY26" fmla="*/ 769944 h 1241749"/>
              <a:gd name="connsiteX27" fmla="*/ 1158735 w 1172923"/>
              <a:gd name="connsiteY27" fmla="*/ 869004 h 1241749"/>
              <a:gd name="connsiteX28" fmla="*/ 1172923 w 1172923"/>
              <a:gd name="connsiteY28" fmla="*/ 917264 h 1241749"/>
              <a:gd name="connsiteX29" fmla="*/ 1129850 w 1172923"/>
              <a:gd name="connsiteY29" fmla="*/ 975684 h 1241749"/>
              <a:gd name="connsiteX30" fmla="*/ 1082157 w 1172923"/>
              <a:gd name="connsiteY30" fmla="*/ 1140149 h 1241749"/>
              <a:gd name="connsiteX31" fmla="*/ 833120 w 1172923"/>
              <a:gd name="connsiteY31" fmla="*/ 1099509 h 1241749"/>
              <a:gd name="connsiteX32" fmla="*/ 812800 w 1172923"/>
              <a:gd name="connsiteY32" fmla="*/ 1129989 h 1241749"/>
              <a:gd name="connsiteX33" fmla="*/ 802640 w 1172923"/>
              <a:gd name="connsiteY33" fmla="*/ 1160469 h 1241749"/>
              <a:gd name="connsiteX34" fmla="*/ 741680 w 1172923"/>
              <a:gd name="connsiteY34" fmla="*/ 1180789 h 1241749"/>
              <a:gd name="connsiteX35" fmla="*/ 711200 w 1172923"/>
              <a:gd name="connsiteY35" fmla="*/ 1190949 h 1241749"/>
              <a:gd name="connsiteX36" fmla="*/ 680720 w 1172923"/>
              <a:gd name="connsiteY36" fmla="*/ 1201109 h 1241749"/>
              <a:gd name="connsiteX37" fmla="*/ 640080 w 1172923"/>
              <a:gd name="connsiteY37" fmla="*/ 1211269 h 1241749"/>
              <a:gd name="connsiteX38" fmla="*/ 609600 w 1172923"/>
              <a:gd name="connsiteY38" fmla="*/ 1231589 h 1241749"/>
              <a:gd name="connsiteX39" fmla="*/ 528320 w 1172923"/>
              <a:gd name="connsiteY39" fmla="*/ 1241749 h 1241749"/>
              <a:gd name="connsiteX40" fmla="*/ 132080 w 1172923"/>
              <a:gd name="connsiteY40" fmla="*/ 1231589 h 1241749"/>
              <a:gd name="connsiteX41" fmla="*/ 20320 w 1172923"/>
              <a:gd name="connsiteY41" fmla="*/ 1211269 h 1241749"/>
              <a:gd name="connsiteX0" fmla="*/ 20320 w 1175779"/>
              <a:gd name="connsiteY0" fmla="*/ 1211269 h 1241749"/>
              <a:gd name="connsiteX1" fmla="*/ 20320 w 1175779"/>
              <a:gd name="connsiteY1" fmla="*/ 1211269 h 1241749"/>
              <a:gd name="connsiteX2" fmla="*/ 10160 w 1175779"/>
              <a:gd name="connsiteY2" fmla="*/ 1109669 h 1241749"/>
              <a:gd name="connsiteX3" fmla="*/ 0 w 1175779"/>
              <a:gd name="connsiteY3" fmla="*/ 1079189 h 1241749"/>
              <a:gd name="connsiteX4" fmla="*/ 10160 w 1175779"/>
              <a:gd name="connsiteY4" fmla="*/ 540709 h 1241749"/>
              <a:gd name="connsiteX5" fmla="*/ 20320 w 1175779"/>
              <a:gd name="connsiteY5" fmla="*/ 510229 h 1241749"/>
              <a:gd name="connsiteX6" fmla="*/ 30480 w 1175779"/>
              <a:gd name="connsiteY6" fmla="*/ 459429 h 1241749"/>
              <a:gd name="connsiteX7" fmla="*/ 50800 w 1175779"/>
              <a:gd name="connsiteY7" fmla="*/ 398469 h 1241749"/>
              <a:gd name="connsiteX8" fmla="*/ 71120 w 1175779"/>
              <a:gd name="connsiteY8" fmla="*/ 307029 h 1241749"/>
              <a:gd name="connsiteX9" fmla="*/ 91440 w 1175779"/>
              <a:gd name="connsiteY9" fmla="*/ 164789 h 1241749"/>
              <a:gd name="connsiteX10" fmla="*/ 101600 w 1175779"/>
              <a:gd name="connsiteY10" fmla="*/ 134309 h 1241749"/>
              <a:gd name="connsiteX11" fmla="*/ 223520 w 1175779"/>
              <a:gd name="connsiteY11" fmla="*/ 103829 h 1241749"/>
              <a:gd name="connsiteX12" fmla="*/ 254000 w 1175779"/>
              <a:gd name="connsiteY12" fmla="*/ 93669 h 1241749"/>
              <a:gd name="connsiteX13" fmla="*/ 345440 w 1175779"/>
              <a:gd name="connsiteY13" fmla="*/ 73349 h 1241749"/>
              <a:gd name="connsiteX14" fmla="*/ 436880 w 1175779"/>
              <a:gd name="connsiteY14" fmla="*/ 32709 h 1241749"/>
              <a:gd name="connsiteX15" fmla="*/ 670560 w 1175779"/>
              <a:gd name="connsiteY15" fmla="*/ 2229 h 1241749"/>
              <a:gd name="connsiteX16" fmla="*/ 1148080 w 1175779"/>
              <a:gd name="connsiteY16" fmla="*/ 12389 h 1241749"/>
              <a:gd name="connsiteX17" fmla="*/ 1168400 w 1175779"/>
              <a:gd name="connsiteY17" fmla="*/ 73349 h 1241749"/>
              <a:gd name="connsiteX18" fmla="*/ 1158240 w 1175779"/>
              <a:gd name="connsiteY18" fmla="*/ 347669 h 1241749"/>
              <a:gd name="connsiteX19" fmla="*/ 1145811 w 1175779"/>
              <a:gd name="connsiteY19" fmla="*/ 441649 h 1241749"/>
              <a:gd name="connsiteX20" fmla="*/ 1132544 w 1175779"/>
              <a:gd name="connsiteY20" fmla="*/ 479749 h 1241749"/>
              <a:gd name="connsiteX21" fmla="*/ 1147489 w 1175779"/>
              <a:gd name="connsiteY21" fmla="*/ 527374 h 1241749"/>
              <a:gd name="connsiteX22" fmla="*/ 1131871 w 1175779"/>
              <a:gd name="connsiteY22" fmla="*/ 563569 h 1241749"/>
              <a:gd name="connsiteX23" fmla="*/ 1138167 w 1175779"/>
              <a:gd name="connsiteY23" fmla="*/ 597859 h 1241749"/>
              <a:gd name="connsiteX24" fmla="*/ 1139006 w 1175779"/>
              <a:gd name="connsiteY24" fmla="*/ 672789 h 1241749"/>
              <a:gd name="connsiteX25" fmla="*/ 1133548 w 1175779"/>
              <a:gd name="connsiteY25" fmla="*/ 716604 h 1241749"/>
              <a:gd name="connsiteX26" fmla="*/ 1131280 w 1175779"/>
              <a:gd name="connsiteY26" fmla="*/ 769944 h 1241749"/>
              <a:gd name="connsiteX27" fmla="*/ 1158735 w 1175779"/>
              <a:gd name="connsiteY27" fmla="*/ 869004 h 1241749"/>
              <a:gd name="connsiteX28" fmla="*/ 1172923 w 1175779"/>
              <a:gd name="connsiteY28" fmla="*/ 917264 h 1241749"/>
              <a:gd name="connsiteX29" fmla="*/ 1129850 w 1175779"/>
              <a:gd name="connsiteY29" fmla="*/ 975684 h 1241749"/>
              <a:gd name="connsiteX30" fmla="*/ 1082157 w 1175779"/>
              <a:gd name="connsiteY30" fmla="*/ 1140149 h 1241749"/>
              <a:gd name="connsiteX31" fmla="*/ 833120 w 1175779"/>
              <a:gd name="connsiteY31" fmla="*/ 1099509 h 1241749"/>
              <a:gd name="connsiteX32" fmla="*/ 812800 w 1175779"/>
              <a:gd name="connsiteY32" fmla="*/ 1129989 h 1241749"/>
              <a:gd name="connsiteX33" fmla="*/ 802640 w 1175779"/>
              <a:gd name="connsiteY33" fmla="*/ 1160469 h 1241749"/>
              <a:gd name="connsiteX34" fmla="*/ 741680 w 1175779"/>
              <a:gd name="connsiteY34" fmla="*/ 1180789 h 1241749"/>
              <a:gd name="connsiteX35" fmla="*/ 711200 w 1175779"/>
              <a:gd name="connsiteY35" fmla="*/ 1190949 h 1241749"/>
              <a:gd name="connsiteX36" fmla="*/ 680720 w 1175779"/>
              <a:gd name="connsiteY36" fmla="*/ 1201109 h 1241749"/>
              <a:gd name="connsiteX37" fmla="*/ 640080 w 1175779"/>
              <a:gd name="connsiteY37" fmla="*/ 1211269 h 1241749"/>
              <a:gd name="connsiteX38" fmla="*/ 609600 w 1175779"/>
              <a:gd name="connsiteY38" fmla="*/ 1231589 h 1241749"/>
              <a:gd name="connsiteX39" fmla="*/ 528320 w 1175779"/>
              <a:gd name="connsiteY39" fmla="*/ 1241749 h 1241749"/>
              <a:gd name="connsiteX40" fmla="*/ 132080 w 1175779"/>
              <a:gd name="connsiteY40" fmla="*/ 1231589 h 1241749"/>
              <a:gd name="connsiteX41" fmla="*/ 20320 w 1175779"/>
              <a:gd name="connsiteY41" fmla="*/ 1211269 h 1241749"/>
              <a:gd name="connsiteX0" fmla="*/ 20320 w 1172923"/>
              <a:gd name="connsiteY0" fmla="*/ 1211269 h 1241749"/>
              <a:gd name="connsiteX1" fmla="*/ 20320 w 1172923"/>
              <a:gd name="connsiteY1" fmla="*/ 1211269 h 1241749"/>
              <a:gd name="connsiteX2" fmla="*/ 10160 w 1172923"/>
              <a:gd name="connsiteY2" fmla="*/ 1109669 h 1241749"/>
              <a:gd name="connsiteX3" fmla="*/ 0 w 1172923"/>
              <a:gd name="connsiteY3" fmla="*/ 1079189 h 1241749"/>
              <a:gd name="connsiteX4" fmla="*/ 10160 w 1172923"/>
              <a:gd name="connsiteY4" fmla="*/ 540709 h 1241749"/>
              <a:gd name="connsiteX5" fmla="*/ 20320 w 1172923"/>
              <a:gd name="connsiteY5" fmla="*/ 510229 h 1241749"/>
              <a:gd name="connsiteX6" fmla="*/ 30480 w 1172923"/>
              <a:gd name="connsiteY6" fmla="*/ 459429 h 1241749"/>
              <a:gd name="connsiteX7" fmla="*/ 50800 w 1172923"/>
              <a:gd name="connsiteY7" fmla="*/ 398469 h 1241749"/>
              <a:gd name="connsiteX8" fmla="*/ 71120 w 1172923"/>
              <a:gd name="connsiteY8" fmla="*/ 307029 h 1241749"/>
              <a:gd name="connsiteX9" fmla="*/ 91440 w 1172923"/>
              <a:gd name="connsiteY9" fmla="*/ 164789 h 1241749"/>
              <a:gd name="connsiteX10" fmla="*/ 101600 w 1172923"/>
              <a:gd name="connsiteY10" fmla="*/ 134309 h 1241749"/>
              <a:gd name="connsiteX11" fmla="*/ 223520 w 1172923"/>
              <a:gd name="connsiteY11" fmla="*/ 103829 h 1241749"/>
              <a:gd name="connsiteX12" fmla="*/ 254000 w 1172923"/>
              <a:gd name="connsiteY12" fmla="*/ 93669 h 1241749"/>
              <a:gd name="connsiteX13" fmla="*/ 345440 w 1172923"/>
              <a:gd name="connsiteY13" fmla="*/ 73349 h 1241749"/>
              <a:gd name="connsiteX14" fmla="*/ 436880 w 1172923"/>
              <a:gd name="connsiteY14" fmla="*/ 32709 h 1241749"/>
              <a:gd name="connsiteX15" fmla="*/ 670560 w 1172923"/>
              <a:gd name="connsiteY15" fmla="*/ 2229 h 1241749"/>
              <a:gd name="connsiteX16" fmla="*/ 1148080 w 1172923"/>
              <a:gd name="connsiteY16" fmla="*/ 12389 h 1241749"/>
              <a:gd name="connsiteX17" fmla="*/ 1168400 w 1172923"/>
              <a:gd name="connsiteY17" fmla="*/ 73349 h 1241749"/>
              <a:gd name="connsiteX18" fmla="*/ 1158240 w 1172923"/>
              <a:gd name="connsiteY18" fmla="*/ 347669 h 1241749"/>
              <a:gd name="connsiteX19" fmla="*/ 1145811 w 1172923"/>
              <a:gd name="connsiteY19" fmla="*/ 441649 h 1241749"/>
              <a:gd name="connsiteX20" fmla="*/ 1132544 w 1172923"/>
              <a:gd name="connsiteY20" fmla="*/ 479749 h 1241749"/>
              <a:gd name="connsiteX21" fmla="*/ 1147489 w 1172923"/>
              <a:gd name="connsiteY21" fmla="*/ 527374 h 1241749"/>
              <a:gd name="connsiteX22" fmla="*/ 1131871 w 1172923"/>
              <a:gd name="connsiteY22" fmla="*/ 563569 h 1241749"/>
              <a:gd name="connsiteX23" fmla="*/ 1138167 w 1172923"/>
              <a:gd name="connsiteY23" fmla="*/ 597859 h 1241749"/>
              <a:gd name="connsiteX24" fmla="*/ 1139006 w 1172923"/>
              <a:gd name="connsiteY24" fmla="*/ 672789 h 1241749"/>
              <a:gd name="connsiteX25" fmla="*/ 1133548 w 1172923"/>
              <a:gd name="connsiteY25" fmla="*/ 716604 h 1241749"/>
              <a:gd name="connsiteX26" fmla="*/ 1131280 w 1172923"/>
              <a:gd name="connsiteY26" fmla="*/ 769944 h 1241749"/>
              <a:gd name="connsiteX27" fmla="*/ 1158735 w 1172923"/>
              <a:gd name="connsiteY27" fmla="*/ 869004 h 1241749"/>
              <a:gd name="connsiteX28" fmla="*/ 1172923 w 1172923"/>
              <a:gd name="connsiteY28" fmla="*/ 917264 h 1241749"/>
              <a:gd name="connsiteX29" fmla="*/ 1129850 w 1172923"/>
              <a:gd name="connsiteY29" fmla="*/ 975684 h 1241749"/>
              <a:gd name="connsiteX30" fmla="*/ 1082157 w 1172923"/>
              <a:gd name="connsiteY30" fmla="*/ 1140149 h 1241749"/>
              <a:gd name="connsiteX31" fmla="*/ 833120 w 1172923"/>
              <a:gd name="connsiteY31" fmla="*/ 1099509 h 1241749"/>
              <a:gd name="connsiteX32" fmla="*/ 812800 w 1172923"/>
              <a:gd name="connsiteY32" fmla="*/ 1129989 h 1241749"/>
              <a:gd name="connsiteX33" fmla="*/ 802640 w 1172923"/>
              <a:gd name="connsiteY33" fmla="*/ 1160469 h 1241749"/>
              <a:gd name="connsiteX34" fmla="*/ 741680 w 1172923"/>
              <a:gd name="connsiteY34" fmla="*/ 1180789 h 1241749"/>
              <a:gd name="connsiteX35" fmla="*/ 711200 w 1172923"/>
              <a:gd name="connsiteY35" fmla="*/ 1190949 h 1241749"/>
              <a:gd name="connsiteX36" fmla="*/ 680720 w 1172923"/>
              <a:gd name="connsiteY36" fmla="*/ 1201109 h 1241749"/>
              <a:gd name="connsiteX37" fmla="*/ 640080 w 1172923"/>
              <a:gd name="connsiteY37" fmla="*/ 1211269 h 1241749"/>
              <a:gd name="connsiteX38" fmla="*/ 609600 w 1172923"/>
              <a:gd name="connsiteY38" fmla="*/ 1231589 h 1241749"/>
              <a:gd name="connsiteX39" fmla="*/ 528320 w 1172923"/>
              <a:gd name="connsiteY39" fmla="*/ 1241749 h 1241749"/>
              <a:gd name="connsiteX40" fmla="*/ 132080 w 1172923"/>
              <a:gd name="connsiteY40" fmla="*/ 1231589 h 1241749"/>
              <a:gd name="connsiteX41" fmla="*/ 20320 w 1172923"/>
              <a:gd name="connsiteY41" fmla="*/ 1211269 h 1241749"/>
              <a:gd name="connsiteX0" fmla="*/ 20320 w 1183097"/>
              <a:gd name="connsiteY0" fmla="*/ 1211269 h 1241749"/>
              <a:gd name="connsiteX1" fmla="*/ 20320 w 1183097"/>
              <a:gd name="connsiteY1" fmla="*/ 1211269 h 1241749"/>
              <a:gd name="connsiteX2" fmla="*/ 10160 w 1183097"/>
              <a:gd name="connsiteY2" fmla="*/ 1109669 h 1241749"/>
              <a:gd name="connsiteX3" fmla="*/ 0 w 1183097"/>
              <a:gd name="connsiteY3" fmla="*/ 1079189 h 1241749"/>
              <a:gd name="connsiteX4" fmla="*/ 10160 w 1183097"/>
              <a:gd name="connsiteY4" fmla="*/ 540709 h 1241749"/>
              <a:gd name="connsiteX5" fmla="*/ 20320 w 1183097"/>
              <a:gd name="connsiteY5" fmla="*/ 510229 h 1241749"/>
              <a:gd name="connsiteX6" fmla="*/ 30480 w 1183097"/>
              <a:gd name="connsiteY6" fmla="*/ 459429 h 1241749"/>
              <a:gd name="connsiteX7" fmla="*/ 50800 w 1183097"/>
              <a:gd name="connsiteY7" fmla="*/ 398469 h 1241749"/>
              <a:gd name="connsiteX8" fmla="*/ 71120 w 1183097"/>
              <a:gd name="connsiteY8" fmla="*/ 307029 h 1241749"/>
              <a:gd name="connsiteX9" fmla="*/ 91440 w 1183097"/>
              <a:gd name="connsiteY9" fmla="*/ 164789 h 1241749"/>
              <a:gd name="connsiteX10" fmla="*/ 101600 w 1183097"/>
              <a:gd name="connsiteY10" fmla="*/ 134309 h 1241749"/>
              <a:gd name="connsiteX11" fmla="*/ 223520 w 1183097"/>
              <a:gd name="connsiteY11" fmla="*/ 103829 h 1241749"/>
              <a:gd name="connsiteX12" fmla="*/ 254000 w 1183097"/>
              <a:gd name="connsiteY12" fmla="*/ 93669 h 1241749"/>
              <a:gd name="connsiteX13" fmla="*/ 345440 w 1183097"/>
              <a:gd name="connsiteY13" fmla="*/ 73349 h 1241749"/>
              <a:gd name="connsiteX14" fmla="*/ 436880 w 1183097"/>
              <a:gd name="connsiteY14" fmla="*/ 32709 h 1241749"/>
              <a:gd name="connsiteX15" fmla="*/ 670560 w 1183097"/>
              <a:gd name="connsiteY15" fmla="*/ 2229 h 1241749"/>
              <a:gd name="connsiteX16" fmla="*/ 1148080 w 1183097"/>
              <a:gd name="connsiteY16" fmla="*/ 12389 h 1241749"/>
              <a:gd name="connsiteX17" fmla="*/ 1168400 w 1183097"/>
              <a:gd name="connsiteY17" fmla="*/ 73349 h 1241749"/>
              <a:gd name="connsiteX18" fmla="*/ 1158240 w 1183097"/>
              <a:gd name="connsiteY18" fmla="*/ 347669 h 1241749"/>
              <a:gd name="connsiteX19" fmla="*/ 1145811 w 1183097"/>
              <a:gd name="connsiteY19" fmla="*/ 441649 h 1241749"/>
              <a:gd name="connsiteX20" fmla="*/ 1132544 w 1183097"/>
              <a:gd name="connsiteY20" fmla="*/ 479749 h 1241749"/>
              <a:gd name="connsiteX21" fmla="*/ 1147489 w 1183097"/>
              <a:gd name="connsiteY21" fmla="*/ 527374 h 1241749"/>
              <a:gd name="connsiteX22" fmla="*/ 1131871 w 1183097"/>
              <a:gd name="connsiteY22" fmla="*/ 563569 h 1241749"/>
              <a:gd name="connsiteX23" fmla="*/ 1138167 w 1183097"/>
              <a:gd name="connsiteY23" fmla="*/ 597859 h 1241749"/>
              <a:gd name="connsiteX24" fmla="*/ 1139006 w 1183097"/>
              <a:gd name="connsiteY24" fmla="*/ 672789 h 1241749"/>
              <a:gd name="connsiteX25" fmla="*/ 1133548 w 1183097"/>
              <a:gd name="connsiteY25" fmla="*/ 716604 h 1241749"/>
              <a:gd name="connsiteX26" fmla="*/ 1131280 w 1183097"/>
              <a:gd name="connsiteY26" fmla="*/ 769944 h 1241749"/>
              <a:gd name="connsiteX27" fmla="*/ 1158735 w 1183097"/>
              <a:gd name="connsiteY27" fmla="*/ 869004 h 1241749"/>
              <a:gd name="connsiteX28" fmla="*/ 1172923 w 1183097"/>
              <a:gd name="connsiteY28" fmla="*/ 917264 h 1241749"/>
              <a:gd name="connsiteX29" fmla="*/ 1180966 w 1183097"/>
              <a:gd name="connsiteY29" fmla="*/ 938219 h 1241749"/>
              <a:gd name="connsiteX30" fmla="*/ 1129850 w 1183097"/>
              <a:gd name="connsiteY30" fmla="*/ 975684 h 1241749"/>
              <a:gd name="connsiteX31" fmla="*/ 1082157 w 1183097"/>
              <a:gd name="connsiteY31" fmla="*/ 1140149 h 1241749"/>
              <a:gd name="connsiteX32" fmla="*/ 833120 w 1183097"/>
              <a:gd name="connsiteY32" fmla="*/ 1099509 h 1241749"/>
              <a:gd name="connsiteX33" fmla="*/ 812800 w 1183097"/>
              <a:gd name="connsiteY33" fmla="*/ 1129989 h 1241749"/>
              <a:gd name="connsiteX34" fmla="*/ 802640 w 1183097"/>
              <a:gd name="connsiteY34" fmla="*/ 1160469 h 1241749"/>
              <a:gd name="connsiteX35" fmla="*/ 741680 w 1183097"/>
              <a:gd name="connsiteY35" fmla="*/ 1180789 h 1241749"/>
              <a:gd name="connsiteX36" fmla="*/ 711200 w 1183097"/>
              <a:gd name="connsiteY36" fmla="*/ 1190949 h 1241749"/>
              <a:gd name="connsiteX37" fmla="*/ 680720 w 1183097"/>
              <a:gd name="connsiteY37" fmla="*/ 1201109 h 1241749"/>
              <a:gd name="connsiteX38" fmla="*/ 640080 w 1183097"/>
              <a:gd name="connsiteY38" fmla="*/ 1211269 h 1241749"/>
              <a:gd name="connsiteX39" fmla="*/ 609600 w 1183097"/>
              <a:gd name="connsiteY39" fmla="*/ 1231589 h 1241749"/>
              <a:gd name="connsiteX40" fmla="*/ 528320 w 1183097"/>
              <a:gd name="connsiteY40" fmla="*/ 1241749 h 1241749"/>
              <a:gd name="connsiteX41" fmla="*/ 132080 w 1183097"/>
              <a:gd name="connsiteY41" fmla="*/ 1231589 h 1241749"/>
              <a:gd name="connsiteX42" fmla="*/ 20320 w 1183097"/>
              <a:gd name="connsiteY42" fmla="*/ 1211269 h 1241749"/>
              <a:gd name="connsiteX0" fmla="*/ 20320 w 1182264"/>
              <a:gd name="connsiteY0" fmla="*/ 1211269 h 1241749"/>
              <a:gd name="connsiteX1" fmla="*/ 20320 w 1182264"/>
              <a:gd name="connsiteY1" fmla="*/ 1211269 h 1241749"/>
              <a:gd name="connsiteX2" fmla="*/ 10160 w 1182264"/>
              <a:gd name="connsiteY2" fmla="*/ 1109669 h 1241749"/>
              <a:gd name="connsiteX3" fmla="*/ 0 w 1182264"/>
              <a:gd name="connsiteY3" fmla="*/ 1079189 h 1241749"/>
              <a:gd name="connsiteX4" fmla="*/ 10160 w 1182264"/>
              <a:gd name="connsiteY4" fmla="*/ 540709 h 1241749"/>
              <a:gd name="connsiteX5" fmla="*/ 20320 w 1182264"/>
              <a:gd name="connsiteY5" fmla="*/ 510229 h 1241749"/>
              <a:gd name="connsiteX6" fmla="*/ 30480 w 1182264"/>
              <a:gd name="connsiteY6" fmla="*/ 459429 h 1241749"/>
              <a:gd name="connsiteX7" fmla="*/ 50800 w 1182264"/>
              <a:gd name="connsiteY7" fmla="*/ 398469 h 1241749"/>
              <a:gd name="connsiteX8" fmla="*/ 71120 w 1182264"/>
              <a:gd name="connsiteY8" fmla="*/ 307029 h 1241749"/>
              <a:gd name="connsiteX9" fmla="*/ 91440 w 1182264"/>
              <a:gd name="connsiteY9" fmla="*/ 164789 h 1241749"/>
              <a:gd name="connsiteX10" fmla="*/ 101600 w 1182264"/>
              <a:gd name="connsiteY10" fmla="*/ 134309 h 1241749"/>
              <a:gd name="connsiteX11" fmla="*/ 223520 w 1182264"/>
              <a:gd name="connsiteY11" fmla="*/ 103829 h 1241749"/>
              <a:gd name="connsiteX12" fmla="*/ 254000 w 1182264"/>
              <a:gd name="connsiteY12" fmla="*/ 93669 h 1241749"/>
              <a:gd name="connsiteX13" fmla="*/ 345440 w 1182264"/>
              <a:gd name="connsiteY13" fmla="*/ 73349 h 1241749"/>
              <a:gd name="connsiteX14" fmla="*/ 436880 w 1182264"/>
              <a:gd name="connsiteY14" fmla="*/ 32709 h 1241749"/>
              <a:gd name="connsiteX15" fmla="*/ 670560 w 1182264"/>
              <a:gd name="connsiteY15" fmla="*/ 2229 h 1241749"/>
              <a:gd name="connsiteX16" fmla="*/ 1148080 w 1182264"/>
              <a:gd name="connsiteY16" fmla="*/ 12389 h 1241749"/>
              <a:gd name="connsiteX17" fmla="*/ 1168400 w 1182264"/>
              <a:gd name="connsiteY17" fmla="*/ 73349 h 1241749"/>
              <a:gd name="connsiteX18" fmla="*/ 1158240 w 1182264"/>
              <a:gd name="connsiteY18" fmla="*/ 347669 h 1241749"/>
              <a:gd name="connsiteX19" fmla="*/ 1145811 w 1182264"/>
              <a:gd name="connsiteY19" fmla="*/ 441649 h 1241749"/>
              <a:gd name="connsiteX20" fmla="*/ 1132544 w 1182264"/>
              <a:gd name="connsiteY20" fmla="*/ 479749 h 1241749"/>
              <a:gd name="connsiteX21" fmla="*/ 1147489 w 1182264"/>
              <a:gd name="connsiteY21" fmla="*/ 527374 h 1241749"/>
              <a:gd name="connsiteX22" fmla="*/ 1131871 w 1182264"/>
              <a:gd name="connsiteY22" fmla="*/ 563569 h 1241749"/>
              <a:gd name="connsiteX23" fmla="*/ 1138167 w 1182264"/>
              <a:gd name="connsiteY23" fmla="*/ 597859 h 1241749"/>
              <a:gd name="connsiteX24" fmla="*/ 1139006 w 1182264"/>
              <a:gd name="connsiteY24" fmla="*/ 672789 h 1241749"/>
              <a:gd name="connsiteX25" fmla="*/ 1133548 w 1182264"/>
              <a:gd name="connsiteY25" fmla="*/ 716604 h 1241749"/>
              <a:gd name="connsiteX26" fmla="*/ 1131280 w 1182264"/>
              <a:gd name="connsiteY26" fmla="*/ 769944 h 1241749"/>
              <a:gd name="connsiteX27" fmla="*/ 1158735 w 1182264"/>
              <a:gd name="connsiteY27" fmla="*/ 869004 h 1241749"/>
              <a:gd name="connsiteX28" fmla="*/ 1161168 w 1182264"/>
              <a:gd name="connsiteY28" fmla="*/ 911549 h 1241749"/>
              <a:gd name="connsiteX29" fmla="*/ 1180966 w 1182264"/>
              <a:gd name="connsiteY29" fmla="*/ 938219 h 1241749"/>
              <a:gd name="connsiteX30" fmla="*/ 1129850 w 1182264"/>
              <a:gd name="connsiteY30" fmla="*/ 975684 h 1241749"/>
              <a:gd name="connsiteX31" fmla="*/ 1082157 w 1182264"/>
              <a:gd name="connsiteY31" fmla="*/ 1140149 h 1241749"/>
              <a:gd name="connsiteX32" fmla="*/ 833120 w 1182264"/>
              <a:gd name="connsiteY32" fmla="*/ 1099509 h 1241749"/>
              <a:gd name="connsiteX33" fmla="*/ 812800 w 1182264"/>
              <a:gd name="connsiteY33" fmla="*/ 1129989 h 1241749"/>
              <a:gd name="connsiteX34" fmla="*/ 802640 w 1182264"/>
              <a:gd name="connsiteY34" fmla="*/ 1160469 h 1241749"/>
              <a:gd name="connsiteX35" fmla="*/ 741680 w 1182264"/>
              <a:gd name="connsiteY35" fmla="*/ 1180789 h 1241749"/>
              <a:gd name="connsiteX36" fmla="*/ 711200 w 1182264"/>
              <a:gd name="connsiteY36" fmla="*/ 1190949 h 1241749"/>
              <a:gd name="connsiteX37" fmla="*/ 680720 w 1182264"/>
              <a:gd name="connsiteY37" fmla="*/ 1201109 h 1241749"/>
              <a:gd name="connsiteX38" fmla="*/ 640080 w 1182264"/>
              <a:gd name="connsiteY38" fmla="*/ 1211269 h 1241749"/>
              <a:gd name="connsiteX39" fmla="*/ 609600 w 1182264"/>
              <a:gd name="connsiteY39" fmla="*/ 1231589 h 1241749"/>
              <a:gd name="connsiteX40" fmla="*/ 528320 w 1182264"/>
              <a:gd name="connsiteY40" fmla="*/ 1241749 h 1241749"/>
              <a:gd name="connsiteX41" fmla="*/ 132080 w 1182264"/>
              <a:gd name="connsiteY41" fmla="*/ 1231589 h 1241749"/>
              <a:gd name="connsiteX42" fmla="*/ 20320 w 1182264"/>
              <a:gd name="connsiteY42" fmla="*/ 1211269 h 1241749"/>
              <a:gd name="connsiteX0" fmla="*/ 20320 w 1182264"/>
              <a:gd name="connsiteY0" fmla="*/ 1211269 h 1241749"/>
              <a:gd name="connsiteX1" fmla="*/ 20320 w 1182264"/>
              <a:gd name="connsiteY1" fmla="*/ 1211269 h 1241749"/>
              <a:gd name="connsiteX2" fmla="*/ 10160 w 1182264"/>
              <a:gd name="connsiteY2" fmla="*/ 1109669 h 1241749"/>
              <a:gd name="connsiteX3" fmla="*/ 0 w 1182264"/>
              <a:gd name="connsiteY3" fmla="*/ 1079189 h 1241749"/>
              <a:gd name="connsiteX4" fmla="*/ 10160 w 1182264"/>
              <a:gd name="connsiteY4" fmla="*/ 540709 h 1241749"/>
              <a:gd name="connsiteX5" fmla="*/ 20320 w 1182264"/>
              <a:gd name="connsiteY5" fmla="*/ 510229 h 1241749"/>
              <a:gd name="connsiteX6" fmla="*/ 30480 w 1182264"/>
              <a:gd name="connsiteY6" fmla="*/ 459429 h 1241749"/>
              <a:gd name="connsiteX7" fmla="*/ 50800 w 1182264"/>
              <a:gd name="connsiteY7" fmla="*/ 398469 h 1241749"/>
              <a:gd name="connsiteX8" fmla="*/ 71120 w 1182264"/>
              <a:gd name="connsiteY8" fmla="*/ 307029 h 1241749"/>
              <a:gd name="connsiteX9" fmla="*/ 91440 w 1182264"/>
              <a:gd name="connsiteY9" fmla="*/ 164789 h 1241749"/>
              <a:gd name="connsiteX10" fmla="*/ 101600 w 1182264"/>
              <a:gd name="connsiteY10" fmla="*/ 134309 h 1241749"/>
              <a:gd name="connsiteX11" fmla="*/ 223520 w 1182264"/>
              <a:gd name="connsiteY11" fmla="*/ 103829 h 1241749"/>
              <a:gd name="connsiteX12" fmla="*/ 254000 w 1182264"/>
              <a:gd name="connsiteY12" fmla="*/ 93669 h 1241749"/>
              <a:gd name="connsiteX13" fmla="*/ 345440 w 1182264"/>
              <a:gd name="connsiteY13" fmla="*/ 73349 h 1241749"/>
              <a:gd name="connsiteX14" fmla="*/ 436880 w 1182264"/>
              <a:gd name="connsiteY14" fmla="*/ 32709 h 1241749"/>
              <a:gd name="connsiteX15" fmla="*/ 670560 w 1182264"/>
              <a:gd name="connsiteY15" fmla="*/ 2229 h 1241749"/>
              <a:gd name="connsiteX16" fmla="*/ 1148080 w 1182264"/>
              <a:gd name="connsiteY16" fmla="*/ 12389 h 1241749"/>
              <a:gd name="connsiteX17" fmla="*/ 1168400 w 1182264"/>
              <a:gd name="connsiteY17" fmla="*/ 73349 h 1241749"/>
              <a:gd name="connsiteX18" fmla="*/ 1158240 w 1182264"/>
              <a:gd name="connsiteY18" fmla="*/ 347669 h 1241749"/>
              <a:gd name="connsiteX19" fmla="*/ 1145811 w 1182264"/>
              <a:gd name="connsiteY19" fmla="*/ 441649 h 1241749"/>
              <a:gd name="connsiteX20" fmla="*/ 1132544 w 1182264"/>
              <a:gd name="connsiteY20" fmla="*/ 479749 h 1241749"/>
              <a:gd name="connsiteX21" fmla="*/ 1147489 w 1182264"/>
              <a:gd name="connsiteY21" fmla="*/ 527374 h 1241749"/>
              <a:gd name="connsiteX22" fmla="*/ 1131871 w 1182264"/>
              <a:gd name="connsiteY22" fmla="*/ 563569 h 1241749"/>
              <a:gd name="connsiteX23" fmla="*/ 1138167 w 1182264"/>
              <a:gd name="connsiteY23" fmla="*/ 597859 h 1241749"/>
              <a:gd name="connsiteX24" fmla="*/ 1139006 w 1182264"/>
              <a:gd name="connsiteY24" fmla="*/ 672789 h 1241749"/>
              <a:gd name="connsiteX25" fmla="*/ 1133548 w 1182264"/>
              <a:gd name="connsiteY25" fmla="*/ 716604 h 1241749"/>
              <a:gd name="connsiteX26" fmla="*/ 1131280 w 1182264"/>
              <a:gd name="connsiteY26" fmla="*/ 769944 h 1241749"/>
              <a:gd name="connsiteX27" fmla="*/ 1154033 w 1182264"/>
              <a:gd name="connsiteY27" fmla="*/ 832809 h 1241749"/>
              <a:gd name="connsiteX28" fmla="*/ 1161168 w 1182264"/>
              <a:gd name="connsiteY28" fmla="*/ 911549 h 1241749"/>
              <a:gd name="connsiteX29" fmla="*/ 1180966 w 1182264"/>
              <a:gd name="connsiteY29" fmla="*/ 938219 h 1241749"/>
              <a:gd name="connsiteX30" fmla="*/ 1129850 w 1182264"/>
              <a:gd name="connsiteY30" fmla="*/ 975684 h 1241749"/>
              <a:gd name="connsiteX31" fmla="*/ 1082157 w 1182264"/>
              <a:gd name="connsiteY31" fmla="*/ 1140149 h 1241749"/>
              <a:gd name="connsiteX32" fmla="*/ 833120 w 1182264"/>
              <a:gd name="connsiteY32" fmla="*/ 1099509 h 1241749"/>
              <a:gd name="connsiteX33" fmla="*/ 812800 w 1182264"/>
              <a:gd name="connsiteY33" fmla="*/ 1129989 h 1241749"/>
              <a:gd name="connsiteX34" fmla="*/ 802640 w 1182264"/>
              <a:gd name="connsiteY34" fmla="*/ 1160469 h 1241749"/>
              <a:gd name="connsiteX35" fmla="*/ 741680 w 1182264"/>
              <a:gd name="connsiteY35" fmla="*/ 1180789 h 1241749"/>
              <a:gd name="connsiteX36" fmla="*/ 711200 w 1182264"/>
              <a:gd name="connsiteY36" fmla="*/ 1190949 h 1241749"/>
              <a:gd name="connsiteX37" fmla="*/ 680720 w 1182264"/>
              <a:gd name="connsiteY37" fmla="*/ 1201109 h 1241749"/>
              <a:gd name="connsiteX38" fmla="*/ 640080 w 1182264"/>
              <a:gd name="connsiteY38" fmla="*/ 1211269 h 1241749"/>
              <a:gd name="connsiteX39" fmla="*/ 609600 w 1182264"/>
              <a:gd name="connsiteY39" fmla="*/ 1231589 h 1241749"/>
              <a:gd name="connsiteX40" fmla="*/ 528320 w 1182264"/>
              <a:gd name="connsiteY40" fmla="*/ 1241749 h 1241749"/>
              <a:gd name="connsiteX41" fmla="*/ 132080 w 1182264"/>
              <a:gd name="connsiteY41" fmla="*/ 1231589 h 1241749"/>
              <a:gd name="connsiteX42" fmla="*/ 20320 w 1182264"/>
              <a:gd name="connsiteY42" fmla="*/ 1211269 h 1241749"/>
              <a:gd name="connsiteX0" fmla="*/ 20320 w 1182264"/>
              <a:gd name="connsiteY0" fmla="*/ 1211269 h 1241749"/>
              <a:gd name="connsiteX1" fmla="*/ 20320 w 1182264"/>
              <a:gd name="connsiteY1" fmla="*/ 1211269 h 1241749"/>
              <a:gd name="connsiteX2" fmla="*/ 10160 w 1182264"/>
              <a:gd name="connsiteY2" fmla="*/ 1109669 h 1241749"/>
              <a:gd name="connsiteX3" fmla="*/ 0 w 1182264"/>
              <a:gd name="connsiteY3" fmla="*/ 1079189 h 1241749"/>
              <a:gd name="connsiteX4" fmla="*/ 10160 w 1182264"/>
              <a:gd name="connsiteY4" fmla="*/ 540709 h 1241749"/>
              <a:gd name="connsiteX5" fmla="*/ 20320 w 1182264"/>
              <a:gd name="connsiteY5" fmla="*/ 510229 h 1241749"/>
              <a:gd name="connsiteX6" fmla="*/ 30480 w 1182264"/>
              <a:gd name="connsiteY6" fmla="*/ 459429 h 1241749"/>
              <a:gd name="connsiteX7" fmla="*/ 50800 w 1182264"/>
              <a:gd name="connsiteY7" fmla="*/ 398469 h 1241749"/>
              <a:gd name="connsiteX8" fmla="*/ 71120 w 1182264"/>
              <a:gd name="connsiteY8" fmla="*/ 307029 h 1241749"/>
              <a:gd name="connsiteX9" fmla="*/ 91440 w 1182264"/>
              <a:gd name="connsiteY9" fmla="*/ 164789 h 1241749"/>
              <a:gd name="connsiteX10" fmla="*/ 101600 w 1182264"/>
              <a:gd name="connsiteY10" fmla="*/ 134309 h 1241749"/>
              <a:gd name="connsiteX11" fmla="*/ 223520 w 1182264"/>
              <a:gd name="connsiteY11" fmla="*/ 103829 h 1241749"/>
              <a:gd name="connsiteX12" fmla="*/ 254000 w 1182264"/>
              <a:gd name="connsiteY12" fmla="*/ 93669 h 1241749"/>
              <a:gd name="connsiteX13" fmla="*/ 345440 w 1182264"/>
              <a:gd name="connsiteY13" fmla="*/ 73349 h 1241749"/>
              <a:gd name="connsiteX14" fmla="*/ 436880 w 1182264"/>
              <a:gd name="connsiteY14" fmla="*/ 32709 h 1241749"/>
              <a:gd name="connsiteX15" fmla="*/ 670560 w 1182264"/>
              <a:gd name="connsiteY15" fmla="*/ 2229 h 1241749"/>
              <a:gd name="connsiteX16" fmla="*/ 1148080 w 1182264"/>
              <a:gd name="connsiteY16" fmla="*/ 12389 h 1241749"/>
              <a:gd name="connsiteX17" fmla="*/ 1168400 w 1182264"/>
              <a:gd name="connsiteY17" fmla="*/ 73349 h 1241749"/>
              <a:gd name="connsiteX18" fmla="*/ 1158240 w 1182264"/>
              <a:gd name="connsiteY18" fmla="*/ 347669 h 1241749"/>
              <a:gd name="connsiteX19" fmla="*/ 1145811 w 1182264"/>
              <a:gd name="connsiteY19" fmla="*/ 441649 h 1241749"/>
              <a:gd name="connsiteX20" fmla="*/ 1132544 w 1182264"/>
              <a:gd name="connsiteY20" fmla="*/ 479749 h 1241749"/>
              <a:gd name="connsiteX21" fmla="*/ 1147489 w 1182264"/>
              <a:gd name="connsiteY21" fmla="*/ 527374 h 1241749"/>
              <a:gd name="connsiteX22" fmla="*/ 1131871 w 1182264"/>
              <a:gd name="connsiteY22" fmla="*/ 563569 h 1241749"/>
              <a:gd name="connsiteX23" fmla="*/ 1138167 w 1182264"/>
              <a:gd name="connsiteY23" fmla="*/ 597859 h 1241749"/>
              <a:gd name="connsiteX24" fmla="*/ 1139006 w 1182264"/>
              <a:gd name="connsiteY24" fmla="*/ 672789 h 1241749"/>
              <a:gd name="connsiteX25" fmla="*/ 1133548 w 1182264"/>
              <a:gd name="connsiteY25" fmla="*/ 716604 h 1241749"/>
              <a:gd name="connsiteX26" fmla="*/ 1131280 w 1182264"/>
              <a:gd name="connsiteY26" fmla="*/ 769944 h 1241749"/>
              <a:gd name="connsiteX27" fmla="*/ 1154033 w 1182264"/>
              <a:gd name="connsiteY27" fmla="*/ 832809 h 1241749"/>
              <a:gd name="connsiteX28" fmla="*/ 1161168 w 1182264"/>
              <a:gd name="connsiteY28" fmla="*/ 875354 h 1241749"/>
              <a:gd name="connsiteX29" fmla="*/ 1180966 w 1182264"/>
              <a:gd name="connsiteY29" fmla="*/ 938219 h 1241749"/>
              <a:gd name="connsiteX30" fmla="*/ 1129850 w 1182264"/>
              <a:gd name="connsiteY30" fmla="*/ 975684 h 1241749"/>
              <a:gd name="connsiteX31" fmla="*/ 1082157 w 1182264"/>
              <a:gd name="connsiteY31" fmla="*/ 1140149 h 1241749"/>
              <a:gd name="connsiteX32" fmla="*/ 833120 w 1182264"/>
              <a:gd name="connsiteY32" fmla="*/ 1099509 h 1241749"/>
              <a:gd name="connsiteX33" fmla="*/ 812800 w 1182264"/>
              <a:gd name="connsiteY33" fmla="*/ 1129989 h 1241749"/>
              <a:gd name="connsiteX34" fmla="*/ 802640 w 1182264"/>
              <a:gd name="connsiteY34" fmla="*/ 1160469 h 1241749"/>
              <a:gd name="connsiteX35" fmla="*/ 741680 w 1182264"/>
              <a:gd name="connsiteY35" fmla="*/ 1180789 h 1241749"/>
              <a:gd name="connsiteX36" fmla="*/ 711200 w 1182264"/>
              <a:gd name="connsiteY36" fmla="*/ 1190949 h 1241749"/>
              <a:gd name="connsiteX37" fmla="*/ 680720 w 1182264"/>
              <a:gd name="connsiteY37" fmla="*/ 1201109 h 1241749"/>
              <a:gd name="connsiteX38" fmla="*/ 640080 w 1182264"/>
              <a:gd name="connsiteY38" fmla="*/ 1211269 h 1241749"/>
              <a:gd name="connsiteX39" fmla="*/ 609600 w 1182264"/>
              <a:gd name="connsiteY39" fmla="*/ 1231589 h 1241749"/>
              <a:gd name="connsiteX40" fmla="*/ 528320 w 1182264"/>
              <a:gd name="connsiteY40" fmla="*/ 1241749 h 1241749"/>
              <a:gd name="connsiteX41" fmla="*/ 132080 w 1182264"/>
              <a:gd name="connsiteY41" fmla="*/ 1231589 h 1241749"/>
              <a:gd name="connsiteX42" fmla="*/ 20320 w 1182264"/>
              <a:gd name="connsiteY42" fmla="*/ 1211269 h 1241749"/>
              <a:gd name="connsiteX0" fmla="*/ 20320 w 1182264"/>
              <a:gd name="connsiteY0" fmla="*/ 1211269 h 1241749"/>
              <a:gd name="connsiteX1" fmla="*/ 20320 w 1182264"/>
              <a:gd name="connsiteY1" fmla="*/ 1211269 h 1241749"/>
              <a:gd name="connsiteX2" fmla="*/ 10160 w 1182264"/>
              <a:gd name="connsiteY2" fmla="*/ 1109669 h 1241749"/>
              <a:gd name="connsiteX3" fmla="*/ 0 w 1182264"/>
              <a:gd name="connsiteY3" fmla="*/ 1079189 h 1241749"/>
              <a:gd name="connsiteX4" fmla="*/ 10160 w 1182264"/>
              <a:gd name="connsiteY4" fmla="*/ 540709 h 1241749"/>
              <a:gd name="connsiteX5" fmla="*/ 20320 w 1182264"/>
              <a:gd name="connsiteY5" fmla="*/ 510229 h 1241749"/>
              <a:gd name="connsiteX6" fmla="*/ 30480 w 1182264"/>
              <a:gd name="connsiteY6" fmla="*/ 459429 h 1241749"/>
              <a:gd name="connsiteX7" fmla="*/ 50800 w 1182264"/>
              <a:gd name="connsiteY7" fmla="*/ 398469 h 1241749"/>
              <a:gd name="connsiteX8" fmla="*/ 71120 w 1182264"/>
              <a:gd name="connsiteY8" fmla="*/ 307029 h 1241749"/>
              <a:gd name="connsiteX9" fmla="*/ 91440 w 1182264"/>
              <a:gd name="connsiteY9" fmla="*/ 164789 h 1241749"/>
              <a:gd name="connsiteX10" fmla="*/ 101600 w 1182264"/>
              <a:gd name="connsiteY10" fmla="*/ 134309 h 1241749"/>
              <a:gd name="connsiteX11" fmla="*/ 223520 w 1182264"/>
              <a:gd name="connsiteY11" fmla="*/ 103829 h 1241749"/>
              <a:gd name="connsiteX12" fmla="*/ 254000 w 1182264"/>
              <a:gd name="connsiteY12" fmla="*/ 93669 h 1241749"/>
              <a:gd name="connsiteX13" fmla="*/ 345440 w 1182264"/>
              <a:gd name="connsiteY13" fmla="*/ 73349 h 1241749"/>
              <a:gd name="connsiteX14" fmla="*/ 436880 w 1182264"/>
              <a:gd name="connsiteY14" fmla="*/ 32709 h 1241749"/>
              <a:gd name="connsiteX15" fmla="*/ 670560 w 1182264"/>
              <a:gd name="connsiteY15" fmla="*/ 2229 h 1241749"/>
              <a:gd name="connsiteX16" fmla="*/ 1148080 w 1182264"/>
              <a:gd name="connsiteY16" fmla="*/ 12389 h 1241749"/>
              <a:gd name="connsiteX17" fmla="*/ 1168400 w 1182264"/>
              <a:gd name="connsiteY17" fmla="*/ 73349 h 1241749"/>
              <a:gd name="connsiteX18" fmla="*/ 1158240 w 1182264"/>
              <a:gd name="connsiteY18" fmla="*/ 347669 h 1241749"/>
              <a:gd name="connsiteX19" fmla="*/ 1145811 w 1182264"/>
              <a:gd name="connsiteY19" fmla="*/ 441649 h 1241749"/>
              <a:gd name="connsiteX20" fmla="*/ 1132544 w 1182264"/>
              <a:gd name="connsiteY20" fmla="*/ 479749 h 1241749"/>
              <a:gd name="connsiteX21" fmla="*/ 1147489 w 1182264"/>
              <a:gd name="connsiteY21" fmla="*/ 527374 h 1241749"/>
              <a:gd name="connsiteX22" fmla="*/ 1131871 w 1182264"/>
              <a:gd name="connsiteY22" fmla="*/ 563569 h 1241749"/>
              <a:gd name="connsiteX23" fmla="*/ 1138167 w 1182264"/>
              <a:gd name="connsiteY23" fmla="*/ 597859 h 1241749"/>
              <a:gd name="connsiteX24" fmla="*/ 1139006 w 1182264"/>
              <a:gd name="connsiteY24" fmla="*/ 672789 h 1241749"/>
              <a:gd name="connsiteX25" fmla="*/ 1133548 w 1182264"/>
              <a:gd name="connsiteY25" fmla="*/ 716604 h 1241749"/>
              <a:gd name="connsiteX26" fmla="*/ 1131280 w 1182264"/>
              <a:gd name="connsiteY26" fmla="*/ 769944 h 1241749"/>
              <a:gd name="connsiteX27" fmla="*/ 1154033 w 1182264"/>
              <a:gd name="connsiteY27" fmla="*/ 832809 h 1241749"/>
              <a:gd name="connsiteX28" fmla="*/ 1161168 w 1182264"/>
              <a:gd name="connsiteY28" fmla="*/ 875354 h 1241749"/>
              <a:gd name="connsiteX29" fmla="*/ 1180966 w 1182264"/>
              <a:gd name="connsiteY29" fmla="*/ 938219 h 1241749"/>
              <a:gd name="connsiteX30" fmla="*/ 1129850 w 1182264"/>
              <a:gd name="connsiteY30" fmla="*/ 975684 h 1241749"/>
              <a:gd name="connsiteX31" fmla="*/ 1082157 w 1182264"/>
              <a:gd name="connsiteY31" fmla="*/ 1140149 h 1241749"/>
              <a:gd name="connsiteX32" fmla="*/ 833120 w 1182264"/>
              <a:gd name="connsiteY32" fmla="*/ 1099509 h 1241749"/>
              <a:gd name="connsiteX33" fmla="*/ 862170 w 1182264"/>
              <a:gd name="connsiteY33" fmla="*/ 1164279 h 1241749"/>
              <a:gd name="connsiteX34" fmla="*/ 802640 w 1182264"/>
              <a:gd name="connsiteY34" fmla="*/ 1160469 h 1241749"/>
              <a:gd name="connsiteX35" fmla="*/ 741680 w 1182264"/>
              <a:gd name="connsiteY35" fmla="*/ 1180789 h 1241749"/>
              <a:gd name="connsiteX36" fmla="*/ 711200 w 1182264"/>
              <a:gd name="connsiteY36" fmla="*/ 1190949 h 1241749"/>
              <a:gd name="connsiteX37" fmla="*/ 680720 w 1182264"/>
              <a:gd name="connsiteY37" fmla="*/ 1201109 h 1241749"/>
              <a:gd name="connsiteX38" fmla="*/ 640080 w 1182264"/>
              <a:gd name="connsiteY38" fmla="*/ 1211269 h 1241749"/>
              <a:gd name="connsiteX39" fmla="*/ 609600 w 1182264"/>
              <a:gd name="connsiteY39" fmla="*/ 1231589 h 1241749"/>
              <a:gd name="connsiteX40" fmla="*/ 528320 w 1182264"/>
              <a:gd name="connsiteY40" fmla="*/ 1241749 h 1241749"/>
              <a:gd name="connsiteX41" fmla="*/ 132080 w 1182264"/>
              <a:gd name="connsiteY41" fmla="*/ 1231589 h 1241749"/>
              <a:gd name="connsiteX42" fmla="*/ 20320 w 1182264"/>
              <a:gd name="connsiteY42" fmla="*/ 1211269 h 1241749"/>
              <a:gd name="connsiteX0" fmla="*/ 20320 w 1182264"/>
              <a:gd name="connsiteY0" fmla="*/ 1211269 h 1241749"/>
              <a:gd name="connsiteX1" fmla="*/ 20320 w 1182264"/>
              <a:gd name="connsiteY1" fmla="*/ 1211269 h 1241749"/>
              <a:gd name="connsiteX2" fmla="*/ 10160 w 1182264"/>
              <a:gd name="connsiteY2" fmla="*/ 1109669 h 1241749"/>
              <a:gd name="connsiteX3" fmla="*/ 0 w 1182264"/>
              <a:gd name="connsiteY3" fmla="*/ 1079189 h 1241749"/>
              <a:gd name="connsiteX4" fmla="*/ 10160 w 1182264"/>
              <a:gd name="connsiteY4" fmla="*/ 540709 h 1241749"/>
              <a:gd name="connsiteX5" fmla="*/ 20320 w 1182264"/>
              <a:gd name="connsiteY5" fmla="*/ 510229 h 1241749"/>
              <a:gd name="connsiteX6" fmla="*/ 30480 w 1182264"/>
              <a:gd name="connsiteY6" fmla="*/ 459429 h 1241749"/>
              <a:gd name="connsiteX7" fmla="*/ 50800 w 1182264"/>
              <a:gd name="connsiteY7" fmla="*/ 398469 h 1241749"/>
              <a:gd name="connsiteX8" fmla="*/ 71120 w 1182264"/>
              <a:gd name="connsiteY8" fmla="*/ 307029 h 1241749"/>
              <a:gd name="connsiteX9" fmla="*/ 91440 w 1182264"/>
              <a:gd name="connsiteY9" fmla="*/ 164789 h 1241749"/>
              <a:gd name="connsiteX10" fmla="*/ 101600 w 1182264"/>
              <a:gd name="connsiteY10" fmla="*/ 134309 h 1241749"/>
              <a:gd name="connsiteX11" fmla="*/ 223520 w 1182264"/>
              <a:gd name="connsiteY11" fmla="*/ 103829 h 1241749"/>
              <a:gd name="connsiteX12" fmla="*/ 254000 w 1182264"/>
              <a:gd name="connsiteY12" fmla="*/ 93669 h 1241749"/>
              <a:gd name="connsiteX13" fmla="*/ 345440 w 1182264"/>
              <a:gd name="connsiteY13" fmla="*/ 73349 h 1241749"/>
              <a:gd name="connsiteX14" fmla="*/ 436880 w 1182264"/>
              <a:gd name="connsiteY14" fmla="*/ 32709 h 1241749"/>
              <a:gd name="connsiteX15" fmla="*/ 670560 w 1182264"/>
              <a:gd name="connsiteY15" fmla="*/ 2229 h 1241749"/>
              <a:gd name="connsiteX16" fmla="*/ 1148080 w 1182264"/>
              <a:gd name="connsiteY16" fmla="*/ 12389 h 1241749"/>
              <a:gd name="connsiteX17" fmla="*/ 1168400 w 1182264"/>
              <a:gd name="connsiteY17" fmla="*/ 73349 h 1241749"/>
              <a:gd name="connsiteX18" fmla="*/ 1158240 w 1182264"/>
              <a:gd name="connsiteY18" fmla="*/ 347669 h 1241749"/>
              <a:gd name="connsiteX19" fmla="*/ 1145811 w 1182264"/>
              <a:gd name="connsiteY19" fmla="*/ 441649 h 1241749"/>
              <a:gd name="connsiteX20" fmla="*/ 1132544 w 1182264"/>
              <a:gd name="connsiteY20" fmla="*/ 479749 h 1241749"/>
              <a:gd name="connsiteX21" fmla="*/ 1147489 w 1182264"/>
              <a:gd name="connsiteY21" fmla="*/ 527374 h 1241749"/>
              <a:gd name="connsiteX22" fmla="*/ 1131871 w 1182264"/>
              <a:gd name="connsiteY22" fmla="*/ 563569 h 1241749"/>
              <a:gd name="connsiteX23" fmla="*/ 1138167 w 1182264"/>
              <a:gd name="connsiteY23" fmla="*/ 597859 h 1241749"/>
              <a:gd name="connsiteX24" fmla="*/ 1139006 w 1182264"/>
              <a:gd name="connsiteY24" fmla="*/ 672789 h 1241749"/>
              <a:gd name="connsiteX25" fmla="*/ 1133548 w 1182264"/>
              <a:gd name="connsiteY25" fmla="*/ 716604 h 1241749"/>
              <a:gd name="connsiteX26" fmla="*/ 1131280 w 1182264"/>
              <a:gd name="connsiteY26" fmla="*/ 769944 h 1241749"/>
              <a:gd name="connsiteX27" fmla="*/ 1154033 w 1182264"/>
              <a:gd name="connsiteY27" fmla="*/ 832809 h 1241749"/>
              <a:gd name="connsiteX28" fmla="*/ 1161168 w 1182264"/>
              <a:gd name="connsiteY28" fmla="*/ 875354 h 1241749"/>
              <a:gd name="connsiteX29" fmla="*/ 1180966 w 1182264"/>
              <a:gd name="connsiteY29" fmla="*/ 938219 h 1241749"/>
              <a:gd name="connsiteX30" fmla="*/ 1129850 w 1182264"/>
              <a:gd name="connsiteY30" fmla="*/ 975684 h 1241749"/>
              <a:gd name="connsiteX31" fmla="*/ 1082157 w 1182264"/>
              <a:gd name="connsiteY31" fmla="*/ 1140149 h 1241749"/>
              <a:gd name="connsiteX32" fmla="*/ 948317 w 1182264"/>
              <a:gd name="connsiteY32" fmla="*/ 1156659 h 1241749"/>
              <a:gd name="connsiteX33" fmla="*/ 862170 w 1182264"/>
              <a:gd name="connsiteY33" fmla="*/ 1164279 h 1241749"/>
              <a:gd name="connsiteX34" fmla="*/ 802640 w 1182264"/>
              <a:gd name="connsiteY34" fmla="*/ 1160469 h 1241749"/>
              <a:gd name="connsiteX35" fmla="*/ 741680 w 1182264"/>
              <a:gd name="connsiteY35" fmla="*/ 1180789 h 1241749"/>
              <a:gd name="connsiteX36" fmla="*/ 711200 w 1182264"/>
              <a:gd name="connsiteY36" fmla="*/ 1190949 h 1241749"/>
              <a:gd name="connsiteX37" fmla="*/ 680720 w 1182264"/>
              <a:gd name="connsiteY37" fmla="*/ 1201109 h 1241749"/>
              <a:gd name="connsiteX38" fmla="*/ 640080 w 1182264"/>
              <a:gd name="connsiteY38" fmla="*/ 1211269 h 1241749"/>
              <a:gd name="connsiteX39" fmla="*/ 609600 w 1182264"/>
              <a:gd name="connsiteY39" fmla="*/ 1231589 h 1241749"/>
              <a:gd name="connsiteX40" fmla="*/ 528320 w 1182264"/>
              <a:gd name="connsiteY40" fmla="*/ 1241749 h 1241749"/>
              <a:gd name="connsiteX41" fmla="*/ 132080 w 1182264"/>
              <a:gd name="connsiteY41" fmla="*/ 1231589 h 1241749"/>
              <a:gd name="connsiteX42" fmla="*/ 20320 w 1182264"/>
              <a:gd name="connsiteY42" fmla="*/ 1211269 h 124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2264" h="1241749">
                <a:moveTo>
                  <a:pt x="20320" y="1211269"/>
                </a:moveTo>
                <a:lnTo>
                  <a:pt x="20320" y="1211269"/>
                </a:lnTo>
                <a:cubicBezTo>
                  <a:pt x="16933" y="1177402"/>
                  <a:pt x="15335" y="1143309"/>
                  <a:pt x="10160" y="1109669"/>
                </a:cubicBezTo>
                <a:cubicBezTo>
                  <a:pt x="8532" y="1099084"/>
                  <a:pt x="0" y="1089899"/>
                  <a:pt x="0" y="1079189"/>
                </a:cubicBezTo>
                <a:cubicBezTo>
                  <a:pt x="0" y="899664"/>
                  <a:pt x="3752" y="720120"/>
                  <a:pt x="10160" y="540709"/>
                </a:cubicBezTo>
                <a:cubicBezTo>
                  <a:pt x="10542" y="530006"/>
                  <a:pt x="17723" y="520619"/>
                  <a:pt x="20320" y="510229"/>
                </a:cubicBezTo>
                <a:cubicBezTo>
                  <a:pt x="24508" y="493476"/>
                  <a:pt x="25936" y="476089"/>
                  <a:pt x="30480" y="459429"/>
                </a:cubicBezTo>
                <a:cubicBezTo>
                  <a:pt x="36116" y="438765"/>
                  <a:pt x="46599" y="419472"/>
                  <a:pt x="50800" y="398469"/>
                </a:cubicBezTo>
                <a:cubicBezTo>
                  <a:pt x="81443" y="245254"/>
                  <a:pt x="42423" y="436163"/>
                  <a:pt x="71120" y="307029"/>
                </a:cubicBezTo>
                <a:cubicBezTo>
                  <a:pt x="95493" y="197352"/>
                  <a:pt x="64814" y="324547"/>
                  <a:pt x="91440" y="164789"/>
                </a:cubicBezTo>
                <a:cubicBezTo>
                  <a:pt x="93201" y="154225"/>
                  <a:pt x="94910" y="142672"/>
                  <a:pt x="101600" y="134309"/>
                </a:cubicBezTo>
                <a:cubicBezTo>
                  <a:pt x="128916" y="100165"/>
                  <a:pt x="191977" y="107334"/>
                  <a:pt x="223520" y="103829"/>
                </a:cubicBezTo>
                <a:cubicBezTo>
                  <a:pt x="233680" y="100442"/>
                  <a:pt x="243545" y="95992"/>
                  <a:pt x="254000" y="93669"/>
                </a:cubicBezTo>
                <a:cubicBezTo>
                  <a:pt x="282096" y="87425"/>
                  <a:pt x="317994" y="87072"/>
                  <a:pt x="345440" y="73349"/>
                </a:cubicBezTo>
                <a:cubicBezTo>
                  <a:pt x="394226" y="48956"/>
                  <a:pt x="363487" y="43194"/>
                  <a:pt x="436880" y="32709"/>
                </a:cubicBezTo>
                <a:cubicBezTo>
                  <a:pt x="609479" y="8052"/>
                  <a:pt x="531518" y="17678"/>
                  <a:pt x="670560" y="2229"/>
                </a:cubicBezTo>
                <a:cubicBezTo>
                  <a:pt x="829733" y="5616"/>
                  <a:pt x="990471" y="-10127"/>
                  <a:pt x="1148080" y="12389"/>
                </a:cubicBezTo>
                <a:cubicBezTo>
                  <a:pt x="1169284" y="15418"/>
                  <a:pt x="1168400" y="73349"/>
                  <a:pt x="1168400" y="73349"/>
                </a:cubicBezTo>
                <a:cubicBezTo>
                  <a:pt x="1165013" y="164789"/>
                  <a:pt x="1162005" y="286286"/>
                  <a:pt x="1158240" y="347669"/>
                </a:cubicBezTo>
                <a:cubicBezTo>
                  <a:pt x="1154475" y="409052"/>
                  <a:pt x="1150094" y="419636"/>
                  <a:pt x="1145811" y="441649"/>
                </a:cubicBezTo>
                <a:cubicBezTo>
                  <a:pt x="1141528" y="463662"/>
                  <a:pt x="1132264" y="465462"/>
                  <a:pt x="1132544" y="479749"/>
                </a:cubicBezTo>
                <a:cubicBezTo>
                  <a:pt x="1132824" y="494036"/>
                  <a:pt x="1147601" y="513404"/>
                  <a:pt x="1147489" y="527374"/>
                </a:cubicBezTo>
                <a:cubicBezTo>
                  <a:pt x="1147377" y="541344"/>
                  <a:pt x="1133425" y="551822"/>
                  <a:pt x="1131871" y="563569"/>
                </a:cubicBezTo>
                <a:cubicBezTo>
                  <a:pt x="1130317" y="575316"/>
                  <a:pt x="1136978" y="579656"/>
                  <a:pt x="1138167" y="597859"/>
                </a:cubicBezTo>
                <a:cubicBezTo>
                  <a:pt x="1139356" y="616062"/>
                  <a:pt x="1139776" y="652998"/>
                  <a:pt x="1139006" y="672789"/>
                </a:cubicBezTo>
                <a:cubicBezTo>
                  <a:pt x="1138236" y="692580"/>
                  <a:pt x="1134836" y="700412"/>
                  <a:pt x="1133548" y="716604"/>
                </a:cubicBezTo>
                <a:cubicBezTo>
                  <a:pt x="1132260" y="732796"/>
                  <a:pt x="1127866" y="750577"/>
                  <a:pt x="1131280" y="769944"/>
                </a:cubicBezTo>
                <a:cubicBezTo>
                  <a:pt x="1134694" y="789311"/>
                  <a:pt x="1149052" y="815241"/>
                  <a:pt x="1154033" y="832809"/>
                </a:cubicBezTo>
                <a:cubicBezTo>
                  <a:pt x="1159014" y="850377"/>
                  <a:pt x="1159030" y="866358"/>
                  <a:pt x="1161168" y="875354"/>
                </a:cubicBezTo>
                <a:cubicBezTo>
                  <a:pt x="1163306" y="884350"/>
                  <a:pt x="1188145" y="928482"/>
                  <a:pt x="1180966" y="938219"/>
                </a:cubicBezTo>
                <a:cubicBezTo>
                  <a:pt x="1173787" y="947956"/>
                  <a:pt x="1146318" y="942029"/>
                  <a:pt x="1129850" y="975684"/>
                </a:cubicBezTo>
                <a:cubicBezTo>
                  <a:pt x="1113382" y="1009339"/>
                  <a:pt x="1112412" y="1109987"/>
                  <a:pt x="1082157" y="1140149"/>
                </a:cubicBezTo>
                <a:cubicBezTo>
                  <a:pt x="1051902" y="1170311"/>
                  <a:pt x="984981" y="1152637"/>
                  <a:pt x="948317" y="1156659"/>
                </a:cubicBezTo>
                <a:cubicBezTo>
                  <a:pt x="911653" y="1160681"/>
                  <a:pt x="886450" y="1163644"/>
                  <a:pt x="862170" y="1164279"/>
                </a:cubicBezTo>
                <a:cubicBezTo>
                  <a:pt x="837891" y="1164914"/>
                  <a:pt x="822722" y="1157717"/>
                  <a:pt x="802640" y="1160469"/>
                </a:cubicBezTo>
                <a:cubicBezTo>
                  <a:pt x="782558" y="1163221"/>
                  <a:pt x="762000" y="1174016"/>
                  <a:pt x="741680" y="1180789"/>
                </a:cubicBezTo>
                <a:lnTo>
                  <a:pt x="711200" y="1190949"/>
                </a:lnTo>
                <a:cubicBezTo>
                  <a:pt x="701040" y="1194336"/>
                  <a:pt x="691110" y="1198512"/>
                  <a:pt x="680720" y="1201109"/>
                </a:cubicBezTo>
                <a:lnTo>
                  <a:pt x="640080" y="1211269"/>
                </a:lnTo>
                <a:cubicBezTo>
                  <a:pt x="629920" y="1218042"/>
                  <a:pt x="621381" y="1228376"/>
                  <a:pt x="609600" y="1231589"/>
                </a:cubicBezTo>
                <a:cubicBezTo>
                  <a:pt x="583258" y="1238773"/>
                  <a:pt x="555624" y="1241749"/>
                  <a:pt x="528320" y="1241749"/>
                </a:cubicBezTo>
                <a:cubicBezTo>
                  <a:pt x="396197" y="1241749"/>
                  <a:pt x="264160" y="1234976"/>
                  <a:pt x="132080" y="1231589"/>
                </a:cubicBezTo>
                <a:cubicBezTo>
                  <a:pt x="62033" y="1208240"/>
                  <a:pt x="38947" y="1214656"/>
                  <a:pt x="20320" y="1211269"/>
                </a:cubicBez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and Memos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5D21-6CB3-41C5-BB8D-8295732B9E94}" type="datetime3">
              <a:rPr lang="en-US" smtClean="0"/>
              <a:t>11 March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American Data Documentatin Conference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4780-326C-4A07-B78D-F51E5F2BAB08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2" descr="University of Kansas Campus - Photo by University Relations - all rights reserv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8"/>
          <a:stretch/>
        </p:blipFill>
        <p:spPr bwMode="auto">
          <a:xfrm>
            <a:off x="457200" y="1905000"/>
            <a:ext cx="82867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6720" y="3495675"/>
            <a:ext cx="1981200" cy="10668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" y="1410219"/>
            <a:ext cx="114300" cy="182351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7244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“Dinner site”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62600" y="1676400"/>
            <a:ext cx="114300" cy="1676400"/>
          </a:xfrm>
          <a:prstGeom prst="straightConnector1">
            <a:avLst/>
          </a:prstGeom>
          <a:ln w="44450">
            <a:solidFill>
              <a:srgbClr val="E6A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7244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“Presentations”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326461" y="3505200"/>
            <a:ext cx="1802566" cy="665019"/>
          </a:xfrm>
          <a:custGeom>
            <a:avLst/>
            <a:gdLst>
              <a:gd name="connsiteX0" fmla="*/ 16939 w 1802566"/>
              <a:gd name="connsiteY0" fmla="*/ 0 h 665019"/>
              <a:gd name="connsiteX1" fmla="*/ 16939 w 1802566"/>
              <a:gd name="connsiteY1" fmla="*/ 0 h 665019"/>
              <a:gd name="connsiteX2" fmla="*/ 1689875 w 1802566"/>
              <a:gd name="connsiteY2" fmla="*/ 20782 h 665019"/>
              <a:gd name="connsiteX3" fmla="*/ 1721048 w 1802566"/>
              <a:gd name="connsiteY3" fmla="*/ 41564 h 665019"/>
              <a:gd name="connsiteX4" fmla="*/ 1783394 w 1802566"/>
              <a:gd name="connsiteY4" fmla="*/ 62346 h 665019"/>
              <a:gd name="connsiteX5" fmla="*/ 1783394 w 1802566"/>
              <a:gd name="connsiteY5" fmla="*/ 290946 h 665019"/>
              <a:gd name="connsiteX6" fmla="*/ 1762612 w 1802566"/>
              <a:gd name="connsiteY6" fmla="*/ 353291 h 665019"/>
              <a:gd name="connsiteX7" fmla="*/ 1710657 w 1802566"/>
              <a:gd name="connsiteY7" fmla="*/ 467591 h 665019"/>
              <a:gd name="connsiteX8" fmla="*/ 1471666 w 1802566"/>
              <a:gd name="connsiteY8" fmla="*/ 488373 h 665019"/>
              <a:gd name="connsiteX9" fmla="*/ 1409321 w 1802566"/>
              <a:gd name="connsiteY9" fmla="*/ 498764 h 665019"/>
              <a:gd name="connsiteX10" fmla="*/ 1398930 w 1802566"/>
              <a:gd name="connsiteY10" fmla="*/ 529937 h 665019"/>
              <a:gd name="connsiteX11" fmla="*/ 1367757 w 1802566"/>
              <a:gd name="connsiteY11" fmla="*/ 540328 h 665019"/>
              <a:gd name="connsiteX12" fmla="*/ 1315803 w 1802566"/>
              <a:gd name="connsiteY12" fmla="*/ 550719 h 665019"/>
              <a:gd name="connsiteX13" fmla="*/ 1253457 w 1802566"/>
              <a:gd name="connsiteY13" fmla="*/ 571500 h 665019"/>
              <a:gd name="connsiteX14" fmla="*/ 1201503 w 1802566"/>
              <a:gd name="connsiteY14" fmla="*/ 613064 h 665019"/>
              <a:gd name="connsiteX15" fmla="*/ 1170330 w 1802566"/>
              <a:gd name="connsiteY15" fmla="*/ 633846 h 665019"/>
              <a:gd name="connsiteX16" fmla="*/ 1107984 w 1802566"/>
              <a:gd name="connsiteY16" fmla="*/ 654628 h 665019"/>
              <a:gd name="connsiteX17" fmla="*/ 1076812 w 1802566"/>
              <a:gd name="connsiteY17" fmla="*/ 665019 h 665019"/>
              <a:gd name="connsiteX18" fmla="*/ 1045639 w 1802566"/>
              <a:gd name="connsiteY18" fmla="*/ 654628 h 665019"/>
              <a:gd name="connsiteX19" fmla="*/ 1004075 w 1802566"/>
              <a:gd name="connsiteY19" fmla="*/ 561110 h 665019"/>
              <a:gd name="connsiteX20" fmla="*/ 993684 w 1802566"/>
              <a:gd name="connsiteY20" fmla="*/ 529937 h 665019"/>
              <a:gd name="connsiteX21" fmla="*/ 983294 w 1802566"/>
              <a:gd name="connsiteY21" fmla="*/ 353291 h 665019"/>
              <a:gd name="connsiteX22" fmla="*/ 920948 w 1802566"/>
              <a:gd name="connsiteY22" fmla="*/ 332510 h 665019"/>
              <a:gd name="connsiteX23" fmla="*/ 817039 w 1802566"/>
              <a:gd name="connsiteY23" fmla="*/ 322119 h 665019"/>
              <a:gd name="connsiteX24" fmla="*/ 172803 w 1802566"/>
              <a:gd name="connsiteY24" fmla="*/ 311728 h 665019"/>
              <a:gd name="connsiteX25" fmla="*/ 110457 w 1802566"/>
              <a:gd name="connsiteY25" fmla="*/ 290946 h 665019"/>
              <a:gd name="connsiteX26" fmla="*/ 79284 w 1802566"/>
              <a:gd name="connsiteY26" fmla="*/ 280555 h 665019"/>
              <a:gd name="connsiteX27" fmla="*/ 48112 w 1802566"/>
              <a:gd name="connsiteY27" fmla="*/ 238991 h 665019"/>
              <a:gd name="connsiteX28" fmla="*/ 6548 w 1802566"/>
              <a:gd name="connsiteY28" fmla="*/ 176646 h 665019"/>
              <a:gd name="connsiteX29" fmla="*/ 16939 w 1802566"/>
              <a:gd name="connsiteY29" fmla="*/ 0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2566" h="665019">
                <a:moveTo>
                  <a:pt x="16939" y="0"/>
                </a:moveTo>
                <a:lnTo>
                  <a:pt x="16939" y="0"/>
                </a:lnTo>
                <a:cubicBezTo>
                  <a:pt x="695186" y="52173"/>
                  <a:pt x="-256900" y="-17896"/>
                  <a:pt x="1689875" y="20782"/>
                </a:cubicBezTo>
                <a:cubicBezTo>
                  <a:pt x="1702361" y="21030"/>
                  <a:pt x="1709636" y="36492"/>
                  <a:pt x="1721048" y="41564"/>
                </a:cubicBezTo>
                <a:cubicBezTo>
                  <a:pt x="1741066" y="50461"/>
                  <a:pt x="1783394" y="62346"/>
                  <a:pt x="1783394" y="62346"/>
                </a:cubicBezTo>
                <a:cubicBezTo>
                  <a:pt x="1812906" y="150891"/>
                  <a:pt x="1804681" y="113549"/>
                  <a:pt x="1783394" y="290946"/>
                </a:cubicBezTo>
                <a:cubicBezTo>
                  <a:pt x="1780784" y="312696"/>
                  <a:pt x="1766908" y="331811"/>
                  <a:pt x="1762612" y="353291"/>
                </a:cubicBezTo>
                <a:cubicBezTo>
                  <a:pt x="1757159" y="380558"/>
                  <a:pt x="1748108" y="460101"/>
                  <a:pt x="1710657" y="467591"/>
                </a:cubicBezTo>
                <a:cubicBezTo>
                  <a:pt x="1597474" y="490228"/>
                  <a:pt x="1676337" y="477002"/>
                  <a:pt x="1471666" y="488373"/>
                </a:cubicBezTo>
                <a:cubicBezTo>
                  <a:pt x="1450884" y="491837"/>
                  <a:pt x="1427613" y="488311"/>
                  <a:pt x="1409321" y="498764"/>
                </a:cubicBezTo>
                <a:cubicBezTo>
                  <a:pt x="1399811" y="504198"/>
                  <a:pt x="1406675" y="522192"/>
                  <a:pt x="1398930" y="529937"/>
                </a:cubicBezTo>
                <a:cubicBezTo>
                  <a:pt x="1391185" y="537682"/>
                  <a:pt x="1378383" y="537671"/>
                  <a:pt x="1367757" y="540328"/>
                </a:cubicBezTo>
                <a:cubicBezTo>
                  <a:pt x="1350623" y="544611"/>
                  <a:pt x="1332842" y="546072"/>
                  <a:pt x="1315803" y="550719"/>
                </a:cubicBezTo>
                <a:cubicBezTo>
                  <a:pt x="1294669" y="556483"/>
                  <a:pt x="1253457" y="571500"/>
                  <a:pt x="1253457" y="571500"/>
                </a:cubicBezTo>
                <a:cubicBezTo>
                  <a:pt x="1218424" y="624049"/>
                  <a:pt x="1251692" y="587969"/>
                  <a:pt x="1201503" y="613064"/>
                </a:cubicBezTo>
                <a:cubicBezTo>
                  <a:pt x="1190333" y="618649"/>
                  <a:pt x="1181742" y="628774"/>
                  <a:pt x="1170330" y="633846"/>
                </a:cubicBezTo>
                <a:cubicBezTo>
                  <a:pt x="1150312" y="642743"/>
                  <a:pt x="1128766" y="647701"/>
                  <a:pt x="1107984" y="654628"/>
                </a:cubicBezTo>
                <a:lnTo>
                  <a:pt x="1076812" y="665019"/>
                </a:lnTo>
                <a:cubicBezTo>
                  <a:pt x="1066421" y="661555"/>
                  <a:pt x="1054192" y="661470"/>
                  <a:pt x="1045639" y="654628"/>
                </a:cubicBezTo>
                <a:cubicBezTo>
                  <a:pt x="1023185" y="636665"/>
                  <a:pt x="1010425" y="580160"/>
                  <a:pt x="1004075" y="561110"/>
                </a:cubicBezTo>
                <a:lnTo>
                  <a:pt x="993684" y="529937"/>
                </a:lnTo>
                <a:cubicBezTo>
                  <a:pt x="990221" y="471055"/>
                  <a:pt x="1003685" y="408638"/>
                  <a:pt x="983294" y="353291"/>
                </a:cubicBezTo>
                <a:cubicBezTo>
                  <a:pt x="975721" y="332736"/>
                  <a:pt x="942745" y="334690"/>
                  <a:pt x="920948" y="332510"/>
                </a:cubicBezTo>
                <a:cubicBezTo>
                  <a:pt x="886312" y="329046"/>
                  <a:pt x="851835" y="323086"/>
                  <a:pt x="817039" y="322119"/>
                </a:cubicBezTo>
                <a:cubicBezTo>
                  <a:pt x="602349" y="316155"/>
                  <a:pt x="387548" y="315192"/>
                  <a:pt x="172803" y="311728"/>
                </a:cubicBezTo>
                <a:lnTo>
                  <a:pt x="110457" y="290946"/>
                </a:lnTo>
                <a:lnTo>
                  <a:pt x="79284" y="280555"/>
                </a:lnTo>
                <a:cubicBezTo>
                  <a:pt x="68893" y="266700"/>
                  <a:pt x="58043" y="253179"/>
                  <a:pt x="48112" y="238991"/>
                </a:cubicBezTo>
                <a:cubicBezTo>
                  <a:pt x="33789" y="218529"/>
                  <a:pt x="6548" y="176646"/>
                  <a:pt x="6548" y="176646"/>
                </a:cubicBezTo>
                <a:cubicBezTo>
                  <a:pt x="-12244" y="101480"/>
                  <a:pt x="15207" y="29441"/>
                  <a:pt x="16939" y="0"/>
                </a:cubicBezTo>
                <a:close/>
              </a:path>
            </a:pathLst>
          </a:cu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800600"/>
            <a:ext cx="607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Segments can also be marked in text. Like in this text example.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46554" y="4800600"/>
            <a:ext cx="2754246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9800" y="5257800"/>
            <a:ext cx="990600" cy="60960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66750" y="4800600"/>
            <a:ext cx="3524250" cy="3693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19200" y="5169932"/>
            <a:ext cx="1066800" cy="697470"/>
          </a:xfrm>
          <a:prstGeom prst="straightConnector1">
            <a:avLst/>
          </a:prstGeom>
          <a:ln w="44450">
            <a:solidFill>
              <a:srgbClr val="E6A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900" y="59436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“Marking”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43650" y="5943600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“Text reference”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107623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Memo: This is marked here for an example in a PowerPoint Presentation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76300" y="1999565"/>
            <a:ext cx="800100" cy="138657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5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1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23A6-9D5D-4828-AAC4-C084CE757A40}" type="datetime3">
              <a:rPr lang="en-US" smtClean="0"/>
              <a:t>11 March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 American Data Documentatin Conference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4780-326C-4A07-B78D-F51E5F2BAB0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" b="1"/>
          <a:stretch/>
        </p:blipFill>
        <p:spPr>
          <a:xfrm>
            <a:off x="381000" y="883920"/>
            <a:ext cx="4412363" cy="5580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524000"/>
            <a:ext cx="320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Off by itself is this Dataset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This might be produced by text mining, or might be quantitative data associated with an open-ended question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866640" y="1209273"/>
            <a:ext cx="914400" cy="629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3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3223" r="2703" b="11161"/>
          <a:stretch/>
        </p:blipFill>
        <p:spPr>
          <a:xfrm>
            <a:off x="304800" y="1012294"/>
            <a:ext cx="4732638" cy="5424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– Data/Metadata Record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1A92-7FC2-4C23-B048-A39B53DD6A62}" type="datetime1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Hoyle, Alternatives for Representing Coding of Qualitative Data, NADDI2014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A58F-3BE4-475C-99AF-8083C98B883F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1524000"/>
            <a:ext cx="32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 data record which can be described by existing DDI elements</a:t>
            </a:r>
          </a:p>
          <a:p>
            <a:endParaRPr lang="en-US" sz="2800" dirty="0"/>
          </a:p>
          <a:p>
            <a:r>
              <a:rPr lang="en-US" sz="2800" dirty="0" smtClean="0"/>
              <a:t>It can contain codes, categories, memos, and any quantitative data associated with the segment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61138" y="3200400"/>
            <a:ext cx="1630062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1186</Words>
  <Application>Microsoft Office PowerPoint</Application>
  <PresentationFormat>On-screen Show (4:3)</PresentationFormat>
  <Paragraphs>349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Alternatives for Representing Coding of Qualitative Data in DDI</vt:lpstr>
      <vt:lpstr>Qualitative Data</vt:lpstr>
      <vt:lpstr>Three Scenarios</vt:lpstr>
      <vt:lpstr>Segments Examples</vt:lpstr>
      <vt:lpstr>Current Model</vt:lpstr>
      <vt:lpstr>Codes, Categories and Memos</vt:lpstr>
      <vt:lpstr>Codes and Memos</vt:lpstr>
      <vt:lpstr>Dataset</vt:lpstr>
      <vt:lpstr>Alternative – Data/Metadata Record</vt:lpstr>
      <vt:lpstr>Alternative - Dataset</vt:lpstr>
      <vt:lpstr>Comparison</vt:lpstr>
      <vt:lpstr>Example Records</vt:lpstr>
      <vt:lpstr>Example Record - Codes</vt:lpstr>
      <vt:lpstr>Example Record – Other Variables</vt:lpstr>
      <vt:lpstr>Searching</vt:lpstr>
      <vt:lpstr>Searching</vt:lpstr>
      <vt:lpstr>Text Mining Example</vt:lpstr>
      <vt:lpstr>A Text Topic Tool Can Build a Set of Topics</vt:lpstr>
      <vt:lpstr>Topics are Based on Weighted Combinations of Words</vt:lpstr>
      <vt:lpstr>Future Segments Could be Scored on These</vt:lpstr>
      <vt:lpstr>Data or Metadata?</vt:lpstr>
      <vt:lpstr>Similarity Between Models</vt:lpstr>
      <vt:lpstr>Data Record Advantages</vt:lpstr>
      <vt:lpstr>Disadvantages</vt:lpstr>
      <vt:lpstr>Discussion</vt:lpstr>
      <vt:lpstr>For More About the Qualitative Model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Alternatives for Representing Coding of Qualitative Data</dc:title>
  <dc:creator>lhoyle</dc:creator>
  <cp:lastModifiedBy>lhoyle</cp:lastModifiedBy>
  <cp:revision>72</cp:revision>
  <cp:lastPrinted>2014-03-01T18:28:16Z</cp:lastPrinted>
  <dcterms:created xsi:type="dcterms:W3CDTF">2014-02-28T19:52:04Z</dcterms:created>
  <dcterms:modified xsi:type="dcterms:W3CDTF">2014-03-11T15:34:38Z</dcterms:modified>
</cp:coreProperties>
</file>