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91" r:id="rId11"/>
    <p:sldId id="267" r:id="rId12"/>
    <p:sldId id="268" r:id="rId13"/>
    <p:sldId id="292" r:id="rId14"/>
    <p:sldId id="293" r:id="rId15"/>
    <p:sldId id="294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259" r:id="rId24"/>
    <p:sldId id="275" r:id="rId25"/>
    <p:sldId id="276" r:id="rId26"/>
    <p:sldId id="277" r:id="rId27"/>
    <p:sldId id="278" r:id="rId28"/>
    <p:sldId id="285" r:id="rId29"/>
    <p:sldId id="290" r:id="rId30"/>
    <p:sldId id="289" r:id="rId31"/>
    <p:sldId id="286" r:id="rId32"/>
    <p:sldId id="282" r:id="rId33"/>
    <p:sldId id="288" r:id="rId34"/>
    <p:sldId id="287" r:id="rId35"/>
    <p:sldId id="279" r:id="rId36"/>
    <p:sldId id="295" r:id="rId37"/>
    <p:sldId id="296" r:id="rId38"/>
    <p:sldId id="297" r:id="rId39"/>
    <p:sldId id="298" r:id="rId40"/>
    <p:sldId id="299" r:id="rId41"/>
    <p:sldId id="300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5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4B0D8-1685-4138-9D16-E466E56DC84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66CE-D95C-4935-9F88-516732F5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59F-9FBD-4903-8723-B12DEE51B2D2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B36-1514-4EF1-BE1B-B333627547C8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FC0D-C666-4EE9-9358-D16176B04756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E6DF-9B40-4053-ABAD-9C05EB9F539E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63C5-D758-47D3-8C8F-A12D60556D30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9C4E-1DA2-44AE-B026-0C479B979B3C}" type="datetime1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0A8D-99F0-4337-84A4-DA5B553BC76D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1C5-8F87-48F5-9B07-668DB08135A2}" type="datetime1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0462-95A0-4034-9E07-3E10AD0AD241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3BB0-FA08-4DF6-869B-EB28DA825DA1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8853-9B9D-4CFF-9D46-005C9F2A4608}" type="datetime1">
              <a:rPr lang="en-US" smtClean="0"/>
              <a:pPr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Hoyle, NADDI2014, A DDI3.2 Style for Data and Metadata Extracted from SAS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B83E-06E3-4A4A-8C0A-7B9EEF1FE6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ialliance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debook4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arryHoyle@ku.edu" TargetMode="External"/><Relationship Id="rId2" Type="http://schemas.openxmlformats.org/officeDocument/2006/relationships/hyperlink" Target="http://kuscholarworks.ku.edu/dspace/handle/1808/124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DDI3.2 Style for Data and Metadata Extracted from SAS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Hoyle</a:t>
            </a:r>
          </a:p>
          <a:p>
            <a:r>
              <a:rPr lang="en-US" dirty="0" smtClean="0"/>
              <a:t>Institute for Policy &amp; Social Research</a:t>
            </a:r>
          </a:p>
          <a:p>
            <a:r>
              <a:rPr lang="en-US" dirty="0" smtClean="0"/>
              <a:t>University of Kansas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71E-BB99-4C02-9371-C2670960E357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from Drop-down List or Enter Value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66" y="1371600"/>
            <a:ext cx="7271484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57400"/>
            <a:ext cx="1706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Populated with </a:t>
            </a:r>
            <a:r>
              <a:rPr lang="en-US" sz="2800" dirty="0" smtClean="0">
                <a:hlinkClick r:id="rId3"/>
              </a:rPr>
              <a:t>DDI</a:t>
            </a:r>
            <a:r>
              <a:rPr lang="en-US" sz="2800" dirty="0" smtClean="0"/>
              <a:t> based terms plus any other extended attributes in the dataset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80002" y="5486400"/>
            <a:ext cx="426668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 of Terms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81950" cy="587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of Internal Representation of Selections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7810750" cy="3581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2608580"/>
            <a:ext cx="3752975" cy="110490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48006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should also map to a Semantic Web (RDF) style representation like DDI-Discovery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05200" y="35814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33240" y="265707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3240" y="302641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240" y="342622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81400" y="2841744"/>
            <a:ext cx="609600" cy="53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19400" y="3187958"/>
            <a:ext cx="1513840" cy="23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819400" y="3395742"/>
            <a:ext cx="1513840" cy="215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Codebook Generation (HTML)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" y="1046282"/>
            <a:ext cx="6325840" cy="46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2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Dataset, Variables, Codelists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799"/>
            <a:ext cx="6553200" cy="601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2141" y="1305697"/>
            <a:ext cx="220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another reason to use a machine actionable representation for metadata – refactoring into representations like </a:t>
            </a:r>
            <a:r>
              <a:rPr lang="en-US" sz="2400" dirty="0" smtClean="0">
                <a:hlinkClick r:id="rId3" action="ppaction://hlinkfile"/>
              </a:rPr>
              <a:t>codebooks</a:t>
            </a:r>
            <a:r>
              <a:rPr lang="en-US" sz="2400" dirty="0" smtClean="0"/>
              <a:t>, or discovery web pages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3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Informats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798"/>
            <a:ext cx="6477000" cy="59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Structured as DDI 3.2  (XML)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753350" cy="57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Run the SAS Code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2640"/>
            <a:ext cx="8058150" cy="59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Upon Finishing</a:t>
            </a:r>
            <a:br>
              <a:rPr lang="en-US" dirty="0" smtClean="0"/>
            </a:br>
            <a:r>
              <a:rPr lang="en-US" dirty="0" smtClean="0"/>
              <a:t>Runs Proc Dataset to Create New Dataset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" y="1447800"/>
            <a:ext cx="8786622" cy="46867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3124200"/>
            <a:ext cx="5638800" cy="3048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1981200"/>
            <a:ext cx="2667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Name (attribute), value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Becomes Part of Process 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/>
          <a:stretch/>
        </p:blipFill>
        <p:spPr>
          <a:xfrm>
            <a:off x="-22538" y="965914"/>
            <a:ext cx="6683688" cy="3987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4392" y="5119352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Documented data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05400" y="2857500"/>
            <a:ext cx="2590800" cy="2261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Embedded in Proprietary 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SAS, Stata, SPSS, Excel, Relational Databases, 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All have some metadata which can be extracted</a:t>
            </a:r>
          </a:p>
          <a:p>
            <a:pPr lvl="1"/>
            <a:r>
              <a:rPr lang="en-US" dirty="0" smtClean="0"/>
              <a:t>Variable names, labels, data types, formats</a:t>
            </a:r>
          </a:p>
          <a:p>
            <a:pPr lvl="1"/>
            <a:r>
              <a:rPr lang="en-US" dirty="0" smtClean="0"/>
              <a:t>Missing value representation</a:t>
            </a:r>
          </a:p>
          <a:p>
            <a:pPr lvl="1"/>
            <a:r>
              <a:rPr lang="en-US" dirty="0" err="1" smtClean="0"/>
              <a:t>Codelists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Integrity constraints (e.g.  0 &lt;= age &lt;=130)</a:t>
            </a:r>
          </a:p>
          <a:p>
            <a:pPr lvl="1"/>
            <a:r>
              <a:rPr lang="en-US" dirty="0" smtClean="0"/>
              <a:t>Implied information  format (Euro.)</a:t>
            </a:r>
          </a:p>
          <a:p>
            <a:pPr lvl="1"/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Structure to use?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753350" cy="57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DDI-L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DDI-L can be written in several ways for the same set of metadata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0A8D-99F0-4337-84A4-DA5B553BC76D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Incompatibilities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DDI-L  Style:</a:t>
            </a:r>
          </a:p>
          <a:p>
            <a:r>
              <a:rPr lang="en-US" dirty="0" smtClean="0"/>
              <a:t>Even though it shouldn’t  matter, software importing DDI-L may handle only one style.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 in StudyUnit</a:t>
            </a:r>
          </a:p>
          <a:p>
            <a:r>
              <a:rPr lang="en-US" dirty="0" smtClean="0"/>
              <a:t>ResourcePackage</a:t>
            </a:r>
          </a:p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primary packaging and publication module within DDI representing the purpose, background, development, data capture, and data products related to a study”</a:t>
            </a:r>
          </a:p>
          <a:p>
            <a:endParaRPr lang="en-US" dirty="0" smtClean="0"/>
          </a:p>
          <a:p>
            <a:r>
              <a:rPr lang="en-US" b="1" dirty="0" smtClean="0"/>
              <a:t>There may be no study level metadata in a data file.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Resource Package is a specialized structure which is intended to hold reusable metadata outside of the structures of a single StudyUnit or </a:t>
            </a:r>
            <a:r>
              <a:rPr lang="en-US" dirty="0" smtClean="0"/>
              <a:t>Group”</a:t>
            </a:r>
          </a:p>
          <a:p>
            <a:endParaRPr lang="en-US" dirty="0"/>
          </a:p>
          <a:p>
            <a:r>
              <a:rPr lang="en-US" dirty="0" smtClean="0"/>
              <a:t>DDI 3.1 alternative when no study level information.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(DDI 3.2)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Fragment is a means of transporting a maintainable or </a:t>
            </a:r>
            <a:r>
              <a:rPr lang="en-US" dirty="0" err="1"/>
              <a:t>versionable</a:t>
            </a:r>
            <a:r>
              <a:rPr lang="en-US" dirty="0"/>
              <a:t> object plus any associated notes and other material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SAS, Stata, SPSS, Excel, R all can now have custom, or extended attributes as (name, value) pairs on variables or the dataset.</a:t>
            </a:r>
          </a:p>
          <a:p>
            <a:endParaRPr lang="en-US" dirty="0"/>
          </a:p>
          <a:p>
            <a:r>
              <a:rPr lang="en-US" dirty="0" smtClean="0"/>
              <a:t>Opens up the possibility of embedded lifecycle information, including at the study level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Custom Attribute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838200"/>
            <a:ext cx="356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(Embargo, one year)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209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name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394466"/>
            <a:ext cx="107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62600" y="1371601"/>
            <a:ext cx="914400" cy="102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28800" y="1371601"/>
            <a:ext cx="1066800" cy="971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7290"/>
            <a:ext cx="2137380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dataset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38600" y="1422975"/>
            <a:ext cx="0" cy="2615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Applies to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Custom Attribute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838200"/>
            <a:ext cx="356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(Embargo, one year)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209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name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394466"/>
            <a:ext cx="107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62600" y="1371601"/>
            <a:ext cx="914400" cy="102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28800" y="1371601"/>
            <a:ext cx="1066800" cy="971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7290"/>
            <a:ext cx="2137380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dataset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38600" y="1422975"/>
            <a:ext cx="0" cy="2615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Applies to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438" y="5334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could also think of this as a sentence (a triple)</a:t>
            </a:r>
          </a:p>
          <a:p>
            <a:r>
              <a:rPr lang="en-US" sz="2800" dirty="0" smtClean="0"/>
              <a:t>“The </a:t>
            </a:r>
            <a:r>
              <a:rPr lang="en-US" sz="2800" dirty="0" smtClean="0">
                <a:solidFill>
                  <a:srgbClr val="00B050"/>
                </a:solidFill>
              </a:rPr>
              <a:t>dataset</a:t>
            </a:r>
            <a:r>
              <a:rPr lang="en-US" sz="2800" dirty="0" smtClean="0"/>
              <a:t>  has an </a:t>
            </a:r>
            <a:r>
              <a:rPr lang="en-US" sz="2800" dirty="0" smtClean="0">
                <a:solidFill>
                  <a:srgbClr val="00B0F0"/>
                </a:solidFill>
              </a:rPr>
              <a:t>embargo</a:t>
            </a:r>
            <a:r>
              <a:rPr lang="en-US" sz="2800" dirty="0" smtClean="0"/>
              <a:t>  “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one year</a:t>
            </a:r>
            <a:r>
              <a:rPr lang="en-US" sz="2800" dirty="0" smtClean="0"/>
              <a:t>”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           subject</a:t>
            </a:r>
            <a:r>
              <a:rPr lang="en-US" sz="2800" dirty="0" smtClean="0"/>
              <a:t>,            </a:t>
            </a:r>
            <a:r>
              <a:rPr lang="en-US" sz="2800" dirty="0" smtClean="0">
                <a:solidFill>
                  <a:srgbClr val="00B0F0"/>
                </a:solidFill>
              </a:rPr>
              <a:t>predicate</a:t>
            </a:r>
            <a:r>
              <a:rPr lang="en-US" sz="2800" dirty="0" smtClean="0"/>
              <a:t>,  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object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 list of tools can harvest this information. Here are some:</a:t>
            </a:r>
          </a:p>
          <a:p>
            <a:pPr lvl="1"/>
            <a:r>
              <a:rPr lang="en-US" sz="2400" dirty="0" err="1" smtClean="0"/>
              <a:t>Colectica</a:t>
            </a:r>
            <a:endParaRPr lang="en-US" sz="2400" dirty="0" smtClean="0"/>
          </a:p>
          <a:p>
            <a:pPr lvl="1"/>
            <a:r>
              <a:rPr lang="en-US" sz="2400" dirty="0" smtClean="0"/>
              <a:t>Dataset Documentation Manager</a:t>
            </a:r>
          </a:p>
          <a:p>
            <a:pPr lvl="1"/>
            <a:r>
              <a:rPr lang="en-US" sz="2400" dirty="0" err="1" smtClean="0"/>
              <a:t>OpenDataForge</a:t>
            </a:r>
            <a:r>
              <a:rPr lang="en-US" sz="2400" smtClean="0"/>
              <a:t> Toolkit</a:t>
            </a:r>
            <a:endParaRPr lang="en-US" sz="2400" dirty="0" smtClean="0"/>
          </a:p>
          <a:p>
            <a:pPr lvl="1"/>
            <a:r>
              <a:rPr lang="en-US" sz="2400" dirty="0" err="1" smtClean="0"/>
              <a:t>DExT</a:t>
            </a:r>
            <a:endParaRPr lang="en-US" sz="2400" dirty="0" smtClean="0"/>
          </a:p>
          <a:p>
            <a:pPr lvl="1"/>
            <a:r>
              <a:rPr lang="en-US" sz="2400" dirty="0" err="1" smtClean="0"/>
              <a:t>Nesstar</a:t>
            </a:r>
            <a:endParaRPr lang="en-US" sz="2400" dirty="0" smtClean="0"/>
          </a:p>
          <a:p>
            <a:pPr lvl="1"/>
            <a:r>
              <a:rPr lang="en-US" sz="2400" dirty="0" err="1" smtClean="0"/>
              <a:t>RSpssConversion</a:t>
            </a:r>
            <a:endParaRPr lang="en-US" sz="2400" dirty="0" smtClean="0"/>
          </a:p>
          <a:p>
            <a:pPr lvl="1"/>
            <a:r>
              <a:rPr lang="en-US" sz="2400" dirty="0" smtClean="0"/>
              <a:t>SPSSOMS2DDI</a:t>
            </a:r>
          </a:p>
          <a:p>
            <a:pPr lvl="1"/>
            <a:r>
              <a:rPr lang="en-US" sz="2400" dirty="0" err="1" smtClean="0"/>
              <a:t>StatTransfer</a:t>
            </a:r>
            <a:endParaRPr lang="en-US" sz="2400" dirty="0" smtClean="0"/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Custom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62201"/>
            <a:ext cx="82296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r:UserAttributePair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 smtClean="0"/>
              <a:t>   &lt;</a:t>
            </a:r>
            <a:r>
              <a:rPr lang="en-US" dirty="0" err="1"/>
              <a:t>r:AttributeKey</a:t>
            </a:r>
            <a:r>
              <a:rPr lang="en-US" dirty="0"/>
              <a:t>&gt;Embargo&lt;/</a:t>
            </a:r>
            <a:r>
              <a:rPr lang="en-US" dirty="0" err="1"/>
              <a:t>r:AttributeKey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 smtClean="0"/>
              <a:t>   &lt;</a:t>
            </a:r>
            <a:r>
              <a:rPr lang="en-US" dirty="0" err="1" smtClean="0"/>
              <a:t>r:AttributeValue</a:t>
            </a:r>
            <a:r>
              <a:rPr lang="en-US" dirty="0" smtClean="0"/>
              <a:t>&gt;one year&lt;/</a:t>
            </a:r>
            <a:r>
              <a:rPr lang="en-US" dirty="0" err="1"/>
              <a:t>r:AttributeValue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 err="1"/>
              <a:t>r:UserAttributePair</a:t>
            </a:r>
            <a:r>
              <a:rPr lang="en-US" dirty="0"/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33096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As if attribute has no meaning within DDI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838200"/>
            <a:ext cx="356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(Embargo, one year)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4876800"/>
            <a:ext cx="4800600" cy="156966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also explicitly documents that this pair was in the dataset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76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– Assign Selected Terms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929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l:Variable</a:t>
            </a:r>
            <a:r>
              <a:rPr lang="en-US" sz="1800" dirty="0" smtClean="0"/>
              <a:t>&gt;</a:t>
            </a:r>
          </a:p>
          <a:p>
            <a:pPr marL="0" indent="0">
              <a:buNone/>
            </a:pPr>
            <a:r>
              <a:rPr lang="en-US" sz="1800" dirty="0" smtClean="0"/>
              <a:t>…</a:t>
            </a:r>
          </a:p>
          <a:p>
            <a:pPr marL="0" indent="0">
              <a:buNone/>
            </a:pPr>
            <a:r>
              <a:rPr lang="en-US" sz="2800" dirty="0" smtClean="0"/>
              <a:t>&lt;</a:t>
            </a:r>
            <a:r>
              <a:rPr lang="en-US" sz="2800" dirty="0" err="1"/>
              <a:t>l:EmbargoReference</a:t>
            </a:r>
            <a:r>
              <a:rPr lang="en-US" sz="2800" dirty="0" smtClean="0"/>
              <a:t>&gt;</a:t>
            </a:r>
          </a:p>
          <a:p>
            <a:pPr marL="0" indent="0">
              <a:buNone/>
            </a:pPr>
            <a:r>
              <a:rPr lang="en-US" sz="1800" dirty="0" smtClean="0"/>
              <a:t>    &lt;</a:t>
            </a:r>
            <a:r>
              <a:rPr lang="en-US" sz="1800" dirty="0" err="1" smtClean="0"/>
              <a:t>r:URN</a:t>
            </a:r>
            <a:r>
              <a:rPr lang="en-US" sz="1800" dirty="0" smtClean="0"/>
              <a:t>&gt;URN:DDI:exampleagency:e1:1.0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&lt;/</a:t>
            </a:r>
            <a:r>
              <a:rPr lang="en-US" sz="1800" dirty="0" err="1"/>
              <a:t>r:URN</a:t>
            </a:r>
            <a:r>
              <a:rPr lang="en-US" sz="1800" dirty="0" smtClean="0"/>
              <a:t>&gt;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&lt;</a:t>
            </a:r>
            <a:r>
              <a:rPr lang="en-US" sz="1800" dirty="0" err="1"/>
              <a:t>r:TypeOfObject</a:t>
            </a:r>
            <a:r>
              <a:rPr lang="en-US" sz="1800" dirty="0"/>
              <a:t>&gt;</a:t>
            </a:r>
            <a:r>
              <a:rPr lang="en-US" sz="1800" dirty="0">
                <a:solidFill>
                  <a:srgbClr val="FF0000"/>
                </a:solidFill>
              </a:rPr>
              <a:t>Embargo</a:t>
            </a:r>
            <a:r>
              <a:rPr lang="en-US" sz="1800" dirty="0"/>
              <a:t>&lt;/</a:t>
            </a:r>
            <a:r>
              <a:rPr lang="en-US" sz="1800" dirty="0" err="1"/>
              <a:t>r:TypeOfObject</a:t>
            </a:r>
            <a:r>
              <a:rPr lang="en-US" sz="1800" dirty="0" smtClean="0"/>
              <a:t>&gt;</a:t>
            </a:r>
          </a:p>
          <a:p>
            <a:pPr marL="0" indent="0">
              <a:buNone/>
            </a:pPr>
            <a:r>
              <a:rPr lang="en-US" sz="1800" dirty="0" smtClean="0"/>
              <a:t>&lt;/</a:t>
            </a:r>
            <a:r>
              <a:rPr lang="en-US" sz="1800" dirty="0" err="1" smtClean="0"/>
              <a:t>l:EmbargoReference</a:t>
            </a:r>
            <a:r>
              <a:rPr lang="en-US" sz="1800" dirty="0" smtClean="0"/>
              <a:t>&gt;</a:t>
            </a:r>
          </a:p>
          <a:p>
            <a:pPr marL="0" indent="0">
              <a:buNone/>
            </a:pPr>
            <a:r>
              <a:rPr lang="en-US" sz="1800" dirty="0" smtClean="0"/>
              <a:t>&lt;/</a:t>
            </a:r>
            <a:r>
              <a:rPr lang="en-US" sz="1800" dirty="0" err="1" smtClean="0"/>
              <a:t>l:Variable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838200"/>
            <a:ext cx="356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(Embargo, one year)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733800"/>
            <a:ext cx="61031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r:Embargo</a:t>
            </a:r>
            <a:r>
              <a:rPr lang="en-US" sz="2800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 smtClean="0"/>
              <a:t>r:URN</a:t>
            </a:r>
            <a:r>
              <a:rPr lang="en-US" dirty="0" smtClean="0"/>
              <a:t>&gt;</a:t>
            </a:r>
            <a:r>
              <a:rPr lang="en-US" dirty="0" err="1" smtClean="0"/>
              <a:t>URN:DDI:exampleagency</a:t>
            </a:r>
            <a:r>
              <a:rPr lang="en-US" dirty="0" smtClean="0"/>
              <a:t> :e1:1.0</a:t>
            </a:r>
            <a:r>
              <a:rPr lang="en-US" dirty="0"/>
              <a:t>&lt;/</a:t>
            </a:r>
            <a:r>
              <a:rPr lang="en-US" dirty="0" err="1"/>
              <a:t>r:URN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r:EmbargoName</a:t>
            </a:r>
            <a:r>
              <a:rPr lang="en-US" dirty="0"/>
              <a:t>&gt;</a:t>
            </a:r>
          </a:p>
          <a:p>
            <a:r>
              <a:rPr lang="en-US" dirty="0"/>
              <a:t>          &lt;</a:t>
            </a:r>
            <a:r>
              <a:rPr lang="en-US" dirty="0" err="1" smtClean="0"/>
              <a:t>r:String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FF0000"/>
                </a:solidFill>
              </a:rPr>
              <a:t>Embargo </a:t>
            </a:r>
            <a:r>
              <a:rPr lang="en-US" dirty="0">
                <a:solidFill>
                  <a:srgbClr val="FF0000"/>
                </a:solidFill>
              </a:rPr>
              <a:t>for the variable avocado</a:t>
            </a:r>
            <a:r>
              <a:rPr lang="en-US" dirty="0"/>
              <a:t>&lt;/</a:t>
            </a:r>
            <a:r>
              <a:rPr lang="en-US" dirty="0" err="1"/>
              <a:t>r:String</a:t>
            </a:r>
            <a:r>
              <a:rPr lang="en-US" dirty="0"/>
              <a:t>&gt;</a:t>
            </a:r>
          </a:p>
          <a:p>
            <a:r>
              <a:rPr lang="en-US" dirty="0"/>
              <a:t>        &lt;/</a:t>
            </a:r>
            <a:r>
              <a:rPr lang="en-US" dirty="0" err="1"/>
              <a:t>r:EmbargoName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r:Description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&lt;</a:t>
            </a:r>
            <a:r>
              <a:rPr lang="en-US" dirty="0" err="1" smtClean="0"/>
              <a:t>r:Content</a:t>
            </a:r>
            <a:r>
              <a:rPr lang="en-US" dirty="0" smtClean="0"/>
              <a:t>&gt; </a:t>
            </a:r>
            <a:r>
              <a:rPr lang="en-US" sz="3200" dirty="0" smtClean="0">
                <a:solidFill>
                  <a:srgbClr val="FF0000"/>
                </a:solidFill>
              </a:rPr>
              <a:t>one year</a:t>
            </a:r>
            <a:r>
              <a:rPr lang="en-US" dirty="0" smtClean="0"/>
              <a:t>&lt;/</a:t>
            </a:r>
            <a:r>
              <a:rPr lang="en-US" dirty="0" err="1" smtClean="0"/>
              <a:t>r:Content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</a:t>
            </a:r>
            <a:r>
              <a:rPr lang="en-US" dirty="0"/>
              <a:t>&lt;/</a:t>
            </a:r>
            <a:r>
              <a:rPr lang="en-US" dirty="0" err="1"/>
              <a:t>r:Description</a:t>
            </a:r>
            <a:r>
              <a:rPr lang="en-US" dirty="0"/>
              <a:t>&gt;</a:t>
            </a:r>
          </a:p>
          <a:p>
            <a:r>
              <a:rPr lang="en-US" dirty="0"/>
              <a:t>      &lt;/</a:t>
            </a:r>
            <a:r>
              <a:rPr lang="en-US" dirty="0" err="1"/>
              <a:t>r:Embargo</a:t>
            </a:r>
            <a:r>
              <a:rPr lang="en-US" dirty="0"/>
              <a:t>&gt;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96466" y="2819400"/>
            <a:ext cx="2332934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 Structured Dataset Attributes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40363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BibliographicCitation</a:t>
            </a:r>
          </a:p>
          <a:p>
            <a:r>
              <a:rPr lang="en-US" dirty="0" smtClean="0"/>
              <a:t>Abstract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Subtitle</a:t>
            </a:r>
          </a:p>
          <a:p>
            <a:r>
              <a:rPr lang="en-US" dirty="0" smtClean="0"/>
              <a:t>AlternativeTitle</a:t>
            </a:r>
          </a:p>
          <a:p>
            <a:r>
              <a:rPr lang="en-US" dirty="0" smtClean="0"/>
              <a:t>Creator</a:t>
            </a:r>
          </a:p>
          <a:p>
            <a:r>
              <a:rPr lang="en-US" dirty="0" smtClean="0"/>
              <a:t>Contributor</a:t>
            </a:r>
          </a:p>
          <a:p>
            <a:r>
              <a:rPr lang="en-US" dirty="0" smtClean="0"/>
              <a:t>Publisher</a:t>
            </a:r>
          </a:p>
          <a:p>
            <a:r>
              <a:rPr lang="en-US" dirty="0" smtClean="0"/>
              <a:t>DatasetIdentifier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Note</a:t>
            </a:r>
          </a:p>
          <a:p>
            <a:r>
              <a:rPr lang="en-US" dirty="0" smtClean="0"/>
              <a:t>AccessRights</a:t>
            </a:r>
          </a:p>
          <a:p>
            <a:r>
              <a:rPr lang="en-US" dirty="0" smtClean="0"/>
              <a:t>CopyRight</a:t>
            </a:r>
          </a:p>
          <a:p>
            <a:r>
              <a:rPr lang="en-US" dirty="0" smtClean="0"/>
              <a:t>License</a:t>
            </a:r>
          </a:p>
          <a:p>
            <a:r>
              <a:rPr lang="en-US" dirty="0" smtClean="0"/>
              <a:t>Embargo</a:t>
            </a:r>
          </a:p>
          <a:p>
            <a:r>
              <a:rPr lang="en-US" dirty="0" smtClean="0"/>
              <a:t>ProcessingStatus</a:t>
            </a:r>
          </a:p>
          <a:p>
            <a:r>
              <a:rPr lang="en-US" dirty="0" smtClean="0"/>
              <a:t>SpatialCoverage</a:t>
            </a:r>
          </a:p>
          <a:p>
            <a:r>
              <a:rPr lang="en-US" dirty="0" smtClean="0"/>
              <a:t>TemporalCoverage</a:t>
            </a:r>
          </a:p>
          <a:p>
            <a:r>
              <a:rPr lang="en-US" dirty="0" smtClean="0"/>
              <a:t>TopicalCoverage</a:t>
            </a:r>
          </a:p>
          <a:p>
            <a:r>
              <a:rPr lang="en-US" dirty="0" smtClean="0"/>
              <a:t>InstrumentDescription</a:t>
            </a:r>
          </a:p>
          <a:p>
            <a:r>
              <a:rPr lang="en-US" dirty="0" smtClean="0"/>
              <a:t>Study_AnalysisUnit</a:t>
            </a:r>
          </a:p>
          <a:p>
            <a:r>
              <a:rPr lang="en-US" dirty="0" smtClean="0"/>
              <a:t>Study_CleaningOperation</a:t>
            </a:r>
          </a:p>
          <a:p>
            <a:r>
              <a:rPr lang="en-US" dirty="0" smtClean="0"/>
              <a:t>Study_CollectionMethodology</a:t>
            </a:r>
          </a:p>
          <a:p>
            <a:r>
              <a:rPr lang="en-US" dirty="0" smtClean="0"/>
              <a:t>Study_DataCollectionDescription</a:t>
            </a:r>
          </a:p>
          <a:p>
            <a:r>
              <a:rPr lang="en-US" dirty="0" smtClean="0"/>
              <a:t>Study_FundingInformation</a:t>
            </a:r>
          </a:p>
          <a:p>
            <a:r>
              <a:rPr lang="en-US" dirty="0" smtClean="0"/>
              <a:t>Study_KindOfData</a:t>
            </a:r>
          </a:p>
          <a:p>
            <a:r>
              <a:rPr lang="en-US" dirty="0" smtClean="0"/>
              <a:t>Study_LifecycleEvents</a:t>
            </a:r>
          </a:p>
          <a:p>
            <a:r>
              <a:rPr lang="en-US" dirty="0" smtClean="0"/>
              <a:t>Study_ProcessingDescription</a:t>
            </a:r>
          </a:p>
          <a:p>
            <a:r>
              <a:rPr lang="en-US" dirty="0" smtClean="0"/>
              <a:t>Study_Purpose</a:t>
            </a:r>
          </a:p>
          <a:p>
            <a:r>
              <a:rPr lang="en-US" dirty="0" smtClean="0"/>
              <a:t>Study_SamplingProcedure</a:t>
            </a:r>
          </a:p>
          <a:p>
            <a:r>
              <a:rPr lang="en-US" dirty="0" smtClean="0"/>
              <a:t>Study_Universe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2362200"/>
            <a:ext cx="4572000" cy="39624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 a StudyUnit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2209800"/>
            <a:ext cx="4496507" cy="4370427"/>
          </a:xfrm>
          <a:prstGeom prst="rect">
            <a:avLst/>
          </a:prstGeom>
          <a:solidFill>
            <a:srgbClr val="FFFF00">
              <a:alpha val="27000"/>
            </a:srgb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Study_AnalysisUnit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Study_CleaningOperation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Study_CollectionMethodology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Study_DataCollectionDescription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Study_FundingInformation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Study_KindOfData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Study_LifecycleEvents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Study_ProcessingDescription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Study_Purpose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Study_SamplingProcedure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Study_Universe</a:t>
            </a:r>
            <a:endParaRPr lang="en-US" sz="2200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4000" y="1066800"/>
            <a:ext cx="3708400" cy="320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000" y="1752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All of these require a StudyUnit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 Structured Dataset Attributes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40363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BibliographicCitation</a:t>
            </a:r>
          </a:p>
          <a:p>
            <a:r>
              <a:rPr lang="en-US" dirty="0" smtClean="0"/>
              <a:t>Abstract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Subtitle</a:t>
            </a:r>
          </a:p>
          <a:p>
            <a:r>
              <a:rPr lang="en-US" dirty="0" smtClean="0"/>
              <a:t>AlternativeTitle</a:t>
            </a:r>
          </a:p>
          <a:p>
            <a:r>
              <a:rPr lang="en-US" dirty="0" smtClean="0"/>
              <a:t>Creator</a:t>
            </a:r>
          </a:p>
          <a:p>
            <a:r>
              <a:rPr lang="en-US" dirty="0" smtClean="0"/>
              <a:t>Contributor</a:t>
            </a:r>
          </a:p>
          <a:p>
            <a:r>
              <a:rPr lang="en-US" dirty="0" smtClean="0"/>
              <a:t>Publisher</a:t>
            </a:r>
          </a:p>
          <a:p>
            <a:r>
              <a:rPr lang="en-US" dirty="0" smtClean="0"/>
              <a:t>DatasetIdentifier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Note</a:t>
            </a:r>
          </a:p>
          <a:p>
            <a:r>
              <a:rPr lang="en-US" dirty="0" smtClean="0"/>
              <a:t>AccessRights</a:t>
            </a:r>
          </a:p>
          <a:p>
            <a:r>
              <a:rPr lang="en-US" dirty="0" smtClean="0"/>
              <a:t>CopyRight</a:t>
            </a:r>
          </a:p>
          <a:p>
            <a:r>
              <a:rPr lang="en-US" dirty="0" smtClean="0"/>
              <a:t>License</a:t>
            </a:r>
          </a:p>
          <a:p>
            <a:r>
              <a:rPr lang="en-US" dirty="0" smtClean="0"/>
              <a:t>Embargo</a:t>
            </a:r>
          </a:p>
          <a:p>
            <a:r>
              <a:rPr lang="en-US" dirty="0" smtClean="0"/>
              <a:t>ProcessingStatus</a:t>
            </a:r>
          </a:p>
          <a:p>
            <a:r>
              <a:rPr lang="en-US" dirty="0" smtClean="0"/>
              <a:t>SpatialCoverage</a:t>
            </a:r>
          </a:p>
          <a:p>
            <a:r>
              <a:rPr lang="en-US" dirty="0" smtClean="0"/>
              <a:t>TemporalCoverage</a:t>
            </a:r>
          </a:p>
          <a:p>
            <a:r>
              <a:rPr lang="en-US" dirty="0" smtClean="0"/>
              <a:t>TopicalCoverage</a:t>
            </a:r>
          </a:p>
          <a:p>
            <a:r>
              <a:rPr lang="en-US" dirty="0" smtClean="0"/>
              <a:t>InstrumentDescription</a:t>
            </a:r>
          </a:p>
          <a:p>
            <a:r>
              <a:rPr lang="en-US" dirty="0" smtClean="0"/>
              <a:t>Study_AnalysisUnit</a:t>
            </a:r>
          </a:p>
          <a:p>
            <a:r>
              <a:rPr lang="en-US" dirty="0" smtClean="0"/>
              <a:t>Study_CleaningOperation</a:t>
            </a:r>
          </a:p>
          <a:p>
            <a:r>
              <a:rPr lang="en-US" dirty="0" smtClean="0"/>
              <a:t>Study_CollectionMethodology</a:t>
            </a:r>
          </a:p>
          <a:p>
            <a:r>
              <a:rPr lang="en-US" dirty="0" smtClean="0"/>
              <a:t>Study_DataCollectionDescription</a:t>
            </a:r>
          </a:p>
          <a:p>
            <a:r>
              <a:rPr lang="en-US" dirty="0" smtClean="0"/>
              <a:t>Study_FundingInformation</a:t>
            </a:r>
          </a:p>
          <a:p>
            <a:r>
              <a:rPr lang="en-US" dirty="0" smtClean="0"/>
              <a:t>Study_KindOfData</a:t>
            </a:r>
          </a:p>
          <a:p>
            <a:r>
              <a:rPr lang="en-US" dirty="0" smtClean="0"/>
              <a:t>Study_LifecycleEvents</a:t>
            </a:r>
          </a:p>
          <a:p>
            <a:r>
              <a:rPr lang="en-US" dirty="0" smtClean="0"/>
              <a:t>Study_ProcessingDescription</a:t>
            </a:r>
          </a:p>
          <a:p>
            <a:r>
              <a:rPr lang="en-US" dirty="0" smtClean="0"/>
              <a:t>Study_Purpose</a:t>
            </a:r>
          </a:p>
          <a:p>
            <a:r>
              <a:rPr lang="en-US" dirty="0" smtClean="0"/>
              <a:t>Study_SamplingProcedure</a:t>
            </a:r>
          </a:p>
          <a:p>
            <a:r>
              <a:rPr lang="en-US" dirty="0" smtClean="0"/>
              <a:t>Study_Universe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2362200"/>
            <a:ext cx="4572000" cy="396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30480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of these may apply to the study as well, but they do not require a StudyUnit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Profile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a recommended DDI profile  be enough to specify a recommended style?</a:t>
            </a:r>
          </a:p>
          <a:p>
            <a:endParaRPr lang="en-US" dirty="0"/>
          </a:p>
          <a:p>
            <a:pPr lvl="1"/>
            <a:r>
              <a:rPr lang="en-US" dirty="0" smtClean="0"/>
              <a:t>Exclude ResourcePackage?</a:t>
            </a:r>
          </a:p>
          <a:p>
            <a:pPr lvl="1"/>
            <a:r>
              <a:rPr lang="en-US" dirty="0" smtClean="0"/>
              <a:t>Exclude sub-elements in StudyUnit that can be in Fragments?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Profile Possibility?</a:t>
            </a:r>
            <a:br>
              <a:rPr lang="en-US" dirty="0" smtClean="0"/>
            </a:br>
            <a:r>
              <a:rPr lang="en-US" dirty="0" smtClean="0"/>
              <a:t>In Separate 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ddi:FragmentInstance</a:t>
            </a:r>
            <a:r>
              <a:rPr lang="en-US" dirty="0"/>
              <a:t>/</a:t>
            </a:r>
            <a:r>
              <a:rPr lang="en-US" dirty="0" err="1"/>
              <a:t>ddi:TopLevelReference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c:Concept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l:CategoryScheme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l:CodeListScheme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r:ManagedRepresentationScheme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r:Note</a:t>
            </a: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d:QuestionItem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/m4:RecordLayout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c:Universe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l:VariableScheme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Profile Possibility?</a:t>
            </a:r>
            <a:br>
              <a:rPr lang="en-US" dirty="0" smtClean="0"/>
            </a:br>
            <a:r>
              <a:rPr lang="en-US" dirty="0" smtClean="0"/>
              <a:t>In Archive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a:Archive</a:t>
            </a:r>
            <a:r>
              <a:rPr lang="en-US" dirty="0"/>
              <a:t>/</a:t>
            </a:r>
            <a:r>
              <a:rPr lang="en-US" dirty="0" err="1"/>
              <a:t>r:URN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a:Archive</a:t>
            </a:r>
            <a:r>
              <a:rPr lang="en-US" dirty="0"/>
              <a:t>/</a:t>
            </a:r>
            <a:r>
              <a:rPr lang="en-US" dirty="0" err="1"/>
              <a:t>r:LifecycleInformation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Profile Possibility?</a:t>
            </a:r>
            <a:br>
              <a:rPr lang="en-US" dirty="0" smtClean="0"/>
            </a:br>
            <a:r>
              <a:rPr lang="en-US" dirty="0" smtClean="0"/>
              <a:t>In PhysicalInstance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pi:PhysicalInstance</a:t>
            </a:r>
            <a:r>
              <a:rPr lang="en-US" dirty="0"/>
              <a:t>/</a:t>
            </a:r>
            <a:r>
              <a:rPr lang="en-US" dirty="0" err="1"/>
              <a:t>r:Citation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pi:PhysicalInstance</a:t>
            </a:r>
            <a:r>
              <a:rPr lang="en-US" dirty="0"/>
              <a:t>/</a:t>
            </a:r>
            <a:r>
              <a:rPr lang="en-US" dirty="0" err="1"/>
              <a:t>r:Software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pi:PhysicalInstance</a:t>
            </a:r>
            <a:r>
              <a:rPr lang="en-US" dirty="0" smtClean="0"/>
              <a:t>/</a:t>
            </a:r>
            <a:r>
              <a:rPr lang="en-US" dirty="0" err="1" smtClean="0"/>
              <a:t>r:URN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pi:PhysicalInstance</a:t>
            </a:r>
            <a:r>
              <a:rPr lang="en-US" dirty="0"/>
              <a:t>/</a:t>
            </a:r>
            <a:r>
              <a:rPr lang="en-US" dirty="0" err="1"/>
              <a:t>r:UserAttributePair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pi:PhysicalInstance</a:t>
            </a:r>
            <a:r>
              <a:rPr lang="en-US" dirty="0" smtClean="0"/>
              <a:t>/</a:t>
            </a:r>
            <a:r>
              <a:rPr lang="en-US" dirty="0" err="1" smtClean="0"/>
              <a:t>r:UserID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Profile Possibility?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StudyUnit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s:StudyUnit</a:t>
            </a:r>
            <a:r>
              <a:rPr lang="en-US" dirty="0"/>
              <a:t>/</a:t>
            </a:r>
            <a:r>
              <a:rPr lang="en-US" dirty="0" err="1"/>
              <a:t>r:AnalysisUnit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r:ArchiveReference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r:Embargo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r:FundingInformation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r:KindOfData</a:t>
            </a:r>
            <a:r>
              <a:rPr lang="en-US" dirty="0" smtClean="0"/>
              <a:t>        </a:t>
            </a:r>
            <a:r>
              <a:rPr lang="en-US" dirty="0" err="1"/>
              <a:t>ddi:Fragment</a:t>
            </a:r>
            <a:r>
              <a:rPr lang="en-US" dirty="0"/>
              <a:t>/</a:t>
            </a:r>
            <a:r>
              <a:rPr lang="en-US" dirty="0" err="1"/>
              <a:t>s:StudyUnit</a:t>
            </a:r>
            <a:r>
              <a:rPr lang="en-US" dirty="0"/>
              <a:t>/</a:t>
            </a:r>
            <a:r>
              <a:rPr lang="en-US" dirty="0" err="1"/>
              <a:t>r:PhysicalInstanceReference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r:Purpose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r:UniverseReference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ddi:Fragment</a:t>
            </a:r>
            <a:r>
              <a:rPr lang="en-US" dirty="0" smtClean="0"/>
              <a:t>/</a:t>
            </a:r>
            <a:r>
              <a:rPr lang="en-US" dirty="0" err="1" smtClean="0"/>
              <a:t>s:StudyUnit</a:t>
            </a:r>
            <a:r>
              <a:rPr lang="en-US" dirty="0" smtClean="0"/>
              <a:t>/</a:t>
            </a:r>
            <a:r>
              <a:rPr lang="en-US" dirty="0" err="1" smtClean="0"/>
              <a:t>r:URN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Prototype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2DB6-0D5B-4E21-8749-EFD2882AA04D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4686706" cy="5425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1524000"/>
            <a:ext cx="350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Runs in SAS </a:t>
            </a:r>
            <a:r>
              <a:rPr lang="en-US" sz="3200" b="1" dirty="0" smtClean="0"/>
              <a:t>Enterprise Guide</a:t>
            </a:r>
          </a:p>
          <a:p>
            <a:endParaRPr lang="en-US" sz="3200" dirty="0"/>
          </a:p>
          <a:p>
            <a:r>
              <a:rPr lang="en-US" sz="3200" dirty="0" smtClean="0"/>
              <a:t>Part of Documented Process Flow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24200" y="2286000"/>
            <a:ext cx="220980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Profile Possibility?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StudyUnit</a:t>
            </a:r>
            <a:r>
              <a:rPr lang="en-US" dirty="0" smtClean="0"/>
              <a:t>/</a:t>
            </a:r>
            <a:r>
              <a:rPr lang="en-US" dirty="0" err="1" smtClean="0"/>
              <a:t>DataCollection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/>
              <a:t>ddi:Fragment</a:t>
            </a:r>
            <a:r>
              <a:rPr lang="en-US" sz="1400" dirty="0" smtClean="0"/>
              <a:t>/</a:t>
            </a:r>
            <a:r>
              <a:rPr lang="en-US" sz="1400" dirty="0" err="1" smtClean="0"/>
              <a:t>s:StudyUnit</a:t>
            </a:r>
            <a:r>
              <a:rPr lang="en-US" sz="1400" dirty="0" smtClean="0"/>
              <a:t>/</a:t>
            </a:r>
            <a:r>
              <a:rPr lang="en-US" sz="1400" dirty="0" err="1" smtClean="0"/>
              <a:t>d:DataCollection</a:t>
            </a:r>
            <a:r>
              <a:rPr lang="en-US" sz="1400" dirty="0" smtClean="0"/>
              <a:t>/</a:t>
            </a:r>
            <a:r>
              <a:rPr lang="en-US" sz="2800" dirty="0" err="1" smtClean="0"/>
              <a:t>r:Description</a:t>
            </a:r>
            <a:r>
              <a:rPr lang="en-US" sz="2800" dirty="0" smtClean="0"/>
              <a:t>        </a:t>
            </a:r>
            <a:r>
              <a:rPr lang="en-US" sz="1400" dirty="0" err="1"/>
              <a:t>ddi:Fragment</a:t>
            </a:r>
            <a:r>
              <a:rPr lang="en-US" sz="1400" dirty="0"/>
              <a:t>/</a:t>
            </a:r>
            <a:r>
              <a:rPr lang="en-US" sz="1400" dirty="0" err="1"/>
              <a:t>s:StudyUnit</a:t>
            </a:r>
            <a:r>
              <a:rPr lang="en-US" sz="1400" dirty="0"/>
              <a:t>/</a:t>
            </a:r>
            <a:r>
              <a:rPr lang="en-US" sz="1400" dirty="0" err="1"/>
              <a:t>d:DataCollection</a:t>
            </a:r>
            <a:r>
              <a:rPr lang="en-US" sz="1400" dirty="0"/>
              <a:t>/</a:t>
            </a:r>
            <a:r>
              <a:rPr lang="en-US" sz="2800" dirty="0" err="1"/>
              <a:t>d:InstrumentScheme</a:t>
            </a:r>
            <a:r>
              <a:rPr lang="en-US" sz="2800" dirty="0"/>
              <a:t>      </a:t>
            </a:r>
            <a:r>
              <a:rPr lang="en-US" sz="2800" dirty="0" smtClean="0"/>
              <a:t>        </a:t>
            </a:r>
            <a:r>
              <a:rPr lang="en-US" sz="1400" dirty="0" err="1" smtClean="0"/>
              <a:t>ddi:Fragment</a:t>
            </a:r>
            <a:r>
              <a:rPr lang="en-US" sz="1400" dirty="0" smtClean="0"/>
              <a:t>/</a:t>
            </a:r>
            <a:r>
              <a:rPr lang="en-US" sz="1400" dirty="0" err="1" smtClean="0"/>
              <a:t>s:StudyUnit</a:t>
            </a:r>
            <a:r>
              <a:rPr lang="en-US" sz="1400" dirty="0" smtClean="0"/>
              <a:t>/</a:t>
            </a:r>
            <a:r>
              <a:rPr lang="en-US" sz="1400" dirty="0" err="1" smtClean="0"/>
              <a:t>d:DataCollection</a:t>
            </a:r>
            <a:r>
              <a:rPr lang="en-US" sz="1400" dirty="0" smtClean="0"/>
              <a:t>/</a:t>
            </a:r>
            <a:r>
              <a:rPr lang="en-US" sz="2800" dirty="0" err="1" smtClean="0"/>
              <a:t>d:Methodology</a:t>
            </a:r>
            <a:r>
              <a:rPr lang="en-US" sz="2800" dirty="0" smtClean="0"/>
              <a:t>        </a:t>
            </a:r>
            <a:r>
              <a:rPr lang="en-US" sz="1400" dirty="0" err="1" smtClean="0"/>
              <a:t>ddi:Fragment</a:t>
            </a:r>
            <a:r>
              <a:rPr lang="en-US" sz="1400" dirty="0" smtClean="0"/>
              <a:t>/</a:t>
            </a:r>
            <a:r>
              <a:rPr lang="en-US" sz="1400" dirty="0" err="1" smtClean="0"/>
              <a:t>s:StudyUnit</a:t>
            </a:r>
            <a:r>
              <a:rPr lang="en-US" sz="1400" dirty="0" smtClean="0"/>
              <a:t>/</a:t>
            </a:r>
            <a:r>
              <a:rPr lang="en-US" sz="1400" dirty="0" err="1" smtClean="0"/>
              <a:t>d:DataCollection</a:t>
            </a:r>
            <a:r>
              <a:rPr lang="en-US" sz="1400" dirty="0" smtClean="0"/>
              <a:t>/</a:t>
            </a:r>
            <a:r>
              <a:rPr lang="en-US" sz="2800" dirty="0" err="1" smtClean="0"/>
              <a:t>d:ProcessingEventScheme</a:t>
            </a:r>
            <a:r>
              <a:rPr lang="en-US" sz="2800" dirty="0" smtClean="0"/>
              <a:t>        </a:t>
            </a:r>
            <a:r>
              <a:rPr lang="en-US" sz="1400" dirty="0" err="1" smtClean="0"/>
              <a:t>ddi:Fragment</a:t>
            </a:r>
            <a:r>
              <a:rPr lang="en-US" sz="1400" dirty="0" smtClean="0"/>
              <a:t>/</a:t>
            </a:r>
            <a:r>
              <a:rPr lang="en-US" sz="1400" dirty="0" err="1" smtClean="0"/>
              <a:t>s:StudyUnit</a:t>
            </a:r>
            <a:r>
              <a:rPr lang="en-US" sz="1400" dirty="0" smtClean="0"/>
              <a:t>/</a:t>
            </a:r>
            <a:r>
              <a:rPr lang="en-US" sz="1400" dirty="0" err="1" smtClean="0"/>
              <a:t>d:DataCollection</a:t>
            </a:r>
            <a:r>
              <a:rPr lang="en-US" sz="1400" dirty="0" smtClean="0"/>
              <a:t>/</a:t>
            </a:r>
            <a:r>
              <a:rPr lang="en-US" sz="2800" dirty="0" err="1" smtClean="0"/>
              <a:t>d:ProcessingInstructionScheme</a:t>
            </a:r>
            <a:r>
              <a:rPr lang="en-US" sz="2800" dirty="0" smtClean="0"/>
              <a:t>        </a:t>
            </a:r>
          </a:p>
          <a:p>
            <a:pPr marL="0" indent="0">
              <a:buNone/>
            </a:pPr>
            <a:r>
              <a:rPr lang="en-US" sz="1400" dirty="0" err="1" smtClean="0"/>
              <a:t>ddi:Fragment</a:t>
            </a:r>
            <a:r>
              <a:rPr lang="en-US" sz="1400" dirty="0" smtClean="0"/>
              <a:t>/</a:t>
            </a:r>
            <a:r>
              <a:rPr lang="en-US" sz="1400" dirty="0" err="1" smtClean="0"/>
              <a:t>s:StudyUnit</a:t>
            </a:r>
            <a:r>
              <a:rPr lang="en-US" sz="1400" dirty="0" smtClean="0"/>
              <a:t>/</a:t>
            </a:r>
            <a:r>
              <a:rPr lang="en-US" sz="1400" dirty="0" err="1" smtClean="0"/>
              <a:t>d:DataCollection</a:t>
            </a:r>
            <a:r>
              <a:rPr lang="en-US" sz="1400" dirty="0" smtClean="0"/>
              <a:t>/</a:t>
            </a:r>
            <a:r>
              <a:rPr lang="en-US" sz="2800" dirty="0" err="1" smtClean="0"/>
              <a:t>r:URN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Profile Possibility?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StudyUnit</a:t>
            </a:r>
            <a:r>
              <a:rPr lang="en-US" dirty="0" smtClean="0"/>
              <a:t>/</a:t>
            </a:r>
            <a:r>
              <a:rPr lang="en-US" dirty="0" err="1" smtClean="0"/>
              <a:t>LogicalProduct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Fragment/</a:t>
            </a:r>
            <a:r>
              <a:rPr lang="en-US" sz="1700" dirty="0" err="1" smtClean="0"/>
              <a:t>s:StudyUnit</a:t>
            </a:r>
            <a:r>
              <a:rPr lang="en-US" sz="1700" dirty="0" smtClean="0"/>
              <a:t>/</a:t>
            </a:r>
            <a:r>
              <a:rPr lang="en-US" sz="1700" dirty="0" err="1" smtClean="0"/>
              <a:t>l:LogicalProduct</a:t>
            </a:r>
            <a:r>
              <a:rPr lang="en-US" sz="1700" dirty="0" smtClean="0"/>
              <a:t>/</a:t>
            </a:r>
            <a:r>
              <a:rPr lang="en-US" sz="2400" dirty="0" err="1" smtClean="0"/>
              <a:t>r:CategorySchemeReference</a:t>
            </a:r>
            <a:endParaRPr lang="en-US" sz="2400" dirty="0"/>
          </a:p>
          <a:p>
            <a:pPr marL="0" indent="0">
              <a:buNone/>
            </a:pPr>
            <a:r>
              <a:rPr lang="en-US" sz="1700" dirty="0" smtClean="0"/>
              <a:t>Fragment/</a:t>
            </a:r>
            <a:r>
              <a:rPr lang="en-US" sz="1700" dirty="0" err="1" smtClean="0"/>
              <a:t>s:StudyUnit</a:t>
            </a:r>
            <a:r>
              <a:rPr lang="en-US" sz="1700" dirty="0" smtClean="0"/>
              <a:t>/</a:t>
            </a:r>
            <a:r>
              <a:rPr lang="en-US" sz="1700" dirty="0" err="1" smtClean="0"/>
              <a:t>l:LogicalProduct</a:t>
            </a:r>
            <a:r>
              <a:rPr lang="en-US" sz="1700" dirty="0" smtClean="0"/>
              <a:t>/</a:t>
            </a:r>
            <a:r>
              <a:rPr lang="en-US" sz="2400" dirty="0" err="1" smtClean="0"/>
              <a:t>r:CodeListSchemeReference</a:t>
            </a:r>
            <a:endParaRPr lang="en-US" sz="2400" dirty="0"/>
          </a:p>
          <a:p>
            <a:pPr marL="0" indent="0">
              <a:buNone/>
            </a:pPr>
            <a:r>
              <a:rPr lang="en-US" sz="1600" dirty="0" smtClean="0"/>
              <a:t>Fragment/</a:t>
            </a:r>
            <a:r>
              <a:rPr lang="en-US" sz="1600" dirty="0" err="1" smtClean="0"/>
              <a:t>s:StudyUnit</a:t>
            </a:r>
            <a:r>
              <a:rPr lang="en-US" sz="1600" dirty="0" smtClean="0"/>
              <a:t>/</a:t>
            </a:r>
            <a:r>
              <a:rPr lang="en-US" sz="1600" dirty="0" err="1" smtClean="0"/>
              <a:t>l:LogicalProduct</a:t>
            </a:r>
            <a:r>
              <a:rPr lang="en-US" sz="1600" dirty="0" smtClean="0"/>
              <a:t>/</a:t>
            </a:r>
            <a:r>
              <a:rPr lang="en-US" sz="2400" dirty="0" err="1" smtClean="0"/>
              <a:t>r:ManagedRepresentationSchemeReference</a:t>
            </a:r>
            <a:r>
              <a:rPr lang="en-US" sz="2800" dirty="0" smtClean="0"/>
              <a:t>       </a:t>
            </a:r>
            <a:endParaRPr lang="en-US" sz="2800" dirty="0"/>
          </a:p>
          <a:p>
            <a:pPr marL="0" indent="0">
              <a:buNone/>
            </a:pPr>
            <a:r>
              <a:rPr lang="en-US" sz="1600" dirty="0" smtClean="0"/>
              <a:t>Fragment/</a:t>
            </a:r>
            <a:r>
              <a:rPr lang="en-US" sz="1600" dirty="0" err="1" smtClean="0"/>
              <a:t>s:StudyUnit</a:t>
            </a:r>
            <a:r>
              <a:rPr lang="en-US" sz="1600" dirty="0" smtClean="0"/>
              <a:t>/</a:t>
            </a:r>
            <a:r>
              <a:rPr lang="en-US" sz="1600" dirty="0" err="1" smtClean="0"/>
              <a:t>l:LogicalProduct</a:t>
            </a:r>
            <a:r>
              <a:rPr lang="en-US" sz="1600" dirty="0" smtClean="0"/>
              <a:t>/</a:t>
            </a:r>
            <a:r>
              <a:rPr lang="en-US" sz="2400" dirty="0" err="1" smtClean="0"/>
              <a:t>r:URN</a:t>
            </a:r>
            <a:r>
              <a:rPr lang="en-US" sz="2800" dirty="0" smtClean="0"/>
              <a:t>        </a:t>
            </a:r>
            <a:endParaRPr lang="en-US" sz="2800" dirty="0"/>
          </a:p>
          <a:p>
            <a:pPr marL="0" indent="0">
              <a:buNone/>
            </a:pPr>
            <a:r>
              <a:rPr lang="en-US" sz="1600" dirty="0" smtClean="0"/>
              <a:t>Fragment/</a:t>
            </a:r>
            <a:r>
              <a:rPr lang="en-US" sz="1600" dirty="0" err="1" smtClean="0"/>
              <a:t>s:StudyUnit</a:t>
            </a:r>
            <a:r>
              <a:rPr lang="en-US" sz="1600" dirty="0" smtClean="0"/>
              <a:t>/</a:t>
            </a:r>
            <a:r>
              <a:rPr lang="en-US" sz="1600" dirty="0" err="1" smtClean="0"/>
              <a:t>l:LogicalProduct</a:t>
            </a:r>
            <a:r>
              <a:rPr lang="en-US" sz="1600" dirty="0" smtClean="0"/>
              <a:t>/</a:t>
            </a:r>
            <a:r>
              <a:rPr lang="en-US" sz="2400" dirty="0" err="1" smtClean="0"/>
              <a:t>r:VariableSchemeReference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ADA-9E32-4C9A-86AC-1FDDA9CF2C20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NADDI2014, A DDI3.2 Style for Data and Metadata Extracted from 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83E-06E3-4A4A-8C0A-7B9EEF1FE6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468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ExtendedAttributes Addin</a:t>
            </a:r>
          </a:p>
          <a:p>
            <a:r>
              <a:rPr lang="en-US" dirty="0" smtClean="0"/>
              <a:t>The project has been archived at: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kuscholarworks.ku.edu/dspace/handle/1808/12488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5867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Larry Hoyle</a:t>
            </a:r>
          </a:p>
          <a:p>
            <a:endParaRPr lang="en-US" dirty="0"/>
          </a:p>
          <a:p>
            <a:r>
              <a:rPr lang="en-US" dirty="0"/>
              <a:t>Senior Scientist</a:t>
            </a:r>
          </a:p>
          <a:p>
            <a:r>
              <a:rPr lang="en-US" dirty="0"/>
              <a:t>Institute for Policy &amp; Social Research, University of Kansas</a:t>
            </a:r>
          </a:p>
          <a:p>
            <a:r>
              <a:rPr lang="en-US" dirty="0"/>
              <a:t>1541 Lilac Lane Suite 607 Blake</a:t>
            </a:r>
          </a:p>
          <a:p>
            <a:r>
              <a:rPr lang="en-US" dirty="0"/>
              <a:t>Lawrence, KS </a:t>
            </a:r>
            <a:r>
              <a:rPr lang="en-US" dirty="0" smtClean="0"/>
              <a:t>66045-3129</a:t>
            </a:r>
          </a:p>
          <a:p>
            <a:endParaRPr lang="en-US" dirty="0"/>
          </a:p>
          <a:p>
            <a:r>
              <a:rPr lang="en-US" sz="2800" dirty="0">
                <a:hlinkClick r:id="rId3"/>
              </a:rPr>
              <a:t>LarryHoyle@ku.edu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Enterprise Guide?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94484"/>
            <a:ext cx="6576163" cy="380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Document sequence of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Rerun whole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REPLICATION !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SAS – Addin ( </a:t>
            </a:r>
            <a:r>
              <a:rPr lang="en-US" dirty="0"/>
              <a:t>C</a:t>
            </a:r>
            <a:r>
              <a:rPr lang="en-US" dirty="0" smtClean="0"/>
              <a:t># </a:t>
            </a:r>
            <a:r>
              <a:rPr lang="en-US" dirty="0" err="1" smtClean="0"/>
              <a:t>.Net</a:t>
            </a:r>
            <a:r>
              <a:rPr lang="en-US" dirty="0" smtClean="0"/>
              <a:t> Program)</a:t>
            </a:r>
            <a:br>
              <a:rPr lang="en-US" dirty="0" smtClean="0"/>
            </a:br>
            <a:r>
              <a:rPr lang="en-US" dirty="0" smtClean="0"/>
              <a:t>Tools… Add-in…”Extended Attributes”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Hoyle CRMDA Presentation 7 March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8251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3519" y="51816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needs the appropriate .</a:t>
            </a:r>
            <a:r>
              <a:rPr lang="en-US" sz="2800" dirty="0" err="1" smtClean="0"/>
              <a:t>dll</a:t>
            </a:r>
            <a:r>
              <a:rPr lang="en-US" sz="2800" dirty="0" smtClean="0"/>
              <a:t> file copied to the system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3200400"/>
            <a:ext cx="11430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5257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See: </a:t>
            </a:r>
            <a:r>
              <a:rPr lang="en-US" dirty="0" err="1" smtClean="0"/>
              <a:t>Hemedinger</a:t>
            </a:r>
            <a:r>
              <a:rPr lang="en-US" dirty="0" smtClean="0"/>
              <a:t>, Chris. 2012. </a:t>
            </a:r>
            <a:r>
              <a:rPr lang="en-US" i="1" dirty="0" smtClean="0"/>
              <a:t>Custom Tasks for SAS® Enterprise Guide</a:t>
            </a:r>
            <a:r>
              <a:rPr lang="en-US" i="1" dirty="0"/>
              <a:t> </a:t>
            </a:r>
            <a:r>
              <a:rPr lang="en-US" i="1" dirty="0" smtClean="0"/>
              <a:t>® Using Microsoft .NET</a:t>
            </a:r>
            <a:r>
              <a:rPr lang="en-US" dirty="0" smtClean="0"/>
              <a:t>. Cary, NC: SAS Institute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Dataset Attributes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117469"/>
            <a:ext cx="7313347" cy="538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200" y="2008171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Dataset</a:t>
            </a:r>
            <a:endParaRPr lang="en-US" sz="32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23900" y="2592946"/>
            <a:ext cx="952499" cy="455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596" y="3648038"/>
            <a:ext cx="170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Attribute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23931" y="3429000"/>
            <a:ext cx="752468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510" y="4953000"/>
            <a:ext cx="170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Value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56714" y="4513092"/>
            <a:ext cx="710466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5166" y="1715783"/>
            <a:ext cx="1600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Output Dataset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05600" y="2820473"/>
            <a:ext cx="1349666" cy="227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Variable Attributes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76200" y="2008171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Variable</a:t>
            </a:r>
            <a:endParaRPr lang="en-US" sz="32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23900" y="2592946"/>
            <a:ext cx="952499" cy="455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66" y="1371600"/>
            <a:ext cx="7271484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805120"/>
            <a:ext cx="170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Attribute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23931" y="3657600"/>
            <a:ext cx="853335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510" y="4953000"/>
            <a:ext cx="170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Value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56714" y="4513092"/>
            <a:ext cx="710466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from Drop-down List or Enter Value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45D-3244-417B-9F8D-F801C0D912B5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 CRMDA Presentation 7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7828-8EF8-4FEC-ACB6-487422E65745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66" y="1371600"/>
            <a:ext cx="7271484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805120"/>
            <a:ext cx="170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Attribute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23931" y="3657600"/>
            <a:ext cx="853335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1457</Words>
  <Application>Microsoft Office PowerPoint</Application>
  <PresentationFormat>On-screen Show (4:3)</PresentationFormat>
  <Paragraphs>393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 DDI3.2 Style for Data and Metadata Extracted from SAS</vt:lpstr>
      <vt:lpstr>Metadata Embedded in Proprietary Data Files</vt:lpstr>
      <vt:lpstr>Tools</vt:lpstr>
      <vt:lpstr>A Prototype Tool</vt:lpstr>
      <vt:lpstr>Why Enterprise Guide?</vt:lpstr>
      <vt:lpstr>SAS – Addin ( C# .Net Program) Tools… Add-in…”Extended Attributes”</vt:lpstr>
      <vt:lpstr>Editing Dataset Attributes</vt:lpstr>
      <vt:lpstr>Editing Variable Attributes</vt:lpstr>
      <vt:lpstr>Pick from Drop-down List or Enter Value</vt:lpstr>
      <vt:lpstr>Pick from Drop-down List or Enter Value</vt:lpstr>
      <vt:lpstr>Glossary of Terms</vt:lpstr>
      <vt:lpstr>View of Internal Representation of Selections</vt:lpstr>
      <vt:lpstr>Codebook Generation (HTML)</vt:lpstr>
      <vt:lpstr>Dataset, Variables, Codelists</vt:lpstr>
      <vt:lpstr>SAS Informats</vt:lpstr>
      <vt:lpstr>Metadata Structured as DDI 3.2  (XML)</vt:lpstr>
      <vt:lpstr>Review and Run the SAS Code</vt:lpstr>
      <vt:lpstr>Upon Finishing Runs Proc Dataset to Create New Dataset</vt:lpstr>
      <vt:lpstr>Becomes Part of Process Flow</vt:lpstr>
      <vt:lpstr>What Structure to use?</vt:lpstr>
      <vt:lpstr>DDI-L Style</vt:lpstr>
      <vt:lpstr>Software Incompatibilities</vt:lpstr>
      <vt:lpstr>Alternative Styles</vt:lpstr>
      <vt:lpstr>StudyUnit</vt:lpstr>
      <vt:lpstr>ResourcePackage</vt:lpstr>
      <vt:lpstr>Fragment (DDI 3.2)</vt:lpstr>
      <vt:lpstr>Custom Attributes</vt:lpstr>
      <vt:lpstr>Example Custom Attribute</vt:lpstr>
      <vt:lpstr>Example Custom Attribute</vt:lpstr>
      <vt:lpstr>Representing Custom Attributes</vt:lpstr>
      <vt:lpstr>Alternative – Assign Selected Terms Meaning</vt:lpstr>
      <vt:lpstr>Current  Structured Dataset Attributes</vt:lpstr>
      <vt:lpstr>Require a StudyUnit</vt:lpstr>
      <vt:lpstr>Current  Structured Dataset Attributes</vt:lpstr>
      <vt:lpstr>DDI Profile Issue?</vt:lpstr>
      <vt:lpstr>Profile Possibility? In Separate Fragment</vt:lpstr>
      <vt:lpstr>Profile Possibility? In Archive Elements</vt:lpstr>
      <vt:lpstr>Profile Possibility? In PhysicalInstance Elements</vt:lpstr>
      <vt:lpstr>Profile Possibility? In StudyUnit Elements</vt:lpstr>
      <vt:lpstr>Profile Possibility? In StudyUnit/DataCollection Elements</vt:lpstr>
      <vt:lpstr>Profile Possibility? In StudyUnit/LogicalProduct Elements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lhoyle</dc:creator>
  <cp:lastModifiedBy>lhoyle</cp:lastModifiedBy>
  <cp:revision>39</cp:revision>
  <dcterms:created xsi:type="dcterms:W3CDTF">2014-03-03T20:19:20Z</dcterms:created>
  <dcterms:modified xsi:type="dcterms:W3CDTF">2014-03-11T20:39:35Z</dcterms:modified>
</cp:coreProperties>
</file>