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61" r:id="rId3"/>
    <p:sldId id="299" r:id="rId4"/>
    <p:sldId id="262" r:id="rId5"/>
    <p:sldId id="258" r:id="rId6"/>
    <p:sldId id="263" r:id="rId7"/>
    <p:sldId id="259" r:id="rId8"/>
    <p:sldId id="278" r:id="rId9"/>
    <p:sldId id="279" r:id="rId10"/>
    <p:sldId id="280" r:id="rId11"/>
    <p:sldId id="281" r:id="rId12"/>
    <p:sldId id="282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0" r:id="rId22"/>
    <p:sldId id="268" r:id="rId23"/>
    <p:sldId id="264" r:id="rId24"/>
    <p:sldId id="269" r:id="rId25"/>
    <p:sldId id="266" r:id="rId26"/>
    <p:sldId id="267" r:id="rId27"/>
    <p:sldId id="285" r:id="rId28"/>
    <p:sldId id="286" r:id="rId29"/>
    <p:sldId id="297" r:id="rId30"/>
    <p:sldId id="296" r:id="rId31"/>
    <p:sldId id="295" r:id="rId32"/>
    <p:sldId id="294" r:id="rId33"/>
    <p:sldId id="293" r:id="rId34"/>
    <p:sldId id="292" r:id="rId35"/>
    <p:sldId id="291" r:id="rId36"/>
    <p:sldId id="290" r:id="rId37"/>
    <p:sldId id="289" r:id="rId38"/>
    <p:sldId id="287" r:id="rId39"/>
    <p:sldId id="288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E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D1776-A92E-4DEE-A0DC-D6A2152D99BB}" type="datetimeFigureOut">
              <a:rPr lang="en-US" smtClean="0"/>
              <a:pPr/>
              <a:t>4/6/2009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1641F-7981-4E36-960F-27ABE3E4FE2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13</a:t>
            </a:fld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14</a:t>
            </a:fld>
            <a:endParaRPr lang="en-C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19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20</a:t>
            </a:fld>
            <a:endParaRPr lang="en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641F-7981-4E36-960F-27ABE3E4FE21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4/6/2009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5" Type="http://schemas.openxmlformats.org/officeDocument/2006/relationships/slide" Target="slide28.xml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29.xml"/><Relationship Id="rId3" Type="http://schemas.openxmlformats.org/officeDocument/2006/relationships/image" Target="../media/image1.png"/><Relationship Id="rId7" Type="http://schemas.openxmlformats.org/officeDocument/2006/relationships/slide" Target="slide35.xml"/><Relationship Id="rId12" Type="http://schemas.openxmlformats.org/officeDocument/2006/relationships/slide" Target="slide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11" Type="http://schemas.openxmlformats.org/officeDocument/2006/relationships/slide" Target="slide31.xml"/><Relationship Id="rId5" Type="http://schemas.openxmlformats.org/officeDocument/2006/relationships/slide" Target="slide37.xml"/><Relationship Id="rId10" Type="http://schemas.openxmlformats.org/officeDocument/2006/relationships/slide" Target="slide32.xml"/><Relationship Id="rId4" Type="http://schemas.openxmlformats.org/officeDocument/2006/relationships/image" Target="../media/image2.gif"/><Relationship Id="rId9" Type="http://schemas.openxmlformats.org/officeDocument/2006/relationships/slide" Target="slide33.xml"/><Relationship Id="rId1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AVR%20Butterfly%20Evaluation%20Kit.pdf" TargetMode="External"/><Relationship Id="rId5" Type="http://schemas.openxmlformats.org/officeDocument/2006/relationships/hyperlink" Target="alternate_PIns_BUTTEFLY.pdf" TargetMode="Externa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hyperlink" Target="../../ENSC440/440PCB/Schematic21.sch" TargetMode="Externa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hyperlink" Target="Crystal.pdf" TargetMode="External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hyperlink" Target="Button.pdf" TargetMode="External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hyperlink" Target="opa2347.pdf" TargetMode="External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hyperlink" Target="PDU-G106B-SM.pdf" TargetMode="External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Philips%20controler.pdf" TargetMode="External"/><Relationship Id="rId5" Type="http://schemas.openxmlformats.org/officeDocument/2006/relationships/hyperlink" Target="CDM-04101.pdf" TargetMode="External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hyperlink" Target="Flash.pdf" TargetMode="External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hyperlink" Target="atmega169.pdf" TargetMode="External"/><Relationship Id="rId4" Type="http://schemas.openxmlformats.org/officeDocument/2006/relationships/image" Target="../media/image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hyperlink" Target="../../ENSC440/bf_lcd_test_20060128/440proj_MARCH11_SOFTWARE_PROJECT_DONE/440proj_MARCH11_SOFTWARE%20PROJECT%20DONE/440proj/InterruptTest.c" TargetMode="External"/><Relationship Id="rId4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40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hyperlink" Target="AVR-ISP-mkII.pdf" TargetMode="Externa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6272550" cy="762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Portable UV Monitoring Device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09600"/>
            <a:ext cx="4470256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3048000"/>
            <a:ext cx="6324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r>
              <a:rPr lang="en-CA" sz="2800" dirty="0" smtClean="0">
                <a:solidFill>
                  <a:schemeClr val="bg1"/>
                </a:solidFill>
              </a:rPr>
              <a:t>Nima Edelkhani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Dariush Sahebjavaher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Kimia Nassehi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444741"/>
            <a:ext cx="3608839" cy="5413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Implementation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pic>
        <p:nvPicPr>
          <p:cNvPr id="1027" name="Picture 3" descr="E:\Documents and Settings\Daryoush\Desktop\presentation\Schematic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340130"/>
            <a:ext cx="6536164" cy="4617758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4343400" y="4800600"/>
            <a:ext cx="1600200" cy="914400"/>
          </a:xfrm>
          <a:prstGeom prst="roundRect">
            <a:avLst/>
          </a:prstGeom>
          <a:noFill/>
          <a:ln>
            <a:solidFill>
              <a:srgbClr val="6633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524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Analog circuit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95600" y="1447800"/>
            <a:ext cx="2667000" cy="1371600"/>
          </a:xfrm>
          <a:prstGeom prst="round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4267200"/>
            <a:ext cx="14478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Switches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990600" y="2179320"/>
            <a:ext cx="5699760" cy="3558738"/>
          </a:xfrm>
          <a:custGeom>
            <a:avLst/>
            <a:gdLst>
              <a:gd name="connsiteX0" fmla="*/ 121920 w 5699760"/>
              <a:gd name="connsiteY0" fmla="*/ 0 h 3558738"/>
              <a:gd name="connsiteX1" fmla="*/ 1851660 w 5699760"/>
              <a:gd name="connsiteY1" fmla="*/ 7620 h 3558738"/>
              <a:gd name="connsiteX2" fmla="*/ 1851660 w 5699760"/>
              <a:gd name="connsiteY2" fmla="*/ 708660 h 3558738"/>
              <a:gd name="connsiteX3" fmla="*/ 5699760 w 5699760"/>
              <a:gd name="connsiteY3" fmla="*/ 701040 h 3558738"/>
              <a:gd name="connsiteX4" fmla="*/ 5699760 w 5699760"/>
              <a:gd name="connsiteY4" fmla="*/ 1501140 h 3558738"/>
              <a:gd name="connsiteX5" fmla="*/ 4000500 w 5699760"/>
              <a:gd name="connsiteY5" fmla="*/ 1501140 h 3558738"/>
              <a:gd name="connsiteX6" fmla="*/ 4000500 w 5699760"/>
              <a:gd name="connsiteY6" fmla="*/ 2004060 h 3558738"/>
              <a:gd name="connsiteX7" fmla="*/ 3101340 w 5699760"/>
              <a:gd name="connsiteY7" fmla="*/ 2004060 h 3558738"/>
              <a:gd name="connsiteX8" fmla="*/ 3086100 w 5699760"/>
              <a:gd name="connsiteY8" fmla="*/ 3543300 h 3558738"/>
              <a:gd name="connsiteX9" fmla="*/ 3040380 w 5699760"/>
              <a:gd name="connsiteY9" fmla="*/ 3535680 h 3558738"/>
              <a:gd name="connsiteX10" fmla="*/ 22860 w 5699760"/>
              <a:gd name="connsiteY10" fmla="*/ 3535680 h 3558738"/>
              <a:gd name="connsiteX11" fmla="*/ 0 w 5699760"/>
              <a:gd name="connsiteY11" fmla="*/ 0 h 3558738"/>
              <a:gd name="connsiteX12" fmla="*/ 121920 w 5699760"/>
              <a:gd name="connsiteY12" fmla="*/ 0 h 355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99760" h="3558738">
                <a:moveTo>
                  <a:pt x="121920" y="0"/>
                </a:moveTo>
                <a:lnTo>
                  <a:pt x="1851660" y="7620"/>
                </a:lnTo>
                <a:lnTo>
                  <a:pt x="1851660" y="708660"/>
                </a:lnTo>
                <a:lnTo>
                  <a:pt x="5699760" y="701040"/>
                </a:lnTo>
                <a:lnTo>
                  <a:pt x="5699760" y="1501140"/>
                </a:lnTo>
                <a:lnTo>
                  <a:pt x="4000500" y="1501140"/>
                </a:lnTo>
                <a:lnTo>
                  <a:pt x="4000500" y="2004060"/>
                </a:lnTo>
                <a:lnTo>
                  <a:pt x="3101340" y="2004060"/>
                </a:lnTo>
                <a:cubicBezTo>
                  <a:pt x="3096260" y="2517140"/>
                  <a:pt x="3106506" y="3030601"/>
                  <a:pt x="3086100" y="3543300"/>
                </a:cubicBezTo>
                <a:cubicBezTo>
                  <a:pt x="3085486" y="3558738"/>
                  <a:pt x="3040380" y="3535680"/>
                  <a:pt x="3040380" y="3535680"/>
                </a:cubicBezTo>
                <a:lnTo>
                  <a:pt x="22860" y="3535680"/>
                </a:lnTo>
                <a:lnTo>
                  <a:pt x="0" y="0"/>
                </a:lnTo>
                <a:lnTo>
                  <a:pt x="121920" y="0"/>
                </a:lnTo>
                <a:close/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0" y="1371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Micro Processor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19800" y="3810000"/>
            <a:ext cx="990600" cy="16002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5410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LCD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5" grpId="0" animBg="1"/>
      <p:bldP spid="16" grpId="0"/>
      <p:bldP spid="16" grpId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Implementation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pic>
        <p:nvPicPr>
          <p:cNvPr id="2050" name="Picture 2" descr="E:\Documents and Settings\Daryoush\Desktop\presentation\PCB U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371600"/>
            <a:ext cx="6629400" cy="4517126"/>
          </a:xfrm>
          <a:prstGeom prst="rect">
            <a:avLst/>
          </a:prstGeom>
          <a:noFill/>
        </p:spPr>
      </p:pic>
      <p:pic>
        <p:nvPicPr>
          <p:cNvPr id="2051" name="Picture 3" descr="E:\Documents and Settings\Daryoush\Desktop\presentation\pcb up com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371600"/>
            <a:ext cx="6630434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Functional Prototype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pic>
        <p:nvPicPr>
          <p:cNvPr id="6" name="Picture 5" descr="Image777.jpg"/>
          <p:cNvPicPr>
            <a:picLocks noChangeAspect="1"/>
          </p:cNvPicPr>
          <p:nvPr/>
        </p:nvPicPr>
        <p:blipFill>
          <a:blip r:embed="rId5" cstate="print"/>
          <a:srcRect l="20703" t="27214" r="20703" b="22331"/>
          <a:stretch>
            <a:fillRect/>
          </a:stretch>
        </p:blipFill>
        <p:spPr>
          <a:xfrm>
            <a:off x="4114800" y="1371600"/>
            <a:ext cx="3421626" cy="2209800"/>
          </a:xfrm>
          <a:prstGeom prst="rect">
            <a:avLst/>
          </a:prstGeom>
        </p:spPr>
      </p:pic>
      <p:pic>
        <p:nvPicPr>
          <p:cNvPr id="7" name="Picture 6" descr="Image778.jpg"/>
          <p:cNvPicPr>
            <a:picLocks noChangeAspect="1"/>
          </p:cNvPicPr>
          <p:nvPr/>
        </p:nvPicPr>
        <p:blipFill>
          <a:blip r:embed="rId6" cstate="print"/>
          <a:srcRect l="17041" t="22331" r="15820" b="19075"/>
          <a:stretch>
            <a:fillRect/>
          </a:stretch>
        </p:blipFill>
        <p:spPr>
          <a:xfrm>
            <a:off x="4114800" y="3733800"/>
            <a:ext cx="3376083" cy="2209800"/>
          </a:xfrm>
          <a:prstGeom prst="rect">
            <a:avLst/>
          </a:prstGeom>
        </p:spPr>
      </p:pic>
      <p:pic>
        <p:nvPicPr>
          <p:cNvPr id="8" name="Picture 7" descr="Image748.jpg"/>
          <p:cNvPicPr>
            <a:picLocks noChangeAspect="1"/>
          </p:cNvPicPr>
          <p:nvPr/>
        </p:nvPicPr>
        <p:blipFill>
          <a:blip r:embed="rId7" cstate="print"/>
          <a:srcRect l="10937" t="15820" r="4834" b="9310"/>
          <a:stretch>
            <a:fillRect/>
          </a:stretch>
        </p:blipFill>
        <p:spPr>
          <a:xfrm>
            <a:off x="685800" y="1371600"/>
            <a:ext cx="3276600" cy="2184400"/>
          </a:xfrm>
          <a:prstGeom prst="rect">
            <a:avLst/>
          </a:prstGeom>
        </p:spPr>
      </p:pic>
      <p:pic>
        <p:nvPicPr>
          <p:cNvPr id="9" name="Picture 8" descr="Image782.jpg"/>
          <p:cNvPicPr>
            <a:picLocks noChangeAspect="1"/>
          </p:cNvPicPr>
          <p:nvPr/>
        </p:nvPicPr>
        <p:blipFill>
          <a:blip r:embed="rId8" cstate="print"/>
          <a:srcRect t="7682" r="24365" b="17448"/>
          <a:stretch>
            <a:fillRect/>
          </a:stretch>
        </p:blipFill>
        <p:spPr>
          <a:xfrm>
            <a:off x="685800" y="3733801"/>
            <a:ext cx="3205105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6272550" cy="7620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Marketing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143000"/>
            <a:ext cx="79248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Health care benefits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Portable and small 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Easy to use in any age group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Inexpensive </a:t>
            </a:r>
          </a:p>
          <a:p>
            <a:pPr lvl="1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Finished product as a watch $20</a:t>
            </a:r>
          </a:p>
          <a:p>
            <a:pPr lvl="1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Module $5 </a:t>
            </a:r>
          </a:p>
          <a:p>
            <a:pPr marL="95250" lvl="1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Prospective functionalities</a:t>
            </a:r>
          </a:p>
          <a:p>
            <a:pPr marL="552450" lvl="2">
              <a:buFont typeface="Arial" pitchFamily="34" charset="0"/>
              <a:buChar char="•"/>
              <a:tabLst>
                <a:tab pos="722313" algn="l"/>
              </a:tabLst>
            </a:pPr>
            <a:r>
              <a:rPr lang="en-CA" sz="2800" dirty="0" smtClean="0">
                <a:solidFill>
                  <a:schemeClr val="bg1"/>
                </a:solidFill>
              </a:rPr>
              <a:t> Implemented in different languages</a:t>
            </a:r>
          </a:p>
          <a:p>
            <a:pPr marL="552450" lvl="2">
              <a:buFont typeface="Arial" pitchFamily="34" charset="0"/>
              <a:buChar char="•"/>
              <a:tabLst>
                <a:tab pos="801688" algn="l"/>
              </a:tabLst>
            </a:pPr>
            <a:r>
              <a:rPr lang="en-CA" sz="2800" dirty="0" smtClean="0">
                <a:solidFill>
                  <a:schemeClr val="bg1"/>
                </a:solidFill>
              </a:rPr>
              <a:t> Installed on many electronic devices</a:t>
            </a:r>
          </a:p>
          <a:p>
            <a:pPr marL="552450" lvl="2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Text to speech feature</a:t>
            </a:r>
          </a:p>
          <a:p>
            <a:pPr marL="631825" lvl="2" indent="-92075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Buzzer/Vibrator</a:t>
            </a:r>
          </a:p>
          <a:p>
            <a:pPr marL="631825" lvl="2" indent="-92075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Skin type specifications</a:t>
            </a:r>
          </a:p>
          <a:p>
            <a:pPr lvl="1"/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6272550" cy="7620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Potential Market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1430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 descr="outdoor.bmp"/>
          <p:cNvPicPr>
            <a:picLocks noChangeAspect="1"/>
          </p:cNvPicPr>
          <p:nvPr/>
        </p:nvPicPr>
        <p:blipFill>
          <a:blip r:embed="rId5"/>
          <a:srcRect t="1538" r="26543"/>
          <a:stretch>
            <a:fillRect/>
          </a:stretch>
        </p:blipFill>
        <p:spPr>
          <a:xfrm>
            <a:off x="3810000" y="1447800"/>
            <a:ext cx="3962400" cy="4876800"/>
          </a:xfrm>
          <a:prstGeom prst="rect">
            <a:avLst/>
          </a:prstGeom>
        </p:spPr>
      </p:pic>
      <p:pic>
        <p:nvPicPr>
          <p:cNvPr id="9" name="Picture 8" descr="outdoor 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505200"/>
            <a:ext cx="1447800" cy="15710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1447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cs typeface="Times New Roman" pitchFamily="18" charset="0"/>
              </a:rPr>
              <a:t>Outdoor workers</a:t>
            </a:r>
            <a:endParaRPr lang="en-CA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6272550" cy="7620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Potential Market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1430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 descr="hik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752600"/>
            <a:ext cx="3952875" cy="3162300"/>
          </a:xfrm>
          <a:prstGeom prst="rect">
            <a:avLst/>
          </a:prstGeom>
        </p:spPr>
      </p:pic>
      <p:pic>
        <p:nvPicPr>
          <p:cNvPr id="10" name="Picture 9" descr="camping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143000"/>
            <a:ext cx="2857500" cy="2590800"/>
          </a:xfrm>
          <a:prstGeom prst="rect">
            <a:avLst/>
          </a:prstGeom>
        </p:spPr>
      </p:pic>
      <p:pic>
        <p:nvPicPr>
          <p:cNvPr id="11" name="Picture 10" descr="potential marke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39624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keting 4.bmp"/>
          <p:cNvPicPr>
            <a:picLocks noChangeAspect="1"/>
          </p:cNvPicPr>
          <p:nvPr/>
        </p:nvPicPr>
        <p:blipFill>
          <a:blip r:embed="rId4">
            <a:lum bright="-12000" contrast="-13000"/>
          </a:blip>
          <a:srcRect l="43643" b="1136"/>
          <a:stretch>
            <a:fillRect/>
          </a:stretch>
        </p:blipFill>
        <p:spPr>
          <a:xfrm>
            <a:off x="6477000" y="1600200"/>
            <a:ext cx="2508093" cy="4953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Cost and Financing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4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More costly than expected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Many parts are custom made</a:t>
            </a:r>
          </a:p>
          <a:p>
            <a:pPr lvl="1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Small LCD with driver</a:t>
            </a:r>
          </a:p>
          <a:p>
            <a:pPr lvl="1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PCB</a:t>
            </a:r>
          </a:p>
          <a:p>
            <a:pPr lvl="1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Miniature electronic </a:t>
            </a:r>
            <a:r>
              <a:rPr lang="en-CA" sz="2800" dirty="0" smtClean="0">
                <a:solidFill>
                  <a:schemeClr val="bg1"/>
                </a:solidFill>
              </a:rPr>
              <a:t>parts &amp; </a:t>
            </a:r>
            <a:r>
              <a:rPr lang="en-CA" sz="2800" dirty="0" smtClean="0">
                <a:solidFill>
                  <a:schemeClr val="bg1"/>
                </a:solidFill>
              </a:rPr>
              <a:t>battery</a:t>
            </a:r>
          </a:p>
          <a:p>
            <a:pPr marL="4763" lvl="1">
              <a:buFont typeface="Arial" pitchFamily="34" charset="0"/>
              <a:buChar char="•"/>
              <a:tabLst>
                <a:tab pos="271463" algn="l"/>
              </a:tabLst>
            </a:pPr>
            <a:r>
              <a:rPr lang="en-CA" sz="2800" dirty="0" smtClean="0">
                <a:solidFill>
                  <a:schemeClr val="bg1"/>
                </a:solidFill>
              </a:rPr>
              <a:t> Financed through </a:t>
            </a:r>
            <a:r>
              <a:rPr lang="en-CA" sz="2800" dirty="0" err="1" smtClean="0">
                <a:solidFill>
                  <a:schemeClr val="bg1"/>
                </a:solidFill>
              </a:rPr>
              <a:t>Weighton</a:t>
            </a:r>
            <a:r>
              <a:rPr lang="en-CA" sz="2800" dirty="0" smtClean="0">
                <a:solidFill>
                  <a:schemeClr val="bg1"/>
                </a:solidFill>
              </a:rPr>
              <a:t> Student     	Fund</a:t>
            </a:r>
          </a:p>
          <a:p>
            <a:pPr lvl="1"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rketing 2.jpg"/>
          <p:cNvPicPr>
            <a:picLocks noChangeAspect="1"/>
          </p:cNvPicPr>
          <p:nvPr/>
        </p:nvPicPr>
        <p:blipFill>
          <a:blip r:embed="rId4">
            <a:lum bright="-5000" contrast="-33000"/>
          </a:blip>
          <a:stretch>
            <a:fillRect/>
          </a:stretch>
        </p:blipFill>
        <p:spPr>
          <a:xfrm>
            <a:off x="7162800" y="2057400"/>
            <a:ext cx="1828800" cy="25930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Cost and Financing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371600"/>
          <a:ext cx="6096000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3876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Quantity</a:t>
                      </a:r>
                      <a:r>
                        <a:rPr lang="en-CA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Item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Cost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Various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Electronic</a:t>
                      </a:r>
                      <a:r>
                        <a:rPr lang="en-CA" baseline="0" dirty="0" smtClean="0"/>
                        <a:t> Parts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$287.18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PCB Board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$224.41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AVR Butterfly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$88.68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Milling</a:t>
                      </a:r>
                      <a:r>
                        <a:rPr lang="en-CA" baseline="0" dirty="0" smtClean="0"/>
                        <a:t> Bid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$33.60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LCD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$51.33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Solder tip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$10.87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Watch Case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$27.91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Black Lamp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$22.39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Serial to USB cable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$51.51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Total</a:t>
                      </a:r>
                      <a:endParaRPr lang="en-CA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$797.88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Competition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1"/>
            <a:ext cx="4953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Weather forecast on TV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Radio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Internet</a:t>
            </a:r>
          </a:p>
          <a:p>
            <a:endParaRPr lang="en-CA" sz="2800" dirty="0" smtClean="0">
              <a:solidFill>
                <a:schemeClr val="bg1"/>
              </a:solidFill>
            </a:endParaRPr>
          </a:p>
          <a:p>
            <a:endParaRPr lang="en-CA" sz="2800" dirty="0" smtClean="0">
              <a:solidFill>
                <a:schemeClr val="bg1"/>
              </a:solidFill>
            </a:endParaRPr>
          </a:p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 descr="UV meter.jpg"/>
          <p:cNvPicPr>
            <a:picLocks noChangeAspect="1"/>
          </p:cNvPicPr>
          <p:nvPr/>
        </p:nvPicPr>
        <p:blipFill>
          <a:blip r:embed="rId5">
            <a:lum bright="-32000" contrast="-3000"/>
          </a:blip>
          <a:stretch>
            <a:fillRect/>
          </a:stretch>
        </p:blipFill>
        <p:spPr>
          <a:xfrm>
            <a:off x="3657600" y="4343400"/>
            <a:ext cx="2819400" cy="2314575"/>
          </a:xfrm>
          <a:prstGeom prst="rect">
            <a:avLst/>
          </a:prstGeom>
        </p:spPr>
      </p:pic>
      <p:pic>
        <p:nvPicPr>
          <p:cNvPr id="6" name="Picture 5" descr="UV 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371600"/>
            <a:ext cx="3556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429000"/>
            <a:ext cx="4953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Bulky UV meter 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 and probe</a:t>
            </a:r>
          </a:p>
          <a:p>
            <a:endParaRPr lang="en-CA" sz="2800" dirty="0" smtClean="0">
              <a:solidFill>
                <a:schemeClr val="bg1"/>
              </a:solidFill>
            </a:endParaRPr>
          </a:p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Time Line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The proposed vs. actual timeline</a:t>
            </a:r>
          </a:p>
          <a:p>
            <a:endParaRPr lang="en-CA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3889" y="2514600"/>
            <a:ext cx="8932931" cy="335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Agenda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219200"/>
            <a:ext cx="632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Background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Motivation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Roles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System Overview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High level design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Implementation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Marketing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Potential Market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Cost and Financing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Competition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Timeline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What we learnt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Conclusion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Future work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Q/A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What Did we Learn?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Time line: 60 Hr/Wk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Cost due to optimizing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Shipping</a:t>
            </a:r>
          </a:p>
          <a:p>
            <a:pPr>
              <a:buFont typeface="Arial" pitchFamily="34" charset="0"/>
              <a:buChar char="•"/>
            </a:pPr>
            <a:r>
              <a:rPr lang="en-CA" sz="2800" smtClean="0">
                <a:solidFill>
                  <a:schemeClr val="bg1"/>
                </a:solidFill>
              </a:rPr>
              <a:t> </a:t>
            </a:r>
            <a:r>
              <a:rPr lang="en-CA" sz="2800" smtClean="0">
                <a:solidFill>
                  <a:schemeClr val="bg1"/>
                </a:solidFill>
              </a:rPr>
              <a:t>Miniaturization</a:t>
            </a:r>
            <a:endParaRPr lang="en-CA" sz="2800" dirty="0" smtClean="0">
              <a:solidFill>
                <a:schemeClr val="bg1"/>
              </a:solidFill>
            </a:endParaRPr>
          </a:p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Conclusion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Useful, portable and inexpensive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Marketable/ Applicable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Health benefits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Cost, timeline and effort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Group of 3, disastrous?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Conclusion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 descr="Image6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600200"/>
            <a:ext cx="6242304" cy="4681728"/>
          </a:xfrm>
          <a:prstGeom prst="rect">
            <a:avLst/>
          </a:prstGeom>
        </p:spPr>
      </p:pic>
      <p:pic>
        <p:nvPicPr>
          <p:cNvPr id="6" name="Picture 5" descr="Image6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1600200"/>
            <a:ext cx="6242304" cy="4681728"/>
          </a:xfrm>
          <a:prstGeom prst="rect">
            <a:avLst/>
          </a:prstGeom>
        </p:spPr>
      </p:pic>
      <p:pic>
        <p:nvPicPr>
          <p:cNvPr id="7" name="Picture 6" descr="Image6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1600200"/>
            <a:ext cx="6242304" cy="468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Future Work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Optimize size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Improve power consumption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Improve durability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Improve user interface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Improve accuracy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Implement buzzer/vibrator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Implement power monitoring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Quartz surface shield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Improve software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Sources of Information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7924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bg1"/>
                </a:solidFill>
              </a:rPr>
              <a:t>Environment Canada,</a:t>
            </a:r>
          </a:p>
          <a:p>
            <a:r>
              <a:rPr lang="en-CA" sz="1400" dirty="0" smtClean="0">
                <a:solidFill>
                  <a:schemeClr val="bg1"/>
                </a:solidFill>
              </a:rPr>
              <a:t>http://www.msc.ec.gc.ca/</a:t>
            </a:r>
          </a:p>
          <a:p>
            <a:endParaRPr lang="en-CA" sz="1400" dirty="0" smtClean="0">
              <a:solidFill>
                <a:schemeClr val="bg1"/>
              </a:solidFill>
            </a:endParaRPr>
          </a:p>
          <a:p>
            <a:r>
              <a:rPr lang="en-CA" sz="1400" dirty="0" smtClean="0">
                <a:solidFill>
                  <a:schemeClr val="bg1"/>
                </a:solidFill>
              </a:rPr>
              <a:t>KTVU,</a:t>
            </a:r>
          </a:p>
          <a:p>
            <a:r>
              <a:rPr lang="en-CA" sz="1400" dirty="0" smtClean="0">
                <a:solidFill>
                  <a:schemeClr val="bg1"/>
                </a:solidFill>
              </a:rPr>
              <a:t>http://www.ktvu.com/wxmap/3978600/detail.html</a:t>
            </a:r>
            <a:br>
              <a:rPr lang="en-CA" sz="1400" dirty="0" smtClean="0">
                <a:solidFill>
                  <a:schemeClr val="bg1"/>
                </a:solidFill>
              </a:rPr>
            </a:br>
            <a:r>
              <a:rPr lang="en-CA" sz="1400" dirty="0" smtClean="0">
                <a:solidFill>
                  <a:schemeClr val="bg1"/>
                </a:solidFill>
              </a:rPr>
              <a:t/>
            </a:r>
            <a:br>
              <a:rPr lang="en-CA" sz="1400" dirty="0" smtClean="0">
                <a:solidFill>
                  <a:schemeClr val="bg1"/>
                </a:solidFill>
              </a:rPr>
            </a:br>
            <a:r>
              <a:rPr lang="en-CA" sz="1400" dirty="0" err="1" smtClean="0">
                <a:solidFill>
                  <a:schemeClr val="bg1"/>
                </a:solidFill>
              </a:rPr>
              <a:t>Oriel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Goldilux</a:t>
            </a:r>
            <a:r>
              <a:rPr lang="en-CA" sz="1400" dirty="0" smtClean="0">
                <a:solidFill>
                  <a:schemeClr val="bg1"/>
                </a:solidFill>
              </a:rPr>
              <a:t>, http://www.newport.com/store/genproduct.aspx?id=378893&amp;lang=1033&amp;Section=Pricing</a:t>
            </a:r>
            <a:br>
              <a:rPr lang="en-CA" sz="1400" dirty="0" smtClean="0">
                <a:solidFill>
                  <a:schemeClr val="bg1"/>
                </a:solidFill>
              </a:rPr>
            </a:br>
            <a:r>
              <a:rPr lang="en-CA" sz="1400" dirty="0" smtClean="0">
                <a:solidFill>
                  <a:schemeClr val="bg1"/>
                </a:solidFill>
              </a:rPr>
              <a:t/>
            </a:r>
            <a:br>
              <a:rPr lang="en-CA" sz="1400" dirty="0" smtClean="0">
                <a:solidFill>
                  <a:schemeClr val="bg1"/>
                </a:solidFill>
              </a:rPr>
            </a:br>
            <a:r>
              <a:rPr lang="en-CA" sz="1400" dirty="0" smtClean="0">
                <a:solidFill>
                  <a:schemeClr val="bg1"/>
                </a:solidFill>
              </a:rPr>
              <a:t> Medical News Today, </a:t>
            </a:r>
            <a:br>
              <a:rPr lang="en-CA" sz="1400" dirty="0" smtClean="0">
                <a:solidFill>
                  <a:schemeClr val="bg1"/>
                </a:solidFill>
              </a:rPr>
            </a:br>
            <a:r>
              <a:rPr lang="en-CA" sz="1400" dirty="0" smtClean="0">
                <a:solidFill>
                  <a:schemeClr val="bg1"/>
                </a:solidFill>
              </a:rPr>
              <a:t> http://www.medicalnewstoday.com/articles/142133.php</a:t>
            </a:r>
            <a:br>
              <a:rPr lang="en-CA" sz="1400" dirty="0" smtClean="0">
                <a:solidFill>
                  <a:schemeClr val="bg1"/>
                </a:solidFill>
              </a:rPr>
            </a:br>
            <a:r>
              <a:rPr lang="en-CA" sz="1400" dirty="0" smtClean="0">
                <a:solidFill>
                  <a:schemeClr val="bg1"/>
                </a:solidFill>
              </a:rPr>
              <a:t/>
            </a:r>
            <a:br>
              <a:rPr lang="en-CA" sz="1400" dirty="0" smtClean="0">
                <a:solidFill>
                  <a:schemeClr val="bg1"/>
                </a:solidFill>
              </a:rPr>
            </a:b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ThomasNet</a:t>
            </a:r>
            <a:r>
              <a:rPr lang="en-CA" sz="1400" dirty="0" smtClean="0">
                <a:solidFill>
                  <a:schemeClr val="bg1"/>
                </a:solidFill>
              </a:rPr>
              <a:t>,</a:t>
            </a:r>
            <a:br>
              <a:rPr lang="en-CA" sz="1400" dirty="0" smtClean="0">
                <a:solidFill>
                  <a:schemeClr val="bg1"/>
                </a:solidFill>
              </a:rPr>
            </a:br>
            <a:r>
              <a:rPr lang="en-CA" sz="1400" dirty="0" smtClean="0">
                <a:solidFill>
                  <a:schemeClr val="bg1"/>
                </a:solidFill>
              </a:rPr>
              <a:t> http://news.thomasnet.com/fullstory/9776</a:t>
            </a: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endParaRPr lang="en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Acknowledgement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600200"/>
            <a:ext cx="6324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Patrick Leung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Steve Whitmore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Andrew </a:t>
            </a:r>
            <a:r>
              <a:rPr lang="en-CA" sz="2800" dirty="0" err="1" smtClean="0">
                <a:solidFill>
                  <a:schemeClr val="bg1"/>
                </a:solidFill>
              </a:rPr>
              <a:t>Rawicz</a:t>
            </a: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Jamie </a:t>
            </a:r>
            <a:r>
              <a:rPr lang="en-CA" sz="2800" dirty="0" err="1" smtClean="0">
                <a:solidFill>
                  <a:schemeClr val="bg1"/>
                </a:solidFill>
              </a:rPr>
              <a:t>Westell</a:t>
            </a: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Glenn Chapman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Fred </a:t>
            </a:r>
            <a:r>
              <a:rPr lang="en-CA" sz="2800" dirty="0" err="1" smtClean="0">
                <a:solidFill>
                  <a:schemeClr val="bg1"/>
                </a:solidFill>
              </a:rPr>
              <a:t>Heep</a:t>
            </a: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Gary Houghton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32004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Question and Answer</a:t>
            </a:r>
            <a:endParaRPr lang="en-US" sz="4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hlinkClick r:id="rId5" action="ppaction://hlinksldjump"/>
              </a:rPr>
              <a:t>Hardware</a:t>
            </a: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hlinkClick r:id="rId6" action="ppaction://hlinksldjump"/>
              </a:rPr>
              <a:t>Software</a:t>
            </a: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hlinkClick r:id="rId7" action="ppaction://hlinksldjump"/>
              </a:rPr>
              <a:t>Programming Methods</a:t>
            </a: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hlinkClick r:id="rId5" action="ppaction://hlinksldjump"/>
              </a:rPr>
              <a:t>Microprocessor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hlinkClick r:id="rId6" action="ppaction://hlinksldjump"/>
              </a:rPr>
              <a:t>Flash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hlinkClick r:id="rId7" action="ppaction://hlinksldjump"/>
              </a:rPr>
              <a:t>LCD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hlinkClick r:id="rId8" action="ppaction://hlinksldjump"/>
              </a:rPr>
              <a:t>UV Sensor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hlinkClick r:id="rId9" action="ppaction://hlinksldjump"/>
              </a:rPr>
              <a:t>Op-amp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hlinkClick r:id="rId10" action="ppaction://hlinksldjump"/>
              </a:rPr>
              <a:t>Push button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hlinkClick r:id="rId11" action="ppaction://hlinksldjump"/>
              </a:rPr>
              <a:t>Crystal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hlinkClick r:id="rId12" action="ppaction://hlinksldjump"/>
              </a:rPr>
              <a:t>PCB Design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hlinkClick r:id="rId13" action="ppaction://hlinksldjump"/>
              </a:rPr>
              <a:t>Butterfly</a:t>
            </a:r>
            <a:endParaRPr lang="en-CA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14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Microprocessor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Flash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LCD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UV Sensor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Op-amp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Push button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Crystal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PCB Design             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hlinkClick r:id="rId5" action="ppaction://hlinkfile"/>
              </a:rPr>
              <a:t>Pins</a:t>
            </a:r>
            <a:endParaRPr lang="en-CA" sz="2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Butterfly                    </a:t>
            </a:r>
            <a:r>
              <a:rPr lang="en-CA" sz="2000" dirty="0" smtClean="0">
                <a:solidFill>
                  <a:schemeClr val="bg1"/>
                </a:solidFill>
                <a:hlinkClick r:id="rId6" action="ppaction://hlinkfile"/>
              </a:rPr>
              <a:t>Evaluation doc</a:t>
            </a:r>
            <a:endParaRPr lang="en-CA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14600" y="48006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4600" y="51816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be 12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7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Background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“In 1992, Canada developed the UV Index and became the first country in the world to issue nation-wide daily UV forecasts.”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“The UV Index predicts the maximum amount of UV for the day, at the time it will occur (usually early afternoon).” 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Microprocessor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Flash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LCD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UV Sensor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Op-amp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Push button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Crystal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PCB Design                     </a:t>
            </a:r>
            <a:r>
              <a:rPr lang="en-CA" sz="2000" dirty="0" smtClean="0">
                <a:solidFill>
                  <a:schemeClr val="bg1"/>
                </a:solidFill>
                <a:hlinkClick r:id="rId5" action="ppaction://hlinkfile"/>
              </a:rPr>
              <a:t>EAGLE</a:t>
            </a:r>
            <a:endParaRPr lang="en-CA" sz="2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Butterfly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48006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6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Microprocessor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Flash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LCD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UV Sensor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Op-amp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Push button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Crystal                      </a:t>
            </a:r>
            <a:r>
              <a:rPr lang="en-CA" sz="2000" dirty="0" smtClean="0">
                <a:solidFill>
                  <a:schemeClr val="bg1"/>
                </a:solidFill>
                <a:hlinkClick r:id="rId5" action="ppaction://hlinkfile"/>
              </a:rPr>
              <a:t>CITIZEN CM315</a:t>
            </a:r>
            <a:endParaRPr lang="en-CA" sz="2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PCB Design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Butterfly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43434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6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Microprocessor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Flash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LCD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UV Sensor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Op-amp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Push button                    </a:t>
            </a:r>
            <a:r>
              <a:rPr lang="en-CA" sz="2000" dirty="0" smtClean="0">
                <a:solidFill>
                  <a:schemeClr val="bg1"/>
                </a:solidFill>
                <a:hlinkClick r:id="rId5" action="ppaction://hlinkfile"/>
              </a:rPr>
              <a:t>SDS004</a:t>
            </a:r>
            <a:endParaRPr lang="en-CA" sz="2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Crystal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PCB Design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Butterfly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40386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6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Microprocessor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Flash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LCD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UV Sensor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Op-amp                       </a:t>
            </a:r>
            <a:r>
              <a:rPr lang="en-CA" sz="2000" dirty="0" smtClean="0">
                <a:solidFill>
                  <a:schemeClr val="bg1"/>
                </a:solidFill>
                <a:hlinkClick r:id="rId5" action="ppaction://hlinkfile"/>
              </a:rPr>
              <a:t>OPA2347</a:t>
            </a:r>
            <a:endParaRPr lang="en-CA" sz="2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Push button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Crystal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PCB Design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Butterfly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36576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6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Microprocessor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Flash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LCD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UV Sensor                 </a:t>
            </a:r>
            <a:r>
              <a:rPr lang="en-CA" sz="2000" dirty="0" smtClean="0">
                <a:solidFill>
                  <a:schemeClr val="bg1"/>
                </a:solidFill>
                <a:hlinkClick r:id="rId5" action="ppaction://hlinkfile"/>
              </a:rPr>
              <a:t>PDU-G106B-SM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Op-amp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Push button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Crystal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PCB Design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Butterfly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0" y="32766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6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Microprocessor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Flash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LCD                                 </a:t>
            </a:r>
            <a:r>
              <a:rPr lang="en-CA" sz="2000" dirty="0" smtClean="0">
                <a:solidFill>
                  <a:schemeClr val="bg1"/>
                </a:solidFill>
                <a:hlinkClick r:id="rId5" action="ppaction://hlinkfile"/>
              </a:rPr>
              <a:t>CDM-04101</a:t>
            </a:r>
            <a:endParaRPr lang="en-CA" sz="2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UV Sensor                       </a:t>
            </a:r>
            <a:r>
              <a:rPr lang="en-CA" sz="2000" dirty="0" smtClean="0">
                <a:solidFill>
                  <a:schemeClr val="bg1"/>
                </a:solidFill>
                <a:hlinkClick r:id="rId6" action="ppaction://hlinkfile"/>
              </a:rPr>
              <a:t>Philips Controller</a:t>
            </a:r>
            <a:endParaRPr lang="en-CA" sz="2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Op-amp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Push button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Crystal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PCB Design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Butterfly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81200" y="28956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81200" y="2895600"/>
            <a:ext cx="2590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be 12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7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Microprocessor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Flash                        </a:t>
            </a:r>
            <a:r>
              <a:rPr lang="en-CA" sz="2000" dirty="0" smtClean="0">
                <a:solidFill>
                  <a:schemeClr val="bg1"/>
                </a:solidFill>
                <a:hlinkClick r:id="rId5" action="ppaction://hlinkfile"/>
              </a:rPr>
              <a:t>AT45DB041D</a:t>
            </a:r>
            <a:endParaRPr lang="en-CA" sz="2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LCD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UV Sensor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Op-amp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Push button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Crystal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PCB Design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Butterfly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7400" y="25908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6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Microprocessor           </a:t>
            </a:r>
            <a:r>
              <a:rPr lang="en-CA" dirty="0" smtClean="0">
                <a:solidFill>
                  <a:schemeClr val="bg1"/>
                </a:solidFill>
                <a:hlinkClick r:id="rId5" action="ppaction://hlinkfile"/>
              </a:rPr>
              <a:t>Atmel Atmega169</a:t>
            </a:r>
            <a:endParaRPr lang="en-CA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Flash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LCD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UV Sensor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Op-amp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Push button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Crystal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PCB Design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Butterfly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209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6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 lvl="1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hlinkClick r:id="rId5" action="ppaction://hlinkfile"/>
              </a:rPr>
              <a:t>Code</a:t>
            </a:r>
            <a:endParaRPr lang="en-CA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6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hlinkClick r:id="rId5" action="ppaction://hlinksldjump"/>
              </a:rPr>
              <a:t>ISP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Parallel Programming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6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Background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“It is estimated that more than 76,000 new cases of skin cancers were diagnosed across Canada in 2004.”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/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“UVB damage is cumulative. However, diligent use of sunscreens during the first 18 years of life could reduce the lifetime incidence of non-melanoma skin cancers by 78%.”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6272550" cy="1828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Technical Breakdown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6324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Hardware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Software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Programming Methods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ISP                                      </a:t>
            </a:r>
            <a:r>
              <a:rPr lang="en-CA" sz="2000" dirty="0" smtClean="0">
                <a:solidFill>
                  <a:schemeClr val="bg1"/>
                </a:solidFill>
                <a:hlinkClick r:id="rId5" action="ppaction://hlinkfile"/>
              </a:rPr>
              <a:t>AVRISP </a:t>
            </a:r>
            <a:r>
              <a:rPr lang="en-CA" sz="2000" dirty="0" err="1" smtClean="0">
                <a:solidFill>
                  <a:schemeClr val="bg1"/>
                </a:solidFill>
                <a:hlinkClick r:id="rId5" action="ppaction://hlinkfile"/>
              </a:rPr>
              <a:t>mkII</a:t>
            </a:r>
            <a:endParaRPr lang="en-CA" sz="2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Parallel Programming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30480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7543800" y="5943600"/>
            <a:ext cx="1447800" cy="45720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hlinkClick r:id="rId6" action="ppaction://hlinksldjump"/>
              </a:rPr>
              <a:t>Main Menu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Motivation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Ever wonder if UV level is high?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Ever found yourself sunburnt when you did not expect it?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Sun </a:t>
            </a:r>
            <a:r>
              <a:rPr lang="en-CA" sz="2800" dirty="0" err="1" smtClean="0">
                <a:solidFill>
                  <a:schemeClr val="bg1"/>
                </a:solidFill>
              </a:rPr>
              <a:t>Smart’s</a:t>
            </a:r>
            <a:r>
              <a:rPr lang="en-CA" sz="2800" dirty="0" smtClean="0">
                <a:solidFill>
                  <a:schemeClr val="bg1"/>
                </a:solidFill>
              </a:rPr>
              <a:t> portable monitoring device provides you with real-time UV-index at location.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 descr="wrist watch - UV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4419600"/>
            <a:ext cx="1795463" cy="1989432"/>
          </a:xfrm>
          <a:prstGeom prst="rect">
            <a:avLst/>
          </a:prstGeom>
        </p:spPr>
      </p:pic>
      <p:pic>
        <p:nvPicPr>
          <p:cNvPr id="6" name="Picture 5" descr="S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4419600"/>
            <a:ext cx="1143000" cy="1981200"/>
          </a:xfrm>
          <a:prstGeom prst="rect">
            <a:avLst/>
          </a:prstGeom>
        </p:spPr>
      </p:pic>
      <p:pic>
        <p:nvPicPr>
          <p:cNvPr id="7" name="Picture 6" descr="S-INFORM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4419600"/>
            <a:ext cx="2719387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Motivation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Ever wonder what SPF sunscreen lotion would protect your skin?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Sun </a:t>
            </a:r>
            <a:r>
              <a:rPr lang="en-CA" sz="2800" dirty="0" err="1" smtClean="0">
                <a:solidFill>
                  <a:schemeClr val="bg1"/>
                </a:solidFill>
              </a:rPr>
              <a:t>Smart’s</a:t>
            </a:r>
            <a:r>
              <a:rPr lang="en-CA" sz="2800" dirty="0" smtClean="0">
                <a:solidFill>
                  <a:schemeClr val="bg1"/>
                </a:solidFill>
              </a:rPr>
              <a:t> portable monitoring device suggests suitable SPF to apply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 descr="wrist watch - SPF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4038600"/>
            <a:ext cx="1925574" cy="2133600"/>
          </a:xfrm>
          <a:prstGeom prst="rect">
            <a:avLst/>
          </a:prstGeom>
        </p:spPr>
      </p:pic>
      <p:pic>
        <p:nvPicPr>
          <p:cNvPr id="6" name="Picture 5" descr="S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1" y="4038600"/>
            <a:ext cx="1248156" cy="2133600"/>
          </a:xfrm>
          <a:prstGeom prst="rect">
            <a:avLst/>
          </a:prstGeom>
        </p:spPr>
      </p:pic>
      <p:pic>
        <p:nvPicPr>
          <p:cNvPr id="7" name="Picture 6" descr="S-PROTECT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038601"/>
            <a:ext cx="2921508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Roles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6324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No Roles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Nima Edelkhani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Dariush Sahebjavaher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 Kimia Nassehi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Meetings Every Day – All Day</a:t>
            </a:r>
          </a:p>
          <a:p>
            <a:endParaRPr lang="en-C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 descr="P401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990600"/>
            <a:ext cx="2819400" cy="2114550"/>
          </a:xfrm>
          <a:prstGeom prst="rect">
            <a:avLst/>
          </a:prstGeom>
        </p:spPr>
      </p:pic>
      <p:pic>
        <p:nvPicPr>
          <p:cNvPr id="6" name="Picture 5" descr="Image7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2819400"/>
            <a:ext cx="2169414" cy="2892552"/>
          </a:xfrm>
          <a:prstGeom prst="rect">
            <a:avLst/>
          </a:prstGeom>
        </p:spPr>
      </p:pic>
      <p:pic>
        <p:nvPicPr>
          <p:cNvPr id="7" name="Picture 6" descr="Image7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3962400"/>
            <a:ext cx="1883664" cy="2511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System Overview 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81000" y="3124200"/>
            <a:ext cx="1752600" cy="1600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UV radiation</a:t>
            </a:r>
          </a:p>
          <a:p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Buttons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19400" y="3124200"/>
            <a:ext cx="1752600" cy="1600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A/D</a:t>
            </a: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Calibration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0" y="3733800"/>
            <a:ext cx="457200" cy="4572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724400" y="3733800"/>
            <a:ext cx="457200" cy="4572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257800" y="3124200"/>
            <a:ext cx="1752600" cy="1600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Clock</a:t>
            </a: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UV index</a:t>
            </a: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SPF level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2133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Input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21336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Processing Unit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2209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Output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304800"/>
            <a:ext cx="6272550" cy="9144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High Level Design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C:\Users\Nima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62200" cy="563725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343400" y="2819400"/>
            <a:ext cx="1752600" cy="2362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Micro Processor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81200" y="3581400"/>
            <a:ext cx="533400" cy="457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43400" y="1828800"/>
            <a:ext cx="16764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LCD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" y="3429000"/>
            <a:ext cx="1143000" cy="685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UV Sensor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90800" y="3429000"/>
            <a:ext cx="11430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Analog Circuit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0" y="4495800"/>
            <a:ext cx="1143000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Buttons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810000" y="3581400"/>
            <a:ext cx="457200" cy="457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057400" y="4572000"/>
            <a:ext cx="2209800" cy="457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>
            <a:off x="4991100" y="2324100"/>
            <a:ext cx="381000" cy="457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947</TotalTime>
  <Words>1002</Words>
  <Application>Microsoft Office PowerPoint</Application>
  <PresentationFormat>On-screen Show (4:3)</PresentationFormat>
  <Paragraphs>392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Daryoush</dc:creator>
  <cp:lastModifiedBy>Nima</cp:lastModifiedBy>
  <cp:revision>74</cp:revision>
  <dcterms:created xsi:type="dcterms:W3CDTF">2009-04-02T19:47:01Z</dcterms:created>
  <dcterms:modified xsi:type="dcterms:W3CDTF">2009-04-07T06:48:51Z</dcterms:modified>
</cp:coreProperties>
</file>