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22"/>
  </p:notesMasterIdLst>
  <p:sldIdLst>
    <p:sldId id="279" r:id="rId2"/>
    <p:sldId id="272" r:id="rId3"/>
    <p:sldId id="274" r:id="rId4"/>
    <p:sldId id="275" r:id="rId5"/>
    <p:sldId id="289" r:id="rId6"/>
    <p:sldId id="261" r:id="rId7"/>
    <p:sldId id="278" r:id="rId8"/>
    <p:sldId id="286" r:id="rId9"/>
    <p:sldId id="262" r:id="rId10"/>
    <p:sldId id="283" r:id="rId11"/>
    <p:sldId id="284" r:id="rId12"/>
    <p:sldId id="285" r:id="rId13"/>
    <p:sldId id="271" r:id="rId14"/>
    <p:sldId id="266" r:id="rId15"/>
    <p:sldId id="276" r:id="rId16"/>
    <p:sldId id="257" r:id="rId17"/>
    <p:sldId id="288" r:id="rId18"/>
    <p:sldId id="280" r:id="rId19"/>
    <p:sldId id="281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40" autoAdjust="0"/>
  </p:normalViewPr>
  <p:slideViewPr>
    <p:cSldViewPr>
      <p:cViewPr>
        <p:scale>
          <a:sx n="70" d="100"/>
          <a:sy n="70" d="100"/>
        </p:scale>
        <p:origin x="-1188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F429D-6B6D-449D-8736-5C1656B66D16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D725-0C5C-4BF1-B028-04B27CE425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3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ason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066800"/>
            <a:ext cx="2714625" cy="4000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57600" y="579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solidFill>
                  <a:schemeClr val="tx2">
                    <a:lumMod val="75000"/>
                  </a:schemeClr>
                </a:solidFill>
              </a:rPr>
              <a:t>April 30</a:t>
            </a:r>
            <a:r>
              <a:rPr lang="en-CA" sz="2400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CA" sz="2400" dirty="0" smtClean="0">
                <a:solidFill>
                  <a:schemeClr val="tx2">
                    <a:lumMod val="75000"/>
                  </a:schemeClr>
                </a:solidFill>
              </a:rPr>
              <a:t>, 2010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51054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solidFill>
                  <a:schemeClr val="bg2">
                    <a:lumMod val="25000"/>
                  </a:schemeClr>
                </a:solidFill>
              </a:rPr>
              <a:t>Freedom Innovation Research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CA" sz="4800" dirty="0" smtClean="0"/>
              <a:t>Hardware</a:t>
            </a:r>
            <a:r>
              <a:rPr lang="en-US" dirty="0"/>
              <a:t> </a:t>
            </a:r>
            <a:r>
              <a:rPr lang="en-CA" dirty="0" smtClean="0"/>
              <a:t>Overview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008888"/>
            <a:ext cx="8229600" cy="743712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Robotic Arm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700" name="Picture 4" descr="K:\DCIM\100CANON\IMG_1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486144" cy="4864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CA" sz="4800" dirty="0" smtClean="0"/>
              <a:t>Hardware</a:t>
            </a:r>
            <a:r>
              <a:rPr lang="en-US" dirty="0"/>
              <a:t> </a:t>
            </a:r>
            <a:r>
              <a:rPr lang="en-CA" dirty="0" smtClean="0"/>
              <a:t>Overview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008888"/>
            <a:ext cx="8229600" cy="743712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Line Sensor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 descr="K:\DCIM\100CANON\IMG_1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486144" cy="4864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CA" sz="4800" dirty="0" smtClean="0"/>
              <a:t>Hardware</a:t>
            </a:r>
            <a:r>
              <a:rPr lang="en-US" dirty="0"/>
              <a:t> </a:t>
            </a:r>
            <a:r>
              <a:rPr lang="en-CA" dirty="0" smtClean="0"/>
              <a:t>Overview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008888"/>
            <a:ext cx="8229600" cy="743712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Ultrasonic Distance Sensor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 descr="K:\DCIM\100CANON\IMG_1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6486144" cy="4864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CA" sz="4800" dirty="0" smtClean="0"/>
              <a:t>Software</a:t>
            </a:r>
            <a:r>
              <a:rPr lang="en-US" dirty="0"/>
              <a:t> </a:t>
            </a:r>
            <a:r>
              <a:rPr lang="en-CA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Driver and real-time programming</a:t>
            </a:r>
          </a:p>
          <a:p>
            <a:r>
              <a:rPr lang="en-CA" dirty="0" smtClean="0"/>
              <a:t>Multithread</a:t>
            </a:r>
            <a:endParaRPr lang="en-CA" dirty="0" smtClean="0"/>
          </a:p>
          <a:p>
            <a:r>
              <a:rPr lang="en-CA" dirty="0" smtClean="0"/>
              <a:t>Server and client create wireless channel for communication</a:t>
            </a:r>
          </a:p>
          <a:p>
            <a:r>
              <a:rPr lang="en-CA" dirty="0" smtClean="0"/>
              <a:t>Video streaming server</a:t>
            </a:r>
          </a:p>
          <a:p>
            <a:endParaRPr lang="en-CA" dirty="0" smtClean="0"/>
          </a:p>
          <a:p>
            <a:r>
              <a:rPr lang="en-CA" sz="3600" dirty="0" smtClean="0">
                <a:solidFill>
                  <a:schemeClr val="bg2">
                    <a:lumMod val="50000"/>
                  </a:schemeClr>
                </a:solidFill>
              </a:rPr>
              <a:t>GUI</a:t>
            </a:r>
          </a:p>
          <a:p>
            <a:r>
              <a:rPr lang="en-CA" dirty="0" smtClean="0"/>
              <a:t>Visual C++ and .NET Framework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CA" sz="4800" dirty="0" smtClean="0"/>
              <a:t>Project Budget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CA" dirty="0" smtClean="0"/>
              <a:t>Funding: </a:t>
            </a:r>
          </a:p>
          <a:p>
            <a:r>
              <a:rPr lang="en-CA" dirty="0" smtClean="0"/>
              <a:t>ESSEF: $ 800</a:t>
            </a:r>
          </a:p>
          <a:p>
            <a:r>
              <a:rPr lang="en-CA" dirty="0" err="1" smtClean="0"/>
              <a:t>Wighton</a:t>
            </a:r>
            <a:r>
              <a:rPr lang="en-CA" dirty="0" smtClean="0"/>
              <a:t>(applied)</a:t>
            </a:r>
          </a:p>
          <a:p>
            <a:endParaRPr lang="en-CA" dirty="0" smtClean="0">
              <a:latin typeface="Century Gothic" pitchFamily="34" charset="0"/>
            </a:endParaRPr>
          </a:p>
          <a:p>
            <a:r>
              <a:rPr lang="en-CA" dirty="0" smtClean="0"/>
              <a:t>Total Spending:</a:t>
            </a:r>
          </a:p>
          <a:p>
            <a:pPr>
              <a:buNone/>
            </a:pPr>
            <a:r>
              <a:rPr lang="en-CA" dirty="0" smtClean="0"/>
              <a:t>	$1692.6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191000" y="1219200"/>
          <a:ext cx="4572000" cy="5366178"/>
        </p:xfrm>
        <a:graphic>
          <a:graphicData uri="http://schemas.openxmlformats.org/drawingml/2006/table">
            <a:tbl>
              <a:tblPr/>
              <a:tblGrid>
                <a:gridCol w="3735463"/>
                <a:gridCol w="836537"/>
              </a:tblGrid>
              <a:tr h="200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latin typeface="Arial"/>
                        </a:rPr>
                        <a:t>Component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latin typeface="Arial"/>
                        </a:rPr>
                        <a:t>Cost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361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Controller and Driving System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61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DC, Servo, motor coupler and connector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321.11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Wheels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49.47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1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Central Controller 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400.38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Sensors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Reflectance Sensor Array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76.44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Utrasonic Range Sensor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40.45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Compass Module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70.13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RFID module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89.99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Accelerometer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20.67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Current Sensor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Mechanical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61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Base and Arm material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214.68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Power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0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H Bridge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1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Power components (battery, regulator, relay) 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97.5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Protection Fuses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8.54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Miscellaneous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Electronic Components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116.3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Wireless Router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50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Shipping Total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62.11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Tax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latin typeface="Arial"/>
                        </a:rPr>
                        <a:t>49.85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61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latin typeface="Arial"/>
                        </a:rPr>
                        <a:t>Total Cost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Arial"/>
                        </a:rPr>
                        <a:t>1692.6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CA" sz="4800" dirty="0" smtClean="0"/>
              <a:t>Timeline</a:t>
            </a:r>
            <a:endParaRPr lang="en-US" sz="48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CA" sz="4800" dirty="0" smtClean="0"/>
              <a:t>Future Development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sophisticated Robotic Arm</a:t>
            </a:r>
            <a:endParaRPr lang="en-CA" dirty="0" smtClean="0"/>
          </a:p>
          <a:p>
            <a:r>
              <a:rPr lang="en-CA" dirty="0" smtClean="0"/>
              <a:t>Map generation</a:t>
            </a:r>
          </a:p>
          <a:p>
            <a:r>
              <a:rPr lang="en-CA" dirty="0" smtClean="0"/>
              <a:t>Webcam position Control</a:t>
            </a:r>
          </a:p>
          <a:p>
            <a:r>
              <a:rPr lang="en-CA" dirty="0" smtClean="0"/>
              <a:t>Reduce robot weight</a:t>
            </a:r>
          </a:p>
          <a:p>
            <a:r>
              <a:rPr lang="en-CA" dirty="0" smtClean="0"/>
              <a:t>Image </a:t>
            </a:r>
            <a:r>
              <a:rPr lang="en-CA" dirty="0" smtClean="0"/>
              <a:t>processing</a:t>
            </a:r>
          </a:p>
          <a:p>
            <a:r>
              <a:rPr lang="en-CA" dirty="0" smtClean="0"/>
              <a:t>Self located without lines on floor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CA" sz="4800" dirty="0" smtClean="0"/>
              <a:t>Courses that helped us</a:t>
            </a:r>
            <a:endParaRPr lang="en-US" sz="4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1600" dirty="0" smtClean="0"/>
              <a:t>ENSC 489 – Computer aid design and manufacturing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1600" dirty="0" smtClean="0"/>
              <a:t>ENSC 483 – Modern control system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1600" dirty="0" smtClean="0"/>
              <a:t>ENSC 425, ENSC 325, ENSC225 – Analog circuits, buck convertor, non-ideal op-amp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1600" dirty="0" smtClean="0"/>
              <a:t>ENSC 387 – Sensors and Actuators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1600" dirty="0" smtClean="0"/>
              <a:t>ENSC383 – Feedback control system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1600" dirty="0" smtClean="0"/>
              <a:t>ENSC 351 – Real-time embedded System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1600" dirty="0" smtClean="0"/>
              <a:t>ENSC 330 – Engineering materials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1600" dirty="0" smtClean="0"/>
              <a:t>ENSC 320 – Filters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1600" dirty="0" smtClean="0"/>
              <a:t>ENSC 304 – Usability engineering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1600" dirty="0" smtClean="0"/>
              <a:t>ENSC 250 – Logic gates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1600" dirty="0" smtClean="0"/>
              <a:t>ENSC 230 – introduction to mechanical design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ENSC 220 – Electric circuits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CMPT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225 – Data structure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1600" baseline="0" dirty="0" smtClean="0"/>
              <a:t>CMPT 128 – C++ object orientated</a:t>
            </a:r>
            <a:r>
              <a:rPr lang="en-US" sz="1600" dirty="0" smtClean="0"/>
              <a:t> programming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1600" dirty="0" smtClean="0"/>
              <a:t>And most importantly, engineering co-op experiences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CA" sz="4800" dirty="0" smtClean="0"/>
              <a:t>Final Remarks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389120"/>
          </a:xfrm>
        </p:spPr>
        <p:txBody>
          <a:bodyPr>
            <a:noAutofit/>
          </a:bodyPr>
          <a:lstStyle/>
          <a:p>
            <a:r>
              <a:rPr lang="en-CA" sz="2800" dirty="0" smtClean="0">
                <a:solidFill>
                  <a:schemeClr val="tx2"/>
                </a:solidFill>
              </a:rPr>
              <a:t>Overall System:</a:t>
            </a:r>
          </a:p>
          <a:p>
            <a:r>
              <a:rPr lang="en-CA" sz="2400" dirty="0" smtClean="0"/>
              <a:t>Managed to meet the major functional specification</a:t>
            </a:r>
          </a:p>
          <a:p>
            <a:r>
              <a:rPr lang="en-CA" sz="2400" dirty="0" smtClean="0"/>
              <a:t>Fully automated algorithm requires more </a:t>
            </a:r>
            <a:r>
              <a:rPr lang="en-CA" sz="2400" dirty="0" smtClean="0"/>
              <a:t>optimization</a:t>
            </a:r>
            <a:endParaRPr lang="en-CA" sz="2400" dirty="0" smtClean="0"/>
          </a:p>
          <a:p>
            <a:r>
              <a:rPr lang="en-CA" sz="2400" dirty="0" smtClean="0"/>
              <a:t>Automatic Map Generation is still under integration</a:t>
            </a:r>
          </a:p>
          <a:p>
            <a:endParaRPr lang="en-CA" sz="2800" dirty="0" smtClean="0"/>
          </a:p>
          <a:p>
            <a:r>
              <a:rPr lang="en-CA" sz="2800" dirty="0" smtClean="0">
                <a:solidFill>
                  <a:schemeClr val="tx2"/>
                </a:solidFill>
              </a:rPr>
              <a:t>What we learned:</a:t>
            </a:r>
            <a:endParaRPr lang="en-CA" sz="2400" dirty="0" smtClean="0">
              <a:solidFill>
                <a:schemeClr val="tx2"/>
              </a:solidFill>
            </a:endParaRPr>
          </a:p>
          <a:p>
            <a:r>
              <a:rPr lang="en-CA" sz="2400" dirty="0" smtClean="0"/>
              <a:t>Communication and Team </a:t>
            </a:r>
            <a:r>
              <a:rPr lang="en-CA" sz="2400" dirty="0" smtClean="0"/>
              <a:t>work</a:t>
            </a:r>
          </a:p>
          <a:p>
            <a:r>
              <a:rPr lang="en-CA" sz="2400" dirty="0" smtClean="0"/>
              <a:t>Meeting deadlines</a:t>
            </a:r>
          </a:p>
          <a:p>
            <a:r>
              <a:rPr lang="en-CA" sz="2400" dirty="0" smtClean="0"/>
              <a:t>Work with limited facility and budget</a:t>
            </a: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3505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sz="4800" dirty="0" smtClean="0">
                <a:solidFill>
                  <a:schemeClr val="bg2">
                    <a:lumMod val="25000"/>
                  </a:schemeClr>
                </a:solidFill>
              </a:rPr>
              <a:t>Demo</a:t>
            </a:r>
          </a:p>
          <a:p>
            <a:pPr algn="ctr">
              <a:buNone/>
            </a:pPr>
            <a:r>
              <a:rPr lang="en-CA" sz="4800" dirty="0" smtClean="0">
                <a:solidFill>
                  <a:schemeClr val="bg2">
                    <a:lumMod val="25000"/>
                  </a:schemeClr>
                </a:solidFill>
              </a:rPr>
              <a:t>and</a:t>
            </a:r>
          </a:p>
          <a:p>
            <a:pPr algn="ctr">
              <a:buNone/>
            </a:pPr>
            <a:r>
              <a:rPr lang="en-CA" sz="4800" dirty="0" smtClean="0">
                <a:solidFill>
                  <a:schemeClr val="bg2">
                    <a:lumMod val="25000"/>
                  </a:schemeClr>
                </a:solidFill>
              </a:rPr>
              <a:t>Questions</a:t>
            </a:r>
            <a:endParaRPr lang="en-US" sz="4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CA" sz="4800" dirty="0" smtClean="0"/>
              <a:t>Topics Covered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</p:spPr>
        <p:txBody>
          <a:bodyPr>
            <a:normAutofit/>
          </a:bodyPr>
          <a:lstStyle/>
          <a:p>
            <a:r>
              <a:rPr lang="en-CA" dirty="0" smtClean="0"/>
              <a:t>Introduction</a:t>
            </a:r>
          </a:p>
          <a:p>
            <a:r>
              <a:rPr lang="en-CA" dirty="0" smtClean="0"/>
              <a:t>System </a:t>
            </a:r>
            <a:r>
              <a:rPr lang="en-CA" dirty="0" smtClean="0"/>
              <a:t>Overview</a:t>
            </a:r>
          </a:p>
          <a:p>
            <a:r>
              <a:rPr lang="en-CA" dirty="0" smtClean="0"/>
              <a:t>Project </a:t>
            </a:r>
            <a:r>
              <a:rPr lang="en-CA" dirty="0" smtClean="0"/>
              <a:t>Budget</a:t>
            </a:r>
          </a:p>
          <a:p>
            <a:r>
              <a:rPr lang="en-CA" dirty="0" smtClean="0"/>
              <a:t>Timeline</a:t>
            </a:r>
          </a:p>
          <a:p>
            <a:r>
              <a:rPr lang="en-CA" dirty="0" smtClean="0"/>
              <a:t>Future Development</a:t>
            </a:r>
          </a:p>
          <a:p>
            <a:r>
              <a:rPr lang="en-CA" dirty="0" smtClean="0"/>
              <a:t>Question and Answers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56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sz="3200" dirty="0" smtClean="0">
                <a:solidFill>
                  <a:schemeClr val="bg2">
                    <a:lumMod val="25000"/>
                  </a:schemeClr>
                </a:solidFill>
              </a:rPr>
              <a:t>ASB is my home.</a:t>
            </a:r>
          </a:p>
        </p:txBody>
      </p:sp>
      <p:pic>
        <p:nvPicPr>
          <p:cNvPr id="33794" name="Picture 2" descr="K:\DCIM\100CANON\IMG_1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5724144" cy="4293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CA" sz="4800" dirty="0" smtClean="0"/>
              <a:t>Team Members</a:t>
            </a:r>
            <a:endParaRPr lang="en-US" sz="4800" dirty="0"/>
          </a:p>
        </p:txBody>
      </p:sp>
      <p:sp>
        <p:nvSpPr>
          <p:cNvPr id="7" name="Rounded Rectangle 6"/>
          <p:cNvSpPr/>
          <p:nvPr/>
        </p:nvSpPr>
        <p:spPr>
          <a:xfrm>
            <a:off x="1447800" y="2133600"/>
            <a:ext cx="5867400" cy="2057400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447800" y="4648200"/>
            <a:ext cx="5867400" cy="1752600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352800" y="2971800"/>
            <a:ext cx="3505200" cy="1112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sz="2000" dirty="0" smtClean="0"/>
              <a:t>Steven </a:t>
            </a:r>
            <a:r>
              <a:rPr lang="en-CA" sz="2000" dirty="0" err="1" smtClean="0"/>
              <a:t>Choi</a:t>
            </a:r>
            <a:endParaRPr lang="en-CA" sz="2000" dirty="0" smtClean="0"/>
          </a:p>
          <a:p>
            <a:pPr>
              <a:buNone/>
            </a:pPr>
            <a:r>
              <a:rPr lang="en-CA" sz="2000" dirty="0" smtClean="0"/>
              <a:t>Kenta Yuan</a:t>
            </a:r>
          </a:p>
          <a:p>
            <a:pPr>
              <a:buNone/>
            </a:pPr>
            <a:r>
              <a:rPr lang="en-CA" sz="2000" dirty="0" smtClean="0"/>
              <a:t>Richard Zhang</a:t>
            </a:r>
            <a:endParaRPr lang="en-US" sz="2000" dirty="0"/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3429000" y="5486400"/>
            <a:ext cx="3505200" cy="8839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John Ogawa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CA" sz="2000" dirty="0" smtClean="0"/>
              <a:t>Jason Tsai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7800" y="2895600"/>
            <a:ext cx="586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47800" y="5410200"/>
            <a:ext cx="586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38400" y="2209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Hardware and Drivers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1676400" y="4749225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Client Side Software/Testing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3716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CA" sz="4800" dirty="0" smtClean="0"/>
              <a:t>Motivation</a:t>
            </a:r>
            <a:endParaRPr lang="en-US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800" dirty="0" smtClean="0"/>
              <a:t>14% </a:t>
            </a:r>
            <a:r>
              <a:rPr lang="en-CA" sz="2800" dirty="0" smtClean="0"/>
              <a:t>of Canadian population has </a:t>
            </a:r>
            <a:r>
              <a:rPr lang="en-CA" sz="2800" dirty="0" smtClean="0"/>
              <a:t>some form </a:t>
            </a:r>
            <a:r>
              <a:rPr lang="en-CA" sz="2800" dirty="0" smtClean="0"/>
              <a:t>of disability</a:t>
            </a:r>
          </a:p>
          <a:p>
            <a:pPr>
              <a:lnSpc>
                <a:spcPct val="90000"/>
              </a:lnSpc>
            </a:pPr>
            <a:r>
              <a:rPr lang="en-CA" sz="2800" dirty="0" smtClean="0"/>
              <a:t>Half of reported disabilities are mobility restrictions</a:t>
            </a:r>
          </a:p>
          <a:p>
            <a:pPr>
              <a:lnSpc>
                <a:spcPct val="90000"/>
              </a:lnSpc>
            </a:pPr>
            <a:r>
              <a:rPr lang="en-CA" sz="2800" dirty="0" smtClean="0"/>
              <a:t>Difficulty taking a book or cup from a distant table</a:t>
            </a:r>
          </a:p>
          <a:p>
            <a:pPr>
              <a:lnSpc>
                <a:spcPct val="90000"/>
              </a:lnSpc>
            </a:pPr>
            <a:r>
              <a:rPr lang="en-CA" sz="2800" dirty="0" smtClean="0"/>
              <a:t>Automated </a:t>
            </a:r>
            <a:r>
              <a:rPr lang="en-CA" sz="2800" dirty="0" smtClean="0"/>
              <a:t>system can improve quality of </a:t>
            </a:r>
            <a:r>
              <a:rPr lang="en-CA" sz="2800" dirty="0" smtClean="0"/>
              <a:t>life</a:t>
            </a:r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CA" dirty="0" smtClean="0"/>
              <a:t>Product: Retriever 247</a:t>
            </a:r>
            <a:endParaRPr lang="en-CA" dirty="0"/>
          </a:p>
        </p:txBody>
      </p:sp>
      <p:pic>
        <p:nvPicPr>
          <p:cNvPr id="4" name="Picture 23" descr="K:\DCIM\100CANON\IMG_1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son\Desktop\16_presentation\ardui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267200"/>
            <a:ext cx="1066800" cy="846667"/>
          </a:xfrm>
          <a:prstGeom prst="rect">
            <a:avLst/>
          </a:prstGeom>
          <a:noFill/>
        </p:spPr>
      </p:pic>
      <p:pic>
        <p:nvPicPr>
          <p:cNvPr id="1029" name="Picture 5" descr="C:\Users\Jason\Desktop\16_presentation\comp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81400"/>
            <a:ext cx="685800" cy="635000"/>
          </a:xfrm>
          <a:prstGeom prst="rect">
            <a:avLst/>
          </a:prstGeom>
          <a:noFill/>
        </p:spPr>
      </p:pic>
      <p:pic>
        <p:nvPicPr>
          <p:cNvPr id="1030" name="Picture 6" descr="C:\Users\Jason\Desktop\16_presentation\roboa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505200"/>
            <a:ext cx="1261872" cy="685800"/>
          </a:xfrm>
          <a:prstGeom prst="rect">
            <a:avLst/>
          </a:prstGeom>
          <a:noFill/>
        </p:spPr>
      </p:pic>
      <p:pic>
        <p:nvPicPr>
          <p:cNvPr id="1032" name="Picture 8" descr="C:\Users\Jason\Desktop\16_presentation\ubunt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505200"/>
            <a:ext cx="762000" cy="846667"/>
          </a:xfrm>
          <a:prstGeom prst="rect">
            <a:avLst/>
          </a:prstGeom>
          <a:noFill/>
        </p:spPr>
      </p:pic>
      <p:pic>
        <p:nvPicPr>
          <p:cNvPr id="1033" name="Picture 9" descr="C:\Users\Jason\Desktop\16_presentation\ultrason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5410200"/>
            <a:ext cx="952500" cy="600075"/>
          </a:xfrm>
          <a:prstGeom prst="rect">
            <a:avLst/>
          </a:prstGeom>
          <a:noFill/>
        </p:spPr>
      </p:pic>
      <p:pic>
        <p:nvPicPr>
          <p:cNvPr id="1034" name="Picture 10" descr="C:\Users\Jason\Desktop\16_presentation\wheel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5410200"/>
            <a:ext cx="777875" cy="777875"/>
          </a:xfrm>
          <a:prstGeom prst="rect">
            <a:avLst/>
          </a:prstGeom>
          <a:noFill/>
        </p:spPr>
      </p:pic>
      <p:pic>
        <p:nvPicPr>
          <p:cNvPr id="1036" name="Picture 12" descr="C:\Users\Jason\Desktop\16_presentation\jpg000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5410200"/>
            <a:ext cx="609600" cy="762000"/>
          </a:xfrm>
          <a:prstGeom prst="rect">
            <a:avLst/>
          </a:prstGeom>
          <a:noFill/>
        </p:spPr>
      </p:pic>
      <p:pic>
        <p:nvPicPr>
          <p:cNvPr id="1037" name="Picture 13" descr="C:\Users\Jason\Desktop\16_presentation\logitech_quickcam_pro_note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0900" y="2044700"/>
            <a:ext cx="581025" cy="952500"/>
          </a:xfrm>
          <a:prstGeom prst="rect">
            <a:avLst/>
          </a:prstGeom>
          <a:noFill/>
        </p:spPr>
      </p:pic>
      <p:pic>
        <p:nvPicPr>
          <p:cNvPr id="1038" name="Picture 14" descr="C:\Users\Jason\Desktop\16_presentation\rfi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800" y="2057400"/>
            <a:ext cx="1323975" cy="952500"/>
          </a:xfrm>
          <a:prstGeom prst="rect">
            <a:avLst/>
          </a:prstGeom>
          <a:noFill/>
        </p:spPr>
      </p:pic>
      <p:pic>
        <p:nvPicPr>
          <p:cNvPr id="1039" name="Picture 15" descr="C:\Users\Jason\Desktop\16_presentation\moto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67200" y="5410200"/>
            <a:ext cx="762000" cy="762000"/>
          </a:xfrm>
          <a:prstGeom prst="rect">
            <a:avLst/>
          </a:prstGeom>
          <a:noFill/>
        </p:spPr>
      </p:pic>
      <p:pic>
        <p:nvPicPr>
          <p:cNvPr id="1040" name="Picture 16" descr="C:\Users\Jason\Desktop\16_presentation\photoresistor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19400" y="6248400"/>
            <a:ext cx="1047750" cy="361950"/>
          </a:xfrm>
          <a:prstGeom prst="rect">
            <a:avLst/>
          </a:prstGeom>
          <a:noFill/>
        </p:spPr>
      </p:pic>
      <p:pic>
        <p:nvPicPr>
          <p:cNvPr id="1041" name="Picture 17" descr="C:\Users\Jason\Desktop\16_presentation\Capture5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29200" y="3657600"/>
            <a:ext cx="762000" cy="476250"/>
          </a:xfrm>
          <a:prstGeom prst="rect">
            <a:avLst/>
          </a:prstGeom>
          <a:noFill/>
        </p:spPr>
      </p:pic>
      <p:pic>
        <p:nvPicPr>
          <p:cNvPr id="24" name="Picture 12" descr="C:\Users\Jason\Desktop\16_presentation\jpg000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0" y="2057400"/>
            <a:ext cx="609600" cy="762000"/>
          </a:xfrm>
          <a:prstGeom prst="rect">
            <a:avLst/>
          </a:prstGeom>
          <a:noFill/>
        </p:spPr>
      </p:pic>
      <p:pic>
        <p:nvPicPr>
          <p:cNvPr id="1042" name="Picture 18" descr="C:\Users\Jason\Desktop\16_presentation\12v_7Ah_AGM_lead_acid_battery116725636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29200" y="5715000"/>
            <a:ext cx="990600" cy="901446"/>
          </a:xfrm>
          <a:prstGeom prst="rect">
            <a:avLst/>
          </a:prstGeom>
          <a:noFill/>
        </p:spPr>
      </p:pic>
      <p:sp>
        <p:nvSpPr>
          <p:cNvPr id="34" name="Flowchart: Alternate Process 33"/>
          <p:cNvSpPr/>
          <p:nvPr/>
        </p:nvSpPr>
        <p:spPr>
          <a:xfrm>
            <a:off x="228600" y="1905000"/>
            <a:ext cx="5867400" cy="12954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lowchart: Alternate Process 35"/>
          <p:cNvSpPr/>
          <p:nvPr/>
        </p:nvSpPr>
        <p:spPr>
          <a:xfrm>
            <a:off x="228600" y="3352800"/>
            <a:ext cx="5867400" cy="18288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lowchart: Alternate Process 36"/>
          <p:cNvSpPr/>
          <p:nvPr/>
        </p:nvSpPr>
        <p:spPr>
          <a:xfrm>
            <a:off x="228600" y="5334000"/>
            <a:ext cx="5867400" cy="13716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 rot="5400000" flipH="1" flipV="1">
            <a:off x="990600" y="601980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H="1" flipV="1">
            <a:off x="762000" y="42672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1028700" y="25527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52400" y="2514600"/>
            <a:ext cx="15513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Robot Arm</a:t>
            </a:r>
          </a:p>
          <a:p>
            <a:pPr algn="ctr"/>
            <a:r>
              <a:rPr lang="en-CA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Item Identify</a:t>
            </a:r>
            <a:endParaRPr lang="en-US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8600" y="4419600"/>
            <a:ext cx="13989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Control</a:t>
            </a:r>
          </a:p>
          <a:p>
            <a:pPr algn="ctr"/>
            <a:r>
              <a:rPr lang="en-CA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Units</a:t>
            </a:r>
            <a:endParaRPr 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33400" y="6019800"/>
            <a:ext cx="8977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Drive System</a:t>
            </a:r>
            <a:endParaRPr 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rot="10800000">
            <a:off x="228600" y="59436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228600" y="43434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228599" y="24384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85800" y="1981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Top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33400" y="3733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Center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09600" y="5498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Base</a:t>
            </a:r>
            <a:endParaRPr lang="en-US" dirty="0"/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CA" sz="5300" dirty="0" smtClean="0"/>
              <a:t>System</a:t>
            </a:r>
            <a:r>
              <a:rPr lang="en-CA" dirty="0" smtClean="0"/>
              <a:t> Overview</a:t>
            </a:r>
            <a:endParaRPr lang="en-US" dirty="0"/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457200" y="1066800"/>
            <a:ext cx="8229600" cy="743712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it’s made of?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47" name="Picture 23" descr="K:\DCIM\100CANON\IMG_1158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72200" y="3048000"/>
            <a:ext cx="2779776" cy="2084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CA" sz="5300" dirty="0" smtClean="0"/>
              <a:t>System</a:t>
            </a:r>
            <a:r>
              <a:rPr lang="en-CA" dirty="0" smtClean="0"/>
              <a:t> Overview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09800"/>
            <a:ext cx="715747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066800"/>
            <a:ext cx="8229600" cy="743712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Conceptual</a:t>
            </a:r>
            <a:r>
              <a:rPr kumimoji="0" lang="en-CA" sz="2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Model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09775"/>
            <a:ext cx="5857916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9775"/>
            <a:ext cx="142876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79559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724155"/>
            <a:ext cx="4286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652981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5867427"/>
            <a:ext cx="41243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4795857"/>
            <a:ext cx="41052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3724287"/>
            <a:ext cx="4038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Up Arrow 17"/>
          <p:cNvSpPr/>
          <p:nvPr/>
        </p:nvSpPr>
        <p:spPr>
          <a:xfrm>
            <a:off x="4500562" y="5510237"/>
            <a:ext cx="357190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Up Arrow 18"/>
          <p:cNvSpPr/>
          <p:nvPr/>
        </p:nvSpPr>
        <p:spPr>
          <a:xfrm>
            <a:off x="5214942" y="4438667"/>
            <a:ext cx="357190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Up Arrow 19"/>
          <p:cNvSpPr/>
          <p:nvPr/>
        </p:nvSpPr>
        <p:spPr>
          <a:xfrm>
            <a:off x="5429256" y="3509973"/>
            <a:ext cx="357190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Up Arrow 20"/>
          <p:cNvSpPr/>
          <p:nvPr/>
        </p:nvSpPr>
        <p:spPr>
          <a:xfrm rot="10800000">
            <a:off x="5715008" y="4438667"/>
            <a:ext cx="357190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Up Arrow 21"/>
          <p:cNvSpPr/>
          <p:nvPr/>
        </p:nvSpPr>
        <p:spPr>
          <a:xfrm rot="10800000">
            <a:off x="6500826" y="5510237"/>
            <a:ext cx="357190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Left Arrow 22"/>
          <p:cNvSpPr/>
          <p:nvPr/>
        </p:nvSpPr>
        <p:spPr>
          <a:xfrm>
            <a:off x="1643042" y="3009907"/>
            <a:ext cx="3714776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ight Arrow 23"/>
          <p:cNvSpPr/>
          <p:nvPr/>
        </p:nvSpPr>
        <p:spPr>
          <a:xfrm>
            <a:off x="1643042" y="3295659"/>
            <a:ext cx="371477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Down Arrow 24"/>
          <p:cNvSpPr/>
          <p:nvPr/>
        </p:nvSpPr>
        <p:spPr>
          <a:xfrm>
            <a:off x="785786" y="3867163"/>
            <a:ext cx="28575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Up Arrow 27"/>
          <p:cNvSpPr/>
          <p:nvPr/>
        </p:nvSpPr>
        <p:spPr>
          <a:xfrm>
            <a:off x="1142976" y="3867163"/>
            <a:ext cx="285752" cy="7143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57200" y="704088"/>
            <a:ext cx="8229600" cy="743712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</a:t>
            </a:r>
            <a:r>
              <a:rPr kumimoji="0" lang="en-CA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Overview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57200" y="1066800"/>
            <a:ext cx="8229600" cy="743712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Client and Server Communication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CA" sz="4800" dirty="0" smtClean="0"/>
              <a:t>Hardware</a:t>
            </a:r>
            <a:r>
              <a:rPr lang="en-US" dirty="0"/>
              <a:t> </a:t>
            </a:r>
            <a:r>
              <a:rPr lang="en-CA" dirty="0" smtClean="0"/>
              <a:t>Overview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008888"/>
            <a:ext cx="8229600" cy="743712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Lifting Platform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3" name="Picture 5" descr="K:\DCIM\100CANON\IMG_1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486144" cy="4864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3566</TotalTime>
  <Words>414</Words>
  <Application>Microsoft Office PowerPoint</Application>
  <PresentationFormat>On-screen Show (4:3)</PresentationFormat>
  <Paragraphs>146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Topics Covered</vt:lpstr>
      <vt:lpstr>Team Members</vt:lpstr>
      <vt:lpstr>Motivation</vt:lpstr>
      <vt:lpstr>Product: Retriever 247</vt:lpstr>
      <vt:lpstr>System Overview</vt:lpstr>
      <vt:lpstr>System Overview</vt:lpstr>
      <vt:lpstr>Slide 8</vt:lpstr>
      <vt:lpstr>Hardware Overview</vt:lpstr>
      <vt:lpstr>Hardware Overview</vt:lpstr>
      <vt:lpstr>Hardware Overview</vt:lpstr>
      <vt:lpstr>Hardware Overview</vt:lpstr>
      <vt:lpstr>Software Overview</vt:lpstr>
      <vt:lpstr>Project Budget</vt:lpstr>
      <vt:lpstr>Timeline</vt:lpstr>
      <vt:lpstr>Future Development</vt:lpstr>
      <vt:lpstr>Courses that helped us</vt:lpstr>
      <vt:lpstr>Final Remarks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Retrieve 24</dc:title>
  <dc:creator>Jason</dc:creator>
  <cp:lastModifiedBy>Family</cp:lastModifiedBy>
  <cp:revision>287</cp:revision>
  <dcterms:created xsi:type="dcterms:W3CDTF">2006-08-16T00:00:00Z</dcterms:created>
  <dcterms:modified xsi:type="dcterms:W3CDTF">2010-04-30T21:59:03Z</dcterms:modified>
</cp:coreProperties>
</file>