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60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72" r:id="rId11"/>
    <p:sldId id="278" r:id="rId12"/>
    <p:sldId id="273" r:id="rId13"/>
    <p:sldId id="279" r:id="rId14"/>
    <p:sldId id="280" r:id="rId15"/>
    <p:sldId id="274" r:id="rId16"/>
    <p:sldId id="281" r:id="rId17"/>
    <p:sldId id="264" r:id="rId18"/>
    <p:sldId id="265" r:id="rId19"/>
    <p:sldId id="266" r:id="rId20"/>
    <p:sldId id="267" r:id="rId21"/>
    <p:sldId id="269" r:id="rId22"/>
    <p:sldId id="270" r:id="rId23"/>
    <p:sldId id="271" r:id="rId24"/>
    <p:sldId id="282" r:id="rId25"/>
    <p:sldId id="283" r:id="rId26"/>
    <p:sldId id="286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E4651-5606-425D-BE36-2819959E225E}" type="datetimeFigureOut">
              <a:rPr lang="en-CA" smtClean="0"/>
              <a:pPr/>
              <a:t>13/04/2011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B255C-2B53-4457-B2A9-6EF23C4D342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02568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B255C-2B53-4457-B2A9-6EF23C4D3420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383038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2839-012D-4BCC-A7EE-EDF8393CD74B}" type="datetimeFigureOut">
              <a:rPr lang="en-CA" smtClean="0"/>
              <a:pPr/>
              <a:t>13/04/2011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1FD3-DC5A-4023-BD7A-07AFDF05C8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2839-012D-4BCC-A7EE-EDF8393CD74B}" type="datetimeFigureOut">
              <a:rPr lang="en-CA" smtClean="0"/>
              <a:pPr/>
              <a:t>13/04/2011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1FD3-DC5A-4023-BD7A-07AFDF05C8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2839-012D-4BCC-A7EE-EDF8393CD74B}" type="datetimeFigureOut">
              <a:rPr lang="en-CA" smtClean="0"/>
              <a:pPr/>
              <a:t>13/04/2011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1FD3-DC5A-4023-BD7A-07AFDF05C8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32839-012D-4BCC-A7EE-EDF8393CD74B}" type="datetimeFigureOut">
              <a:rPr lang="en-CA" smtClean="0"/>
              <a:pPr/>
              <a:t>13/04/2011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71FD3-DC5A-4023-BD7A-07AFDF05C8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32839-012D-4BCC-A7EE-EDF8393CD74B}" type="datetimeFigureOut">
              <a:rPr lang="en-CA" smtClean="0"/>
              <a:pPr/>
              <a:t>13/04/2011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71FD3-DC5A-4023-BD7A-07AFDF05C8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32839-012D-4BCC-A7EE-EDF8393CD74B}" type="datetimeFigureOut">
              <a:rPr lang="en-CA" smtClean="0"/>
              <a:pPr/>
              <a:t>13/04/2011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71FD3-DC5A-4023-BD7A-07AFDF05C8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32839-012D-4BCC-A7EE-EDF8393CD74B}" type="datetimeFigureOut">
              <a:rPr lang="en-CA" smtClean="0"/>
              <a:pPr/>
              <a:t>13/04/2011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71FD3-DC5A-4023-BD7A-07AFDF05C8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32839-012D-4BCC-A7EE-EDF8393CD74B}" type="datetimeFigureOut">
              <a:rPr lang="en-CA" smtClean="0"/>
              <a:pPr/>
              <a:t>13/04/2011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71FD3-DC5A-4023-BD7A-07AFDF05C8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32839-012D-4BCC-A7EE-EDF8393CD74B}" type="datetimeFigureOut">
              <a:rPr lang="en-CA" smtClean="0"/>
              <a:pPr/>
              <a:t>13/04/2011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71FD3-DC5A-4023-BD7A-07AFDF05C8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32839-012D-4BCC-A7EE-EDF8393CD74B}" type="datetimeFigureOut">
              <a:rPr lang="en-CA" smtClean="0"/>
              <a:pPr/>
              <a:t>13/04/2011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71FD3-DC5A-4023-BD7A-07AFDF05C8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32839-012D-4BCC-A7EE-EDF8393CD74B}" type="datetimeFigureOut">
              <a:rPr lang="en-CA" smtClean="0"/>
              <a:pPr/>
              <a:t>13/04/2011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71FD3-DC5A-4023-BD7A-07AFDF05C8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2839-012D-4BCC-A7EE-EDF8393CD74B}" type="datetimeFigureOut">
              <a:rPr lang="en-CA" smtClean="0"/>
              <a:pPr/>
              <a:t>13/04/2011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1FD3-DC5A-4023-BD7A-07AFDF05C8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32839-012D-4BCC-A7EE-EDF8393CD74B}" type="datetimeFigureOut">
              <a:rPr lang="en-CA" smtClean="0"/>
              <a:pPr/>
              <a:t>13/04/2011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71FD3-DC5A-4023-BD7A-07AFDF05C8B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32839-012D-4BCC-A7EE-EDF8393CD74B}" type="datetimeFigureOut">
              <a:rPr lang="en-CA" smtClean="0"/>
              <a:pPr/>
              <a:t>13/04/2011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71FD3-DC5A-4023-BD7A-07AFDF05C8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332839-012D-4BCC-A7EE-EDF8393CD74B}" type="datetimeFigureOut">
              <a:rPr lang="en-CA" smtClean="0"/>
              <a:pPr/>
              <a:t>13/04/2011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3871FD3-DC5A-4023-BD7A-07AFDF05C8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2839-012D-4BCC-A7EE-EDF8393CD74B}" type="datetimeFigureOut">
              <a:rPr lang="en-CA" smtClean="0"/>
              <a:pPr/>
              <a:t>13/04/2011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1FD3-DC5A-4023-BD7A-07AFDF05C8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2839-012D-4BCC-A7EE-EDF8393CD74B}" type="datetimeFigureOut">
              <a:rPr lang="en-CA" smtClean="0"/>
              <a:pPr/>
              <a:t>13/04/2011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1FD3-DC5A-4023-BD7A-07AFDF05C8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2839-012D-4BCC-A7EE-EDF8393CD74B}" type="datetimeFigureOut">
              <a:rPr lang="en-CA" smtClean="0"/>
              <a:pPr/>
              <a:t>13/04/2011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1FD3-DC5A-4023-BD7A-07AFDF05C8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2839-012D-4BCC-A7EE-EDF8393CD74B}" type="datetimeFigureOut">
              <a:rPr lang="en-CA" smtClean="0"/>
              <a:pPr/>
              <a:t>13/04/2011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1FD3-DC5A-4023-BD7A-07AFDF05C8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2839-012D-4BCC-A7EE-EDF8393CD74B}" type="datetimeFigureOut">
              <a:rPr lang="en-CA" smtClean="0"/>
              <a:pPr/>
              <a:t>13/04/2011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1FD3-DC5A-4023-BD7A-07AFDF05C8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2839-012D-4BCC-A7EE-EDF8393CD74B}" type="datetimeFigureOut">
              <a:rPr lang="en-CA" smtClean="0"/>
              <a:pPr/>
              <a:t>13/04/2011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1FD3-DC5A-4023-BD7A-07AFDF05C8B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2839-012D-4BCC-A7EE-EDF8393CD74B}" type="datetimeFigureOut">
              <a:rPr lang="en-CA" smtClean="0"/>
              <a:pPr/>
              <a:t>13/04/2011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1FD3-DC5A-4023-BD7A-07AFDF05C8BE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32839-012D-4BCC-A7EE-EDF8393CD74B}" type="datetimeFigureOut">
              <a:rPr lang="en-CA" smtClean="0"/>
              <a:pPr/>
              <a:t>13/04/2011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71FD3-DC5A-4023-BD7A-07AFDF05C8B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0332839-012D-4BCC-A7EE-EDF8393CD74B}" type="datetimeFigureOut">
              <a:rPr lang="en-CA" smtClean="0"/>
              <a:pPr/>
              <a:t>13/04/2011</a:t>
            </a:fld>
            <a:endParaRPr lang="en-CA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3871FD3-DC5A-4023-BD7A-07AFDF05C8B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32" t="9468" r="10681" b="14364"/>
          <a:stretch/>
        </p:blipFill>
        <p:spPr>
          <a:xfrm>
            <a:off x="2564899" y="5238492"/>
            <a:ext cx="3663285" cy="1214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48680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 smtClean="0">
                <a:solidFill>
                  <a:srgbClr val="C00000"/>
                </a:solidFill>
                <a:latin typeface="Arial Rounded MT Bold" pitchFamily="34" charset="0"/>
              </a:rPr>
              <a:t>Welcome to the demo presentation for ShutSmart by USS</a:t>
            </a:r>
            <a:endParaRPr lang="en-CA" sz="3600" b="1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pic>
        <p:nvPicPr>
          <p:cNvPr id="1029" name="Picture 5" descr="C:\Users\Vikas\Desktop\IMG00112-20110411-15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94" r="19060"/>
          <a:stretch/>
        </p:blipFill>
        <p:spPr bwMode="auto">
          <a:xfrm>
            <a:off x="1532047" y="2348880"/>
            <a:ext cx="2247865" cy="249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34800" y="3003522"/>
            <a:ext cx="288032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Presented by:</a:t>
            </a:r>
          </a:p>
          <a:p>
            <a:endParaRPr lang="en-CA" sz="1100" dirty="0" smtClean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CA" b="1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Sibghat Ullah</a:t>
            </a:r>
          </a:p>
          <a:p>
            <a:r>
              <a:rPr lang="en-CA" b="1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Abhishek Dubey</a:t>
            </a:r>
          </a:p>
          <a:p>
            <a:r>
              <a:rPr lang="en-CA" b="1" dirty="0" smtClean="0">
                <a:solidFill>
                  <a:schemeClr val="bg2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Vikas Yadav</a:t>
            </a:r>
            <a:endParaRPr lang="en-CA" b="1" dirty="0">
              <a:solidFill>
                <a:schemeClr val="bg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6520" y="6093296"/>
            <a:ext cx="199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C00000"/>
                </a:solidFill>
              </a:rPr>
              <a:t>13 April,2011</a:t>
            </a:r>
            <a:endParaRPr lang="en-CA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010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2277"/>
            <a:ext cx="8712968" cy="996483"/>
          </a:xfrm>
        </p:spPr>
        <p:txBody>
          <a:bodyPr/>
          <a:lstStyle/>
          <a:p>
            <a:pPr algn="ctr"/>
            <a:r>
              <a:rPr lang="en-CA" sz="3800" dirty="0" smtClean="0">
                <a:solidFill>
                  <a:srgbClr val="FFFF00"/>
                </a:solidFill>
                <a:latin typeface="Vineta BT" pitchFamily="82" charset="0"/>
              </a:rPr>
              <a:t>Wireless Control Unit</a:t>
            </a:r>
            <a:endParaRPr lang="en-CA" sz="3800" dirty="0">
              <a:solidFill>
                <a:srgbClr val="FFFF00"/>
              </a:solidFill>
              <a:latin typeface="Vineta BT" pitchFamily="8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95536" y="1938312"/>
            <a:ext cx="39604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CA" sz="2400" dirty="0" smtClean="0"/>
              <a:t>MSP430 </a:t>
            </a:r>
            <a:r>
              <a:rPr lang="en-CA" sz="2400" dirty="0"/>
              <a:t>Development board </a:t>
            </a:r>
          </a:p>
          <a:p>
            <a:pPr marL="342900" indent="-342900">
              <a:buFont typeface="Wingdings" pitchFamily="2" charset="2"/>
              <a:buChar char="q"/>
            </a:pPr>
            <a:endParaRPr lang="en-CA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CA" sz="2400" dirty="0" smtClean="0"/>
              <a:t>Microcontroller - MSP430-G2211</a:t>
            </a:r>
          </a:p>
          <a:p>
            <a:pPr marL="342900" indent="-342900">
              <a:buFont typeface="Wingdings" pitchFamily="2" charset="2"/>
              <a:buChar char="q"/>
            </a:pPr>
            <a:endParaRPr lang="en-CA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CA" sz="2400" dirty="0" smtClean="0"/>
              <a:t>QAM-TX1-433-ND </a:t>
            </a:r>
            <a:r>
              <a:rPr lang="en-CA" sz="2400" dirty="0"/>
              <a:t>Transmitter </a:t>
            </a:r>
            <a:endParaRPr lang="en-CA" sz="2400" dirty="0" smtClean="0"/>
          </a:p>
          <a:p>
            <a:endParaRPr lang="en-CA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CA" sz="2400" dirty="0"/>
              <a:t>Honeywell NTC Thermistor </a:t>
            </a:r>
            <a:endParaRPr lang="en-CA" sz="2400" dirty="0" smtClean="0"/>
          </a:p>
        </p:txBody>
      </p:sp>
      <p:pic>
        <p:nvPicPr>
          <p:cNvPr id="3074" name="Picture 2" descr="C:\Users\Vikas\Desktop\phot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74" t="7824" r="18500"/>
          <a:stretch/>
        </p:blipFill>
        <p:spPr bwMode="auto">
          <a:xfrm>
            <a:off x="4572000" y="1772816"/>
            <a:ext cx="3816424" cy="41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975" y="5981700"/>
            <a:ext cx="19240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9271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2277"/>
            <a:ext cx="8424936" cy="996483"/>
          </a:xfrm>
        </p:spPr>
        <p:txBody>
          <a:bodyPr/>
          <a:lstStyle/>
          <a:p>
            <a:pPr algn="ctr"/>
            <a:r>
              <a:rPr lang="en-CA" sz="4800" dirty="0" smtClean="0">
                <a:solidFill>
                  <a:srgbClr val="FFFF00"/>
                </a:solidFill>
                <a:latin typeface="Vineta BT" pitchFamily="82" charset="0"/>
              </a:rPr>
              <a:t>Main Unit</a:t>
            </a:r>
            <a:endParaRPr lang="en-CA" sz="4800" dirty="0">
              <a:solidFill>
                <a:srgbClr val="FFFF00"/>
              </a:solidFill>
              <a:latin typeface="Vineta BT" pitchFamily="8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95536" y="1844824"/>
            <a:ext cx="396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400" dirty="0" smtClean="0"/>
              <a:t>On/Off switch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400" dirty="0" smtClean="0"/>
              <a:t>Reset buzzer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400" dirty="0" smtClean="0"/>
              <a:t>Reset relay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400" dirty="0" smtClean="0"/>
              <a:t>Speakers in the front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400" dirty="0" smtClean="0"/>
              <a:t>Fan at the back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400" dirty="0" smtClean="0"/>
              <a:t>Ventilation holes on either side</a:t>
            </a:r>
          </a:p>
        </p:txBody>
      </p:sp>
      <p:pic>
        <p:nvPicPr>
          <p:cNvPr id="6" name="Picture 5" descr="C:\Users\Vikas\Desktop\IMG00112-20110411-15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94" r="19060"/>
          <a:stretch/>
        </p:blipFill>
        <p:spPr bwMode="auto">
          <a:xfrm>
            <a:off x="4499992" y="1628800"/>
            <a:ext cx="3528392" cy="435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975" y="5981700"/>
            <a:ext cx="19240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666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2277"/>
            <a:ext cx="8424936" cy="996483"/>
          </a:xfrm>
        </p:spPr>
        <p:txBody>
          <a:bodyPr/>
          <a:lstStyle/>
          <a:p>
            <a:pPr algn="ctr"/>
            <a:r>
              <a:rPr lang="en-CA" sz="4800" dirty="0" smtClean="0">
                <a:solidFill>
                  <a:srgbClr val="FFFF00"/>
                </a:solidFill>
                <a:latin typeface="Vineta BT" pitchFamily="82" charset="0"/>
              </a:rPr>
              <a:t>Main Unit</a:t>
            </a:r>
            <a:endParaRPr lang="en-CA" sz="4800" dirty="0">
              <a:solidFill>
                <a:srgbClr val="FFFF00"/>
              </a:solidFill>
              <a:latin typeface="Vineta BT" pitchFamily="8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95536" y="1844824"/>
            <a:ext cx="7272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400" dirty="0" smtClean="0"/>
              <a:t>Receiving the signal</a:t>
            </a:r>
            <a:r>
              <a:rPr lang="en-CA" sz="2400" dirty="0"/>
              <a:t> </a:t>
            </a:r>
            <a:r>
              <a:rPr lang="en-CA" sz="2400" dirty="0" smtClean="0"/>
              <a:t>– sampling required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400" dirty="0" smtClean="0"/>
              <a:t>Role of a capacitor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endParaRPr lang="en-CA" sz="2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7" y="3278871"/>
            <a:ext cx="3384376" cy="254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975" y="5981700"/>
            <a:ext cx="19240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5880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2277"/>
            <a:ext cx="8424936" cy="996483"/>
          </a:xfrm>
        </p:spPr>
        <p:txBody>
          <a:bodyPr/>
          <a:lstStyle/>
          <a:p>
            <a:pPr algn="ctr"/>
            <a:r>
              <a:rPr lang="en-CA" sz="4800" dirty="0" smtClean="0">
                <a:solidFill>
                  <a:srgbClr val="FFFF00"/>
                </a:solidFill>
                <a:latin typeface="Vineta BT" pitchFamily="82" charset="0"/>
              </a:rPr>
              <a:t>Main Unit</a:t>
            </a:r>
            <a:endParaRPr lang="en-CA" sz="4800" dirty="0">
              <a:solidFill>
                <a:srgbClr val="FFFF00"/>
              </a:solidFill>
              <a:latin typeface="Vineta BT" pitchFamily="8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467544" y="1340768"/>
            <a:ext cx="705678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CA" dirty="0" smtClean="0"/>
              <a:t>Relay Mechanism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CA" dirty="0" smtClean="0"/>
              <a:t>Insufficient voltage from the IC to operate a 30 amp relay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CA" dirty="0" smtClean="0"/>
              <a:t>Smaller relay used to trigger the circuit for a bigger relay</a:t>
            </a:r>
          </a:p>
          <a:p>
            <a:pPr marL="342900" indent="-342900">
              <a:lnSpc>
                <a:spcPct val="150000"/>
              </a:lnSpc>
            </a:pPr>
            <a:endParaRPr lang="en-CA" sz="2400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429000"/>
            <a:ext cx="585787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4773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2277"/>
            <a:ext cx="7125113" cy="996483"/>
          </a:xfrm>
        </p:spPr>
        <p:txBody>
          <a:bodyPr/>
          <a:lstStyle/>
          <a:p>
            <a:pPr algn="ctr"/>
            <a:r>
              <a:rPr lang="en-CA" sz="4800" dirty="0" smtClean="0">
                <a:solidFill>
                  <a:srgbClr val="FFFF00"/>
                </a:solidFill>
                <a:latin typeface="Vineta BT" pitchFamily="82" charset="0"/>
              </a:rPr>
              <a:t>Business Case</a:t>
            </a:r>
            <a:endParaRPr lang="en-CA" sz="4800" dirty="0">
              <a:solidFill>
                <a:srgbClr val="FFFF00"/>
              </a:solidFill>
              <a:latin typeface="Vineta BT" pitchFamily="8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95536" y="1844824"/>
            <a:ext cx="806489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CA" sz="2400" dirty="0" smtClean="0"/>
              <a:t>Affordability</a:t>
            </a:r>
          </a:p>
          <a:p>
            <a:pPr marL="904875" indent="-342900" defTabSz="990600">
              <a:buFont typeface="Arial" pitchFamily="34" charset="0"/>
              <a:buChar char="•"/>
            </a:pPr>
            <a:r>
              <a:rPr lang="en-CA" dirty="0" smtClean="0">
                <a:solidFill>
                  <a:srgbClr val="FF0000"/>
                </a:solidFill>
              </a:rPr>
              <a:t>Outsource the production to China or India, manufacturing cost comes down to </a:t>
            </a:r>
            <a:r>
              <a:rPr lang="en-CA" sz="2000" b="1" dirty="0" smtClean="0">
                <a:solidFill>
                  <a:srgbClr val="FF0000"/>
                </a:solidFill>
              </a:rPr>
              <a:t>75 to 100 CAD!</a:t>
            </a:r>
          </a:p>
          <a:p>
            <a:pPr marL="342900" indent="-342900">
              <a:buFont typeface="Wingdings" pitchFamily="2" charset="2"/>
              <a:buChar char="q"/>
            </a:pPr>
            <a:endParaRPr lang="en-CA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CA" sz="2400" dirty="0" smtClean="0"/>
              <a:t>Reliability</a:t>
            </a:r>
          </a:p>
          <a:p>
            <a:pPr marL="904875" indent="-342900">
              <a:buFont typeface="Arial" pitchFamily="34" charset="0"/>
              <a:buChar char="•"/>
            </a:pPr>
            <a:r>
              <a:rPr lang="en-CA" dirty="0" smtClean="0">
                <a:solidFill>
                  <a:srgbClr val="FF0000"/>
                </a:solidFill>
              </a:rPr>
              <a:t>Product has been tested on the actual stove (demo video at the end) at maximum heat.</a:t>
            </a:r>
            <a:endParaRPr lang="en-CA" sz="2400" dirty="0" smtClean="0"/>
          </a:p>
          <a:p>
            <a:pPr marL="904875" indent="-342900">
              <a:buFont typeface="Arial" pitchFamily="34" charset="0"/>
              <a:buChar char="•"/>
            </a:pPr>
            <a:r>
              <a:rPr lang="en-CA" dirty="0" smtClean="0">
                <a:solidFill>
                  <a:srgbClr val="FF0000"/>
                </a:solidFill>
              </a:rPr>
              <a:t>Quick installation</a:t>
            </a:r>
          </a:p>
          <a:p>
            <a:pPr marL="342900" indent="-342900">
              <a:buFont typeface="Wingdings" pitchFamily="2" charset="2"/>
              <a:buChar char="q"/>
            </a:pPr>
            <a:endParaRPr lang="en-CA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CA" sz="2400" dirty="0" smtClean="0"/>
              <a:t>Safety</a:t>
            </a:r>
          </a:p>
          <a:p>
            <a:pPr marL="904875" indent="-342900">
              <a:buFont typeface="Arial" pitchFamily="34" charset="0"/>
              <a:buChar char="•"/>
            </a:pPr>
            <a:r>
              <a:rPr lang="en-CA" dirty="0" smtClean="0">
                <a:solidFill>
                  <a:srgbClr val="FF0000"/>
                </a:solidFill>
              </a:rPr>
              <a:t>Canadian safety standards were kept in mind and followed as explained in the design specs</a:t>
            </a:r>
          </a:p>
          <a:p>
            <a:pPr marL="342900" indent="-342900">
              <a:buFont typeface="Wingdings" pitchFamily="2" charset="2"/>
              <a:buChar char="q"/>
            </a:pPr>
            <a:endParaRPr lang="en-CA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975" y="5981700"/>
            <a:ext cx="19240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1666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2277"/>
            <a:ext cx="7125113" cy="996483"/>
          </a:xfrm>
        </p:spPr>
        <p:txBody>
          <a:bodyPr/>
          <a:lstStyle/>
          <a:p>
            <a:pPr algn="ctr"/>
            <a:r>
              <a:rPr lang="en-CA" sz="4800" dirty="0" smtClean="0">
                <a:solidFill>
                  <a:srgbClr val="FFFF00"/>
                </a:solidFill>
                <a:latin typeface="Vineta BT" pitchFamily="82" charset="0"/>
              </a:rPr>
              <a:t>Business Case</a:t>
            </a:r>
            <a:endParaRPr lang="en-CA" sz="4800" dirty="0">
              <a:solidFill>
                <a:srgbClr val="FFFF00"/>
              </a:solidFill>
              <a:latin typeface="Vineta BT" pitchFamily="8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95536" y="2091620"/>
            <a:ext cx="47525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CA" sz="2400" dirty="0" smtClean="0"/>
              <a:t>Evolving market – new style stoves are in production</a:t>
            </a:r>
          </a:p>
          <a:p>
            <a:endParaRPr lang="en-CA" sz="2400" dirty="0" smtClean="0"/>
          </a:p>
          <a:p>
            <a:endParaRPr lang="en-CA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CA" sz="2400" dirty="0" smtClean="0"/>
              <a:t>Wireless unit may be incorporated in the new design – useful tactic to increase sales</a:t>
            </a:r>
          </a:p>
          <a:p>
            <a:pPr marL="342900" indent="-342900">
              <a:buFont typeface="Wingdings" pitchFamily="2" charset="2"/>
              <a:buChar char="q"/>
            </a:pPr>
            <a:endParaRPr lang="en-CA" sz="24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120" r="20820" b="8983"/>
          <a:stretch/>
        </p:blipFill>
        <p:spPr bwMode="auto">
          <a:xfrm>
            <a:off x="5148064" y="1844824"/>
            <a:ext cx="3139008" cy="413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975" y="5981700"/>
            <a:ext cx="19240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5656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996483"/>
          </a:xfrm>
        </p:spPr>
        <p:txBody>
          <a:bodyPr/>
          <a:lstStyle/>
          <a:p>
            <a:pPr algn="ctr"/>
            <a:r>
              <a:rPr lang="en-CA" sz="4000" dirty="0" smtClean="0">
                <a:solidFill>
                  <a:srgbClr val="FFFF00"/>
                </a:solidFill>
                <a:latin typeface="Vineta BT" pitchFamily="82" charset="0"/>
              </a:rPr>
              <a:t>Future Aspirations</a:t>
            </a:r>
            <a:endParaRPr lang="en-CA" sz="4000" dirty="0">
              <a:solidFill>
                <a:srgbClr val="FFFF00"/>
              </a:solidFill>
              <a:latin typeface="Vineta BT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700808"/>
            <a:ext cx="748883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Wingdings" pitchFamily="2" charset="2"/>
              <a:buChar char="q"/>
            </a:pPr>
            <a:r>
              <a:rPr lang="en-CA" sz="2400" dirty="0" smtClean="0"/>
              <a:t>Incorporate the sensor unit – motion sensor and smoke sensor</a:t>
            </a:r>
          </a:p>
          <a:p>
            <a:pPr marL="285750" lvl="1" indent="-285750">
              <a:buFont typeface="Wingdings" pitchFamily="2" charset="2"/>
              <a:buChar char="q"/>
            </a:pPr>
            <a:endParaRPr lang="en-CA" sz="2400" dirty="0"/>
          </a:p>
          <a:p>
            <a:pPr marL="285750" lvl="1" indent="-285750">
              <a:buFont typeface="Wingdings" pitchFamily="2" charset="2"/>
              <a:buChar char="q"/>
            </a:pPr>
            <a:r>
              <a:rPr lang="en-CA" sz="2400" dirty="0" smtClean="0"/>
              <a:t>Localised smoke detector for quick action and reaction</a:t>
            </a:r>
          </a:p>
          <a:p>
            <a:pPr marL="285750" lvl="1" indent="-285750">
              <a:buFont typeface="Wingdings" pitchFamily="2" charset="2"/>
              <a:buChar char="q"/>
            </a:pPr>
            <a:endParaRPr lang="en-CA" sz="2400" dirty="0"/>
          </a:p>
          <a:p>
            <a:pPr marL="285750" lvl="1" indent="-285750">
              <a:buFont typeface="Wingdings" pitchFamily="2" charset="2"/>
              <a:buChar char="q"/>
            </a:pPr>
            <a:r>
              <a:rPr lang="en-CA" sz="2400" dirty="0" smtClean="0"/>
              <a:t>Set up SMS Alert for users to notify them of the unattended stove</a:t>
            </a:r>
          </a:p>
          <a:p>
            <a:pPr marL="285750" lvl="1" indent="-285750">
              <a:buFont typeface="Wingdings" pitchFamily="2" charset="2"/>
              <a:buChar char="q"/>
            </a:pPr>
            <a:endParaRPr lang="en-CA" dirty="0"/>
          </a:p>
          <a:p>
            <a:pPr marL="285750" lvl="1" indent="-285750">
              <a:buFont typeface="Wingdings" pitchFamily="2" charset="2"/>
              <a:buChar char="q"/>
            </a:pPr>
            <a:endParaRPr lang="en-CA" dirty="0" smtClean="0"/>
          </a:p>
          <a:p>
            <a:pPr marL="285750" lvl="1" indent="-285750">
              <a:buFont typeface="Wingdings" pitchFamily="2" charset="2"/>
              <a:buChar char="q"/>
            </a:pPr>
            <a:endParaRPr lang="en-CA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975" y="5981700"/>
            <a:ext cx="19240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438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43" t="21563" r="36823" b="7811"/>
          <a:stretch/>
        </p:blipFill>
        <p:spPr bwMode="auto">
          <a:xfrm>
            <a:off x="4716017" y="1268760"/>
            <a:ext cx="3744416" cy="471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96483"/>
          </a:xfrm>
        </p:spPr>
        <p:txBody>
          <a:bodyPr/>
          <a:lstStyle/>
          <a:p>
            <a:pPr algn="ctr"/>
            <a:r>
              <a:rPr lang="en-CA" sz="4800" dirty="0" smtClean="0">
                <a:solidFill>
                  <a:srgbClr val="FFFF00"/>
                </a:solidFill>
                <a:latin typeface="Vineta BT" pitchFamily="82" charset="0"/>
              </a:rPr>
              <a:t>Timeline</a:t>
            </a:r>
            <a:endParaRPr lang="en-CA" sz="4800" dirty="0">
              <a:solidFill>
                <a:srgbClr val="FFFF00"/>
              </a:solidFill>
              <a:latin typeface="Vineta BT" pitchFamily="82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131840" y="1068446"/>
            <a:ext cx="1920240" cy="4736818"/>
          </a:xfrm>
          <a:custGeom>
            <a:avLst/>
            <a:gdLst>
              <a:gd name="connsiteX0" fmla="*/ 0 w 1920240"/>
              <a:gd name="connsiteY0" fmla="*/ 5968697 h 6595299"/>
              <a:gd name="connsiteX1" fmla="*/ 1036320 w 1920240"/>
              <a:gd name="connsiteY1" fmla="*/ 6105857 h 6595299"/>
              <a:gd name="connsiteX2" fmla="*/ 1310640 w 1920240"/>
              <a:gd name="connsiteY2" fmla="*/ 573737 h 6595299"/>
              <a:gd name="connsiteX3" fmla="*/ 1920240 w 1920240"/>
              <a:gd name="connsiteY3" fmla="*/ 451817 h 659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0240" h="6595299">
                <a:moveTo>
                  <a:pt x="0" y="5968697"/>
                </a:moveTo>
                <a:cubicBezTo>
                  <a:pt x="408940" y="6486857"/>
                  <a:pt x="817880" y="7005017"/>
                  <a:pt x="1036320" y="6105857"/>
                </a:cubicBezTo>
                <a:cubicBezTo>
                  <a:pt x="1254760" y="5206697"/>
                  <a:pt x="1163320" y="1516077"/>
                  <a:pt x="1310640" y="573737"/>
                </a:cubicBezTo>
                <a:cubicBezTo>
                  <a:pt x="1457960" y="-368603"/>
                  <a:pt x="1689100" y="41607"/>
                  <a:pt x="1920240" y="451817"/>
                </a:cubicBezTo>
              </a:path>
            </a:pathLst>
          </a:cu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69" t="21562" r="55447" b="9062"/>
          <a:stretch/>
        </p:blipFill>
        <p:spPr bwMode="auto">
          <a:xfrm>
            <a:off x="179512" y="1268760"/>
            <a:ext cx="3816424" cy="471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975" y="5981700"/>
            <a:ext cx="19240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438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96483"/>
          </a:xfrm>
        </p:spPr>
        <p:txBody>
          <a:bodyPr/>
          <a:lstStyle/>
          <a:p>
            <a:pPr algn="ctr"/>
            <a:r>
              <a:rPr lang="en-CA" sz="4800" dirty="0" smtClean="0">
                <a:solidFill>
                  <a:srgbClr val="FFFF00"/>
                </a:solidFill>
                <a:latin typeface="Vineta BT" pitchFamily="82" charset="0"/>
              </a:rPr>
              <a:t>Budget</a:t>
            </a:r>
            <a:endParaRPr lang="en-CA" sz="4800" dirty="0">
              <a:solidFill>
                <a:srgbClr val="FFFF00"/>
              </a:solidFill>
              <a:latin typeface="Vineta BT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131" y="1340768"/>
            <a:ext cx="74888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Wingdings" pitchFamily="2" charset="2"/>
              <a:buChar char="q"/>
            </a:pPr>
            <a:endParaRPr lang="en-CA" dirty="0" smtClean="0"/>
          </a:p>
          <a:p>
            <a:pPr marL="285750" lvl="1" indent="-285750">
              <a:buFont typeface="Wingdings" pitchFamily="2" charset="2"/>
              <a:buChar char="q"/>
            </a:pPr>
            <a:r>
              <a:rPr lang="en-CA" dirty="0" smtClean="0"/>
              <a:t>ESSEF provided us with CAD 800</a:t>
            </a:r>
          </a:p>
          <a:p>
            <a:pPr marL="285750" lvl="1" indent="-285750">
              <a:buFont typeface="Wingdings" pitchFamily="2" charset="2"/>
              <a:buChar char="q"/>
            </a:pPr>
            <a:r>
              <a:rPr lang="en-CA" dirty="0" smtClean="0"/>
              <a:t>Total price came to around CAD 925</a:t>
            </a:r>
          </a:p>
          <a:p>
            <a:pPr marL="285750" lvl="1" indent="-285750">
              <a:buFont typeface="Wingdings" pitchFamily="2" charset="2"/>
              <a:buChar char="q"/>
            </a:pPr>
            <a:r>
              <a:rPr lang="en-CA" dirty="0" smtClean="0"/>
              <a:t>Circuit components used up majority of the funds</a:t>
            </a:r>
          </a:p>
          <a:p>
            <a:pPr marL="285750" lvl="1" indent="-285750">
              <a:buFont typeface="Wingdings" pitchFamily="2" charset="2"/>
              <a:buChar char="q"/>
            </a:pPr>
            <a:r>
              <a:rPr lang="en-CA" dirty="0" smtClean="0"/>
              <a:t>Miscellaneous involved acquiring a stove for testing and its transport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32" t="9468" r="10681" b="14364"/>
          <a:stretch/>
        </p:blipFill>
        <p:spPr>
          <a:xfrm>
            <a:off x="4067944" y="6309320"/>
            <a:ext cx="1316012" cy="5402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975" y="5981700"/>
            <a:ext cx="19240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50" t="26462" r="59294" b="36769"/>
          <a:stretch/>
        </p:blipFill>
        <p:spPr bwMode="auto">
          <a:xfrm>
            <a:off x="2341499" y="3095094"/>
            <a:ext cx="4461002" cy="26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43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352928" cy="996483"/>
          </a:xfrm>
        </p:spPr>
        <p:txBody>
          <a:bodyPr/>
          <a:lstStyle/>
          <a:p>
            <a:pPr algn="ctr"/>
            <a:r>
              <a:rPr lang="en-CA" sz="4800" dirty="0" smtClean="0">
                <a:solidFill>
                  <a:srgbClr val="FFFF00"/>
                </a:solidFill>
                <a:latin typeface="Vineta BT" pitchFamily="82" charset="0"/>
              </a:rPr>
              <a:t>What we learned</a:t>
            </a:r>
            <a:endParaRPr lang="en-CA" sz="4800" dirty="0">
              <a:solidFill>
                <a:srgbClr val="FFFF00"/>
              </a:solidFill>
              <a:latin typeface="Vineta BT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556792"/>
            <a:ext cx="7488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400" dirty="0" smtClean="0"/>
              <a:t>Programming microcontrollers</a:t>
            </a:r>
          </a:p>
          <a:p>
            <a:pPr marL="3429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400" dirty="0" smtClean="0"/>
              <a:t>Enhanced programming skills</a:t>
            </a:r>
          </a:p>
          <a:p>
            <a:pPr marL="3429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400" dirty="0" smtClean="0"/>
              <a:t>Developed entrepreneurial skills</a:t>
            </a:r>
          </a:p>
          <a:p>
            <a:pPr marL="3429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400" dirty="0" smtClean="0"/>
              <a:t>Enhanced soldering skills</a:t>
            </a:r>
          </a:p>
          <a:p>
            <a:pPr marL="3429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400" dirty="0" smtClean="0"/>
              <a:t>Teamwork</a:t>
            </a:r>
          </a:p>
          <a:p>
            <a:pPr marL="3429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400" dirty="0" smtClean="0"/>
              <a:t>Time management</a:t>
            </a:r>
          </a:p>
          <a:p>
            <a:pPr marL="342900" lvl="1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en-CA" sz="2400" dirty="0" smtClean="0"/>
              <a:t>RP is overpriced – Lee electronics and Main electronics on Main St. are alternatives!</a:t>
            </a:r>
          </a:p>
          <a:p>
            <a:pPr marL="342900" lvl="1" indent="-342900">
              <a:buFont typeface="Wingdings" pitchFamily="2" charset="2"/>
              <a:buChar char="q"/>
            </a:pPr>
            <a:endParaRPr lang="en-CA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975" y="5981700"/>
            <a:ext cx="19240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438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125113" cy="924475"/>
          </a:xfrm>
        </p:spPr>
        <p:txBody>
          <a:bodyPr/>
          <a:lstStyle/>
          <a:p>
            <a:pPr algn="ctr"/>
            <a:r>
              <a:rPr lang="en-CA" b="1" dirty="0" smtClean="0"/>
              <a:t>Sibghat Ullah</a:t>
            </a:r>
            <a:r>
              <a:rPr lang="en-CA" b="1" dirty="0" smtClean="0">
                <a:solidFill>
                  <a:srgbClr val="FFFF00"/>
                </a:solidFill>
              </a:rPr>
              <a:t/>
            </a:r>
            <a:br>
              <a:rPr lang="en-CA" b="1" dirty="0" smtClean="0">
                <a:solidFill>
                  <a:srgbClr val="FFFF00"/>
                </a:solidFill>
              </a:rPr>
            </a:br>
            <a:r>
              <a:rPr lang="en-CA" sz="2400" b="1" dirty="0" smtClean="0">
                <a:solidFill>
                  <a:srgbClr val="FFFF00"/>
                </a:solidFill>
              </a:rPr>
              <a:t>Integration Engineer</a:t>
            </a:r>
            <a:endParaRPr lang="en-CA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508" y="2492896"/>
            <a:ext cx="42628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Sibghat is a 4th year Electronics Engineering student at</a:t>
            </a:r>
          </a:p>
          <a:p>
            <a:r>
              <a:rPr lang="en-CA" dirty="0"/>
              <a:t>Simon Fraser University. He has expertise mainly in hardware and somewhat in software</a:t>
            </a:r>
          </a:p>
          <a:p>
            <a:r>
              <a:rPr lang="en-CA" dirty="0"/>
              <a:t>development</a:t>
            </a:r>
            <a:r>
              <a:rPr lang="en-CA" dirty="0" smtClean="0"/>
              <a:t>. Sibghat was mainly responsible for designing the wireless unit and integrating the two units together towards the end.</a:t>
            </a:r>
            <a:endParaRPr lang="en-CA" dirty="0"/>
          </a:p>
        </p:txBody>
      </p:sp>
      <p:pic>
        <p:nvPicPr>
          <p:cNvPr id="6" name="Picture 2" descr="C:\Users\Vikas\Desktop\BB PICS\IMG00064-20110301-184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17" r="20932"/>
          <a:stretch/>
        </p:blipFill>
        <p:spPr bwMode="auto">
          <a:xfrm>
            <a:off x="1043608" y="2492896"/>
            <a:ext cx="25059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975" y="5981700"/>
            <a:ext cx="19240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13/04/2011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1FD3-DC5A-4023-BD7A-07AFDF05C8BE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38703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996483"/>
          </a:xfrm>
        </p:spPr>
        <p:txBody>
          <a:bodyPr/>
          <a:lstStyle/>
          <a:p>
            <a:pPr algn="ctr"/>
            <a:r>
              <a:rPr lang="en-CA" sz="4400" dirty="0" smtClean="0">
                <a:solidFill>
                  <a:srgbClr val="FFFF00"/>
                </a:solidFill>
                <a:latin typeface="Vineta BT" pitchFamily="82" charset="0"/>
              </a:rPr>
              <a:t>Acknowledgement</a:t>
            </a:r>
            <a:endParaRPr lang="en-CA" sz="4400" dirty="0">
              <a:solidFill>
                <a:srgbClr val="FFFF00"/>
              </a:solidFill>
              <a:latin typeface="Vineta BT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700808"/>
            <a:ext cx="74888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CA" sz="2400" dirty="0" smtClean="0"/>
              <a:t>Thanks to Mike, Andrew, and all the TAs for constant feedback</a:t>
            </a:r>
          </a:p>
          <a:p>
            <a:endParaRPr lang="en-CA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CA" sz="2400" dirty="0" smtClean="0"/>
              <a:t>Special thanks to Fred and </a:t>
            </a:r>
            <a:r>
              <a:rPr lang="en-CA" sz="2400" dirty="0" err="1" smtClean="0"/>
              <a:t>Nerdkits</a:t>
            </a:r>
            <a:endParaRPr lang="en-CA" sz="2400" dirty="0" smtClean="0"/>
          </a:p>
          <a:p>
            <a:pPr marL="285750" lvl="1" indent="-285750">
              <a:buFont typeface="Wingdings" pitchFamily="2" charset="2"/>
              <a:buChar char="Ø"/>
            </a:pPr>
            <a:endParaRPr lang="en-CA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975" y="5981700"/>
            <a:ext cx="19240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438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7524328" cy="6934200"/>
          </a:xfrm>
        </p:spPr>
      </p:pic>
    </p:spTree>
    <p:extLst>
      <p:ext uri="{BB962C8B-B14F-4D97-AF65-F5344CB8AC3E}">
        <p14:creationId xmlns:p14="http://schemas.microsoft.com/office/powerpoint/2010/main" xmlns="" val="84438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996483"/>
          </a:xfrm>
        </p:spPr>
        <p:txBody>
          <a:bodyPr/>
          <a:lstStyle/>
          <a:p>
            <a:pPr algn="ctr"/>
            <a:r>
              <a:rPr lang="en-CA" sz="4000" dirty="0" smtClean="0">
                <a:solidFill>
                  <a:srgbClr val="FFFF00"/>
                </a:solidFill>
                <a:latin typeface="Vineta BT" pitchFamily="82" charset="0"/>
              </a:rPr>
              <a:t>Extras</a:t>
            </a:r>
            <a:endParaRPr lang="en-CA" sz="4000" dirty="0">
              <a:solidFill>
                <a:srgbClr val="FFFF00"/>
              </a:solidFill>
              <a:latin typeface="Vineta BT" pitchFamily="82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912005" cy="437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5932537"/>
            <a:ext cx="691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Pins specifications for ATMEGA168 microcontroller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04" y="49530"/>
            <a:ext cx="19240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43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996483"/>
          </a:xfrm>
        </p:spPr>
        <p:txBody>
          <a:bodyPr/>
          <a:lstStyle/>
          <a:p>
            <a:pPr algn="ctr"/>
            <a:r>
              <a:rPr lang="en-CA" sz="4000" dirty="0" smtClean="0">
                <a:solidFill>
                  <a:srgbClr val="FFFF00"/>
                </a:solidFill>
                <a:latin typeface="Vineta BT" pitchFamily="82" charset="0"/>
              </a:rPr>
              <a:t>Extras</a:t>
            </a:r>
            <a:endParaRPr lang="en-CA" sz="4000" dirty="0">
              <a:solidFill>
                <a:srgbClr val="FFFF00"/>
              </a:solidFill>
              <a:latin typeface="Vineta BT" pitchFamily="82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932" y="1340768"/>
            <a:ext cx="73914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1629" y="6117203"/>
            <a:ext cx="6912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Circuit diagram for Main Unit with various components interfaced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40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054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996483"/>
          </a:xfrm>
        </p:spPr>
        <p:txBody>
          <a:bodyPr/>
          <a:lstStyle/>
          <a:p>
            <a:pPr algn="ctr"/>
            <a:r>
              <a:rPr lang="en-CA" sz="4000" dirty="0" smtClean="0">
                <a:solidFill>
                  <a:srgbClr val="FFFF00"/>
                </a:solidFill>
                <a:latin typeface="Vineta BT" pitchFamily="82" charset="0"/>
              </a:rPr>
              <a:t>Extras</a:t>
            </a:r>
            <a:endParaRPr lang="en-CA" sz="4000" dirty="0">
              <a:solidFill>
                <a:srgbClr val="FFFF00"/>
              </a:solidFill>
              <a:latin typeface="Vineta BT" pitchFamily="82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217" y="1934344"/>
            <a:ext cx="7833183" cy="250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9805" y="4581128"/>
            <a:ext cx="6912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Constructive interference phenomenon used to produce a loud sound from the speaker 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904" y="0"/>
            <a:ext cx="19240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8678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996483"/>
          </a:xfrm>
        </p:spPr>
        <p:txBody>
          <a:bodyPr/>
          <a:lstStyle/>
          <a:p>
            <a:pPr algn="ctr"/>
            <a:r>
              <a:rPr lang="en-CA" sz="4000" dirty="0" smtClean="0">
                <a:solidFill>
                  <a:srgbClr val="FFFF00"/>
                </a:solidFill>
                <a:latin typeface="Vineta BT" pitchFamily="82" charset="0"/>
              </a:rPr>
              <a:t>Extras</a:t>
            </a:r>
            <a:endParaRPr lang="en-CA" sz="4000" dirty="0">
              <a:solidFill>
                <a:srgbClr val="FFFF00"/>
              </a:solidFill>
              <a:latin typeface="Vineta BT" pitchFamily="82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87888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9054" y="5853802"/>
            <a:ext cx="691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MSP430-G2211 </a:t>
            </a:r>
            <a:r>
              <a:rPr lang="en-CA" b="1" dirty="0">
                <a:solidFill>
                  <a:srgbClr val="FF0000"/>
                </a:solidFill>
              </a:rPr>
              <a:t>MCU Schematic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960" y="0"/>
            <a:ext cx="19240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60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996483"/>
          </a:xfrm>
        </p:spPr>
        <p:txBody>
          <a:bodyPr/>
          <a:lstStyle/>
          <a:p>
            <a:pPr algn="ctr"/>
            <a:r>
              <a:rPr lang="en-CA" sz="4000" dirty="0" smtClean="0">
                <a:solidFill>
                  <a:srgbClr val="FFFF00"/>
                </a:solidFill>
                <a:latin typeface="Vineta BT" pitchFamily="82" charset="0"/>
              </a:rPr>
              <a:t>Extras</a:t>
            </a:r>
            <a:endParaRPr lang="en-CA" sz="4000" dirty="0">
              <a:solidFill>
                <a:srgbClr val="FFFF00"/>
              </a:solidFill>
              <a:latin typeface="Vineta BT" pitchFamily="82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715125" cy="43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8736" y="5949280"/>
            <a:ext cx="6912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rgbClr val="FF0000"/>
                </a:solidFill>
              </a:rPr>
              <a:t>Wireless unit microcontroller interfaced with various components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289" y="0"/>
            <a:ext cx="19240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011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996483"/>
          </a:xfrm>
        </p:spPr>
        <p:txBody>
          <a:bodyPr/>
          <a:lstStyle/>
          <a:p>
            <a:pPr algn="ctr"/>
            <a:r>
              <a:rPr lang="en-CA" sz="4000" dirty="0" smtClean="0">
                <a:solidFill>
                  <a:srgbClr val="FFFF00"/>
                </a:solidFill>
                <a:latin typeface="Vineta BT" pitchFamily="82" charset="0"/>
              </a:rPr>
              <a:t>Extras</a:t>
            </a:r>
            <a:endParaRPr lang="en-CA" sz="4000" dirty="0">
              <a:solidFill>
                <a:srgbClr val="FFFF00"/>
              </a:solidFill>
              <a:latin typeface="Vineta BT" pitchFamily="82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833935" cy="36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20596" y="5477446"/>
            <a:ext cx="6912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err="1" smtClean="0">
                <a:solidFill>
                  <a:srgbClr val="FF0000"/>
                </a:solidFill>
              </a:rPr>
              <a:t>Restistance</a:t>
            </a:r>
            <a:r>
              <a:rPr lang="en-CA" b="1" dirty="0" smtClean="0">
                <a:solidFill>
                  <a:srgbClr val="FF0000"/>
                </a:solidFill>
              </a:rPr>
              <a:t> </a:t>
            </a:r>
            <a:r>
              <a:rPr lang="en-CA" b="1" dirty="0" err="1" smtClean="0">
                <a:solidFill>
                  <a:srgbClr val="FF0000"/>
                </a:solidFill>
              </a:rPr>
              <a:t>vs</a:t>
            </a:r>
            <a:r>
              <a:rPr lang="en-CA" b="1" dirty="0" smtClean="0">
                <a:solidFill>
                  <a:srgbClr val="FF0000"/>
                </a:solidFill>
              </a:rPr>
              <a:t> Temperature graph of the Honeywell thermistor used in the wireless control unit</a:t>
            </a:r>
            <a:endParaRPr lang="en-CA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240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9492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125113" cy="924475"/>
          </a:xfrm>
        </p:spPr>
        <p:txBody>
          <a:bodyPr/>
          <a:lstStyle/>
          <a:p>
            <a:pPr algn="ctr"/>
            <a:r>
              <a:rPr lang="en-CA" b="1" dirty="0" smtClean="0"/>
              <a:t>Abhishek Dubey</a:t>
            </a:r>
            <a:r>
              <a:rPr lang="en-CA" b="1" dirty="0" smtClean="0">
                <a:solidFill>
                  <a:srgbClr val="FFFF00"/>
                </a:solidFill>
              </a:rPr>
              <a:t/>
            </a:r>
            <a:br>
              <a:rPr lang="en-CA" b="1" dirty="0" smtClean="0">
                <a:solidFill>
                  <a:srgbClr val="FFFF00"/>
                </a:solidFill>
              </a:rPr>
            </a:br>
            <a:r>
              <a:rPr lang="en-CA" sz="2400" b="1" dirty="0" smtClean="0">
                <a:solidFill>
                  <a:srgbClr val="FFFF00"/>
                </a:solidFill>
              </a:rPr>
              <a:t>Hardware Engineer</a:t>
            </a:r>
            <a:endParaRPr lang="en-CA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508" y="2492896"/>
            <a:ext cx="42628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Abhishek is a 5th year Electronics </a:t>
            </a:r>
            <a:r>
              <a:rPr lang="en-CA" dirty="0" smtClean="0"/>
              <a:t>Engineering student </a:t>
            </a:r>
            <a:r>
              <a:rPr lang="en-CA" dirty="0"/>
              <a:t>at Simon Fraser University. Owing to his specialisation in the hardware field, he </a:t>
            </a:r>
            <a:r>
              <a:rPr lang="en-CA" dirty="0" smtClean="0"/>
              <a:t>led </a:t>
            </a:r>
            <a:r>
              <a:rPr lang="en-CA" dirty="0"/>
              <a:t>the </a:t>
            </a:r>
            <a:r>
              <a:rPr lang="en-CA" dirty="0" smtClean="0"/>
              <a:t>Hardware side of the project. He spent most of his time in the machine shop on 8</a:t>
            </a:r>
            <a:r>
              <a:rPr lang="en-CA" baseline="30000" dirty="0" smtClean="0"/>
              <a:t>th</a:t>
            </a:r>
            <a:r>
              <a:rPr lang="en-CA" dirty="0" smtClean="0"/>
              <a:t> floor cutting the casing for the wireless unit, drilling holes in the main unit etc.</a:t>
            </a:r>
            <a:endParaRPr lang="en-CA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31" t="26174" r="57729" b="55788"/>
          <a:stretch/>
        </p:blipFill>
        <p:spPr bwMode="auto">
          <a:xfrm>
            <a:off x="1043608" y="2564904"/>
            <a:ext cx="2374250" cy="269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32" t="9468" r="10681" b="14364"/>
          <a:stretch/>
        </p:blipFill>
        <p:spPr>
          <a:xfrm>
            <a:off x="4067944" y="6309320"/>
            <a:ext cx="1316012" cy="54025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975" y="5981700"/>
            <a:ext cx="19240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51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125113" cy="924475"/>
          </a:xfrm>
        </p:spPr>
        <p:txBody>
          <a:bodyPr/>
          <a:lstStyle/>
          <a:p>
            <a:pPr algn="ctr"/>
            <a:r>
              <a:rPr lang="en-CA" b="1" dirty="0" smtClean="0"/>
              <a:t>Vikas Yadav</a:t>
            </a:r>
            <a:r>
              <a:rPr lang="en-CA" b="1" dirty="0" smtClean="0">
                <a:solidFill>
                  <a:srgbClr val="FFFF00"/>
                </a:solidFill>
              </a:rPr>
              <a:t/>
            </a:r>
            <a:br>
              <a:rPr lang="en-CA" b="1" dirty="0" smtClean="0">
                <a:solidFill>
                  <a:srgbClr val="FFFF00"/>
                </a:solidFill>
              </a:rPr>
            </a:br>
            <a:r>
              <a:rPr lang="en-CA" sz="2400" b="1" dirty="0" smtClean="0">
                <a:solidFill>
                  <a:srgbClr val="FFFF00"/>
                </a:solidFill>
              </a:rPr>
              <a:t>Software Engineer &amp; PM</a:t>
            </a:r>
            <a:endParaRPr lang="en-CA" sz="24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508" y="2492896"/>
            <a:ext cx="43348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Vikas is a final year computer engineering student at SFU.</a:t>
            </a:r>
          </a:p>
          <a:p>
            <a:r>
              <a:rPr lang="en-CA" dirty="0"/>
              <a:t>His areas of interest include software development, hardware designing and graphic designing</a:t>
            </a:r>
            <a:r>
              <a:rPr lang="en-CA" dirty="0" smtClean="0"/>
              <a:t>. His main role in this project involved programming the microcontroller for the main unit and interfacing various components to the IC within main unit.</a:t>
            </a:r>
            <a:endParaRPr lang="en-CA" dirty="0"/>
          </a:p>
        </p:txBody>
      </p:sp>
      <p:pic>
        <p:nvPicPr>
          <p:cNvPr id="6" name="Picture 3" descr="F:\Pictures\VICTORIA TRIP\IMG_06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295" t="61513" r="43850" b="17127"/>
          <a:stretch/>
        </p:blipFill>
        <p:spPr bwMode="auto">
          <a:xfrm>
            <a:off x="813918" y="2606432"/>
            <a:ext cx="260595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975" y="5981700"/>
            <a:ext cx="19240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40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96483"/>
          </a:xfrm>
        </p:spPr>
        <p:txBody>
          <a:bodyPr/>
          <a:lstStyle/>
          <a:p>
            <a:pPr algn="ctr"/>
            <a:r>
              <a:rPr lang="en-CA" sz="4800" dirty="0" smtClean="0">
                <a:solidFill>
                  <a:srgbClr val="FFFF00"/>
                </a:solidFill>
                <a:latin typeface="Vineta BT" pitchFamily="82" charset="0"/>
              </a:rPr>
              <a:t>Agenda</a:t>
            </a:r>
            <a:endParaRPr lang="en-CA" sz="4800" dirty="0">
              <a:solidFill>
                <a:srgbClr val="FFFF00"/>
              </a:solidFill>
              <a:latin typeface="Vineta BT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149707"/>
            <a:ext cx="748883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CA" sz="2400" dirty="0" smtClean="0"/>
              <a:t>Introduction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CA" sz="2400" dirty="0" smtClean="0"/>
              <a:t>System Overview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CA" sz="2000" dirty="0" smtClean="0"/>
              <a:t>Main unit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en-CA" sz="2000" dirty="0" smtClean="0"/>
              <a:t>Control Unit</a:t>
            </a:r>
          </a:p>
          <a:p>
            <a:pPr marL="2857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CA" sz="2400" dirty="0" smtClean="0"/>
              <a:t>Business Case</a:t>
            </a:r>
            <a:endParaRPr lang="en-CA" sz="2400" dirty="0"/>
          </a:p>
          <a:p>
            <a:pPr marL="2857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CA" sz="2400" dirty="0" smtClean="0"/>
              <a:t>Future Aspirations</a:t>
            </a:r>
          </a:p>
          <a:p>
            <a:pPr marL="2857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CA" sz="2400" dirty="0" smtClean="0"/>
              <a:t>Timeline</a:t>
            </a:r>
          </a:p>
          <a:p>
            <a:pPr marL="2857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CA" sz="2400" dirty="0" smtClean="0"/>
              <a:t>Budget</a:t>
            </a:r>
          </a:p>
          <a:p>
            <a:pPr marL="2857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CA" sz="2400" dirty="0" smtClean="0"/>
              <a:t>What we learned</a:t>
            </a:r>
          </a:p>
          <a:p>
            <a:pPr marL="285750" lvl="1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en-CA" sz="2400" dirty="0" smtClean="0"/>
              <a:t>Acknowledgement</a:t>
            </a:r>
            <a:endParaRPr lang="en-CA" dirty="0" smtClean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32" t="9468" r="10681" b="14364"/>
          <a:stretch/>
        </p:blipFill>
        <p:spPr>
          <a:xfrm>
            <a:off x="4067944" y="6309320"/>
            <a:ext cx="1316012" cy="54025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5001" y="6093296"/>
            <a:ext cx="1679024" cy="76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378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Vikas\Desktop\IMG00112-20110411-150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94" r="19060"/>
          <a:stretch/>
        </p:blipFill>
        <p:spPr bwMode="auto">
          <a:xfrm>
            <a:off x="827584" y="1844824"/>
            <a:ext cx="3024336" cy="335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Vikas\Desktop\IMG00116-20110411-1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48880"/>
            <a:ext cx="3227851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537321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latin typeface="Arial Rounded MT Bold" pitchFamily="34" charset="0"/>
              </a:rPr>
              <a:t>Main Unit</a:t>
            </a:r>
            <a:endParaRPr lang="en-CA" sz="2800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741" y="4869160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>
                <a:latin typeface="Arial Rounded MT Bold" pitchFamily="34" charset="0"/>
              </a:rPr>
              <a:t>Wireless Control Unit</a:t>
            </a:r>
            <a:endParaRPr lang="en-CA" sz="2800" dirty="0">
              <a:latin typeface="Arial Rounded MT Bol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67056" y="188640"/>
            <a:ext cx="7125113" cy="996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CA" sz="4800" dirty="0" smtClean="0">
                <a:solidFill>
                  <a:srgbClr val="FFFF00"/>
                </a:solidFill>
                <a:latin typeface="Vineta BT" pitchFamily="82" charset="0"/>
              </a:rPr>
              <a:t>ShutSmart</a:t>
            </a:r>
            <a:endParaRPr lang="en-CA" sz="4800" dirty="0">
              <a:solidFill>
                <a:srgbClr val="FFFF00"/>
              </a:solidFill>
              <a:latin typeface="Vineta BT" pitchFamily="8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975" y="5981700"/>
            <a:ext cx="19240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88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125113" cy="996483"/>
          </a:xfrm>
        </p:spPr>
        <p:txBody>
          <a:bodyPr/>
          <a:lstStyle/>
          <a:p>
            <a:pPr algn="ctr"/>
            <a:r>
              <a:rPr lang="en-CA" sz="4800" dirty="0" smtClean="0">
                <a:solidFill>
                  <a:srgbClr val="FFFF00"/>
                </a:solidFill>
                <a:latin typeface="Vineta BT" pitchFamily="82" charset="0"/>
              </a:rPr>
              <a:t>Motivation</a:t>
            </a:r>
            <a:endParaRPr lang="en-CA" sz="4800" dirty="0">
              <a:solidFill>
                <a:srgbClr val="FFFF00"/>
              </a:solidFill>
              <a:latin typeface="Vineta BT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1700808"/>
            <a:ext cx="36724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Wingdings" pitchFamily="2" charset="2"/>
              <a:buChar char="q"/>
            </a:pPr>
            <a:endParaRPr lang="en-CA" dirty="0" smtClean="0"/>
          </a:p>
          <a:p>
            <a:pPr marL="285750" lvl="1" indent="-285750">
              <a:buFont typeface="Wingdings" pitchFamily="2" charset="2"/>
              <a:buChar char="q"/>
            </a:pPr>
            <a:r>
              <a:rPr lang="en-CA" sz="2400" dirty="0" smtClean="0"/>
              <a:t>Reduce number of fires caused due to stoves being left unattended</a:t>
            </a:r>
          </a:p>
          <a:p>
            <a:pPr marL="0" lvl="1"/>
            <a:endParaRPr lang="en-CA" sz="2400" dirty="0" smtClean="0"/>
          </a:p>
          <a:p>
            <a:pPr marL="0" lvl="1"/>
            <a:endParaRPr lang="en-CA" sz="2400" dirty="0" smtClean="0"/>
          </a:p>
          <a:p>
            <a:pPr marL="285750" lvl="1" indent="-285750">
              <a:buFont typeface="Wingdings" pitchFamily="2" charset="2"/>
              <a:buChar char="q"/>
            </a:pPr>
            <a:r>
              <a:rPr lang="en-CA" sz="2400" dirty="0" smtClean="0"/>
              <a:t>Save LIVES!</a:t>
            </a:r>
          </a:p>
          <a:p>
            <a:pPr marL="285750" lvl="1" indent="-285750">
              <a:buFont typeface="Wingdings" pitchFamily="2" charset="2"/>
              <a:buChar char="q"/>
            </a:pPr>
            <a:endParaRPr lang="en-CA" sz="2400" dirty="0" smtClean="0"/>
          </a:p>
          <a:p>
            <a:pPr marL="0" lvl="1"/>
            <a:endParaRPr lang="en-CA" sz="2400" dirty="0"/>
          </a:p>
          <a:p>
            <a:pPr marL="285750" lvl="1" indent="-285750">
              <a:buFont typeface="Wingdings" pitchFamily="2" charset="2"/>
              <a:buChar char="q"/>
            </a:pPr>
            <a:r>
              <a:rPr lang="en-CA" sz="2400" dirty="0" smtClean="0"/>
              <a:t>Standalone product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76" t="41406" r="50000" b="17188"/>
          <a:stretch>
            <a:fillRect/>
          </a:stretch>
        </p:blipFill>
        <p:spPr bwMode="auto">
          <a:xfrm>
            <a:off x="4258659" y="2492896"/>
            <a:ext cx="4705829" cy="25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975" y="5981700"/>
            <a:ext cx="19240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812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2277"/>
            <a:ext cx="8712968" cy="996483"/>
          </a:xfrm>
        </p:spPr>
        <p:txBody>
          <a:bodyPr/>
          <a:lstStyle/>
          <a:p>
            <a:pPr algn="ctr"/>
            <a:r>
              <a:rPr lang="en-CA" sz="4800" dirty="0" smtClean="0">
                <a:solidFill>
                  <a:srgbClr val="FFFF00"/>
                </a:solidFill>
                <a:latin typeface="Vineta BT" pitchFamily="82" charset="0"/>
              </a:rPr>
              <a:t>System Overview</a:t>
            </a:r>
            <a:endParaRPr lang="en-CA" sz="4800" dirty="0">
              <a:solidFill>
                <a:srgbClr val="FFFF00"/>
              </a:solidFill>
              <a:latin typeface="Vineta BT" pitchFamily="8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06697017"/>
              </p:ext>
            </p:extLst>
          </p:nvPr>
        </p:nvGraphicFramePr>
        <p:xfrm>
          <a:off x="4730429" y="1285860"/>
          <a:ext cx="3153939" cy="5023460"/>
        </p:xfrm>
        <a:graphic>
          <a:graphicData uri="http://schemas.openxmlformats.org/presentationml/2006/ole">
            <p:oleObj spid="_x0000_s1043" name="Visio" r:id="rId3" imgW="4406515" imgH="8155449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1844824"/>
            <a:ext cx="39604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CA" sz="2400" dirty="0" smtClean="0"/>
              <a:t>Comprises of two units: Main Unit &amp; Wireless Unit</a:t>
            </a:r>
          </a:p>
          <a:p>
            <a:pPr marL="342900" indent="-342900">
              <a:buFont typeface="Wingdings" pitchFamily="2" charset="2"/>
              <a:buChar char="q"/>
            </a:pPr>
            <a:endParaRPr lang="en-CA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CA" sz="2400" dirty="0" smtClean="0"/>
              <a:t>Wireless Unit is placed underneath the stove</a:t>
            </a:r>
          </a:p>
          <a:p>
            <a:pPr marL="342900" indent="-342900">
              <a:buFont typeface="Wingdings" pitchFamily="2" charset="2"/>
              <a:buChar char="q"/>
            </a:pPr>
            <a:endParaRPr lang="en-CA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en-CA" sz="2400" dirty="0" smtClean="0"/>
              <a:t>Main unit acts as a medium between the stove and wall outlet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975" y="5981700"/>
            <a:ext cx="19240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438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2277"/>
            <a:ext cx="8712968" cy="996483"/>
          </a:xfrm>
        </p:spPr>
        <p:txBody>
          <a:bodyPr/>
          <a:lstStyle/>
          <a:p>
            <a:pPr algn="ctr"/>
            <a:r>
              <a:rPr lang="en-CA" sz="3800" dirty="0" smtClean="0">
                <a:solidFill>
                  <a:srgbClr val="FFFF00"/>
                </a:solidFill>
                <a:latin typeface="Vineta BT" pitchFamily="82" charset="0"/>
              </a:rPr>
              <a:t>Wireless Control Unit</a:t>
            </a:r>
            <a:endParaRPr lang="en-CA" sz="3800" dirty="0">
              <a:solidFill>
                <a:srgbClr val="FFFF00"/>
              </a:solidFill>
              <a:latin typeface="Vineta BT" pitchFamily="82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683568" y="1868631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CA" sz="2400" dirty="0" smtClean="0"/>
              <a:t>Mechanical Design</a:t>
            </a:r>
          </a:p>
          <a:p>
            <a:pPr marL="342900" indent="-342900">
              <a:buFont typeface="Wingdings" pitchFamily="2" charset="2"/>
              <a:buChar char="q"/>
            </a:pPr>
            <a:endParaRPr lang="en-CA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en-CA" sz="2400" dirty="0" smtClean="0"/>
              <a:t>Thermistor Placement</a:t>
            </a:r>
          </a:p>
        </p:txBody>
      </p:sp>
      <p:pic>
        <p:nvPicPr>
          <p:cNvPr id="6" name="Picture 2" descr="C:\Users\Vikas\Desktop\IMG00116-20110411-1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2425819" cy="181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975" y="5981700"/>
            <a:ext cx="19240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571876"/>
            <a:ext cx="60293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6178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nter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547</TotalTime>
  <Words>595</Words>
  <Application>Microsoft Office PowerPoint</Application>
  <PresentationFormat>On-screen Show (4:3)</PresentationFormat>
  <Paragraphs>127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Winter</vt:lpstr>
      <vt:lpstr>Aspect</vt:lpstr>
      <vt:lpstr>Visio</vt:lpstr>
      <vt:lpstr>Slide 1</vt:lpstr>
      <vt:lpstr>Sibghat Ullah Integration Engineer</vt:lpstr>
      <vt:lpstr>Abhishek Dubey Hardware Engineer</vt:lpstr>
      <vt:lpstr>Vikas Yadav Software Engineer &amp; PM</vt:lpstr>
      <vt:lpstr>Agenda</vt:lpstr>
      <vt:lpstr>Slide 6</vt:lpstr>
      <vt:lpstr>Motivation</vt:lpstr>
      <vt:lpstr>System Overview</vt:lpstr>
      <vt:lpstr>Wireless Control Unit</vt:lpstr>
      <vt:lpstr>Wireless Control Unit</vt:lpstr>
      <vt:lpstr>Main Unit</vt:lpstr>
      <vt:lpstr>Main Unit</vt:lpstr>
      <vt:lpstr>Main Unit</vt:lpstr>
      <vt:lpstr>Business Case</vt:lpstr>
      <vt:lpstr>Business Case</vt:lpstr>
      <vt:lpstr>Future Aspirations</vt:lpstr>
      <vt:lpstr>Timeline</vt:lpstr>
      <vt:lpstr>Budget</vt:lpstr>
      <vt:lpstr>What we learned</vt:lpstr>
      <vt:lpstr>Acknowledgement</vt:lpstr>
      <vt:lpstr>Slide 21</vt:lpstr>
      <vt:lpstr>Extras</vt:lpstr>
      <vt:lpstr>Extras</vt:lpstr>
      <vt:lpstr>Extras</vt:lpstr>
      <vt:lpstr>Extras</vt:lpstr>
      <vt:lpstr>Extras</vt:lpstr>
      <vt:lpstr>Extras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Vikas</dc:creator>
  <cp:lastModifiedBy>atest</cp:lastModifiedBy>
  <cp:revision>43</cp:revision>
  <dcterms:created xsi:type="dcterms:W3CDTF">2011-04-11T21:11:38Z</dcterms:created>
  <dcterms:modified xsi:type="dcterms:W3CDTF">2011-04-13T18:13:16Z</dcterms:modified>
</cp:coreProperties>
</file>