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256" r:id="rId2"/>
    <p:sldId id="306" r:id="rId3"/>
    <p:sldId id="307" r:id="rId4"/>
    <p:sldId id="257" r:id="rId5"/>
    <p:sldId id="259" r:id="rId6"/>
    <p:sldId id="268" r:id="rId7"/>
    <p:sldId id="271" r:id="rId8"/>
    <p:sldId id="267" r:id="rId9"/>
    <p:sldId id="273" r:id="rId10"/>
    <p:sldId id="274" r:id="rId11"/>
    <p:sldId id="300" r:id="rId12"/>
    <p:sldId id="260" r:id="rId13"/>
    <p:sldId id="269" r:id="rId14"/>
    <p:sldId id="270" r:id="rId15"/>
    <p:sldId id="308" r:id="rId16"/>
    <p:sldId id="277" r:id="rId17"/>
    <p:sldId id="275" r:id="rId18"/>
    <p:sldId id="278" r:id="rId19"/>
    <p:sldId id="283" r:id="rId20"/>
    <p:sldId id="284" r:id="rId21"/>
    <p:sldId id="282" r:id="rId22"/>
    <p:sldId id="289" r:id="rId23"/>
    <p:sldId id="290" r:id="rId24"/>
    <p:sldId id="291" r:id="rId25"/>
    <p:sldId id="292" r:id="rId26"/>
    <p:sldId id="298" r:id="rId27"/>
    <p:sldId id="301" r:id="rId28"/>
    <p:sldId id="279" r:id="rId29"/>
    <p:sldId id="280" r:id="rId30"/>
    <p:sldId id="281" r:id="rId31"/>
    <p:sldId id="286" r:id="rId32"/>
    <p:sldId id="303" r:id="rId33"/>
    <p:sldId id="304" r:id="rId34"/>
    <p:sldId id="305" r:id="rId35"/>
    <p:sldId id="299" r:id="rId36"/>
    <p:sldId id="297" r:id="rId37"/>
    <p:sldId id="287" r:id="rId38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71403" autoAdjust="0"/>
  </p:normalViewPr>
  <p:slideViewPr>
    <p:cSldViewPr>
      <p:cViewPr varScale="1">
        <p:scale>
          <a:sx n="43" d="100"/>
          <a:sy n="43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A582A-5816-4B07-831F-E0761CD559DC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B81D5-7DD2-4824-8874-A776D78B3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70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B81D5-7DD2-4824-8874-A776D78B32F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B81D5-7DD2-4824-8874-A776D78B32F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B81D5-7DD2-4824-8874-A776D78B32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B81D5-7DD2-4824-8874-A776D78B32F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EA78-C82D-4387-8A1F-45BFC6444E5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4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B81D5-7DD2-4824-8874-A776D78B32F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B81D5-7DD2-4824-8874-A776D78B32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B81D5-7DD2-4824-8874-A776D78B32F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B81D5-7DD2-4824-8874-A776D78B32F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B81D5-7DD2-4824-8874-A776D78B32F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B81D5-7DD2-4824-8874-A776D78B32F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B81D5-7DD2-4824-8874-A776D78B32F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B81D5-7DD2-4824-8874-A776D78B32F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308225"/>
            <a:ext cx="7904163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 smtClean="0"/>
              <a:t>Click to edit Master subtitle style</a:t>
            </a:r>
            <a:endParaRPr lang="en-CA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728BD2-7A3A-431C-9E28-7F4307A46C89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146AC-7A36-48E7-9F27-2DF481C37106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577850"/>
            <a:ext cx="2016125" cy="55181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9125" y="577850"/>
            <a:ext cx="5899150" cy="551815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27E6A-9BA7-49B8-8868-A000363F24A9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ACF87-D3E4-41AC-83B5-994055DBA18E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408DC-7719-4CB8-B4FF-8894CE2CE329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52600"/>
            <a:ext cx="3657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657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F2C2E-AFA5-42FB-8EDC-A8330D182628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E6A0-9BF1-4C93-992E-BC039CBADA85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A5526-D2B4-431A-93C9-0D561E265789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5F60-EEC9-4C31-896C-7AD5000C767F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389A1-1FF8-4356-8AF9-1CFDE812FB19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B7B87-22E4-4BBC-9817-DB19CDC3ECAE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5778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7526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ABAC58-68D1-4436-919A-66AEC65F117A}" type="slidenum">
              <a:rPr lang="en-CA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gi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gif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5136834" cy="450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7944" y="0"/>
            <a:ext cx="5292080" cy="1143000"/>
          </a:xfrm>
        </p:spPr>
        <p:txBody>
          <a:bodyPr/>
          <a:lstStyle/>
          <a:p>
            <a:r>
              <a:rPr lang="en-CA" sz="3200" dirty="0" smtClean="0"/>
              <a:t>uControl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128" y="3429000"/>
            <a:ext cx="3016424" cy="3096344"/>
          </a:xfrm>
        </p:spPr>
        <p:txBody>
          <a:bodyPr/>
          <a:lstStyle/>
          <a:p>
            <a:r>
              <a:rPr lang="en-CA" dirty="0" err="1" smtClean="0"/>
              <a:t>Stoyan</a:t>
            </a:r>
            <a:r>
              <a:rPr lang="en-CA" dirty="0" smtClean="0"/>
              <a:t> </a:t>
            </a:r>
            <a:r>
              <a:rPr lang="en-CA" dirty="0" err="1" smtClean="0"/>
              <a:t>Petrov</a:t>
            </a:r>
            <a:endParaRPr lang="en-CA" dirty="0" smtClean="0"/>
          </a:p>
          <a:p>
            <a:r>
              <a:rPr lang="en-CA" dirty="0" smtClean="0"/>
              <a:t>Ivan </a:t>
            </a:r>
            <a:r>
              <a:rPr lang="en-CA" dirty="0" err="1" smtClean="0"/>
              <a:t>Petrov</a:t>
            </a:r>
            <a:endParaRPr lang="en-CA" dirty="0" smtClean="0"/>
          </a:p>
          <a:p>
            <a:r>
              <a:rPr lang="en-CA" dirty="0" err="1" smtClean="0"/>
              <a:t>Sajib</a:t>
            </a:r>
            <a:r>
              <a:rPr lang="en-CA" dirty="0" smtClean="0"/>
              <a:t> </a:t>
            </a:r>
            <a:r>
              <a:rPr lang="en-CA" dirty="0" err="1" smtClean="0"/>
              <a:t>Saha</a:t>
            </a:r>
            <a:endParaRPr lang="en-CA" dirty="0" smtClean="0"/>
          </a:p>
          <a:p>
            <a:r>
              <a:rPr lang="en-CA" dirty="0" smtClean="0"/>
              <a:t>John Kenyon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7" name="Content Placeholder 7" descr="Image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1772816"/>
            <a:ext cx="2592288" cy="121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728BD2-7A3A-431C-9E28-7F4307A46C89}" type="slidenum">
              <a:rPr lang="en-CA" smtClean="0"/>
              <a:pPr/>
              <a:t>1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136834" y="1124744"/>
            <a:ext cx="382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“Your Home At Your Fingertips”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23728" y="0"/>
            <a:ext cx="4752528" cy="1143000"/>
          </a:xfrm>
        </p:spPr>
        <p:txBody>
          <a:bodyPr/>
          <a:lstStyle/>
          <a:p>
            <a:r>
              <a:rPr lang="en-CA" dirty="0" smtClean="0"/>
              <a:t>System Summary</a:t>
            </a:r>
            <a:endParaRPr lang="en-CA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115616" y="3140968"/>
            <a:ext cx="2448272" cy="17281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619672" y="2708920"/>
            <a:ext cx="144016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User Interface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211960" y="3573016"/>
            <a:ext cx="136815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283968" y="3140968"/>
            <a:ext cx="1224136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Central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Unit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516216" y="2636912"/>
            <a:ext cx="1944216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End Control Modules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228184" y="3068960"/>
            <a:ext cx="2448272" cy="17281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lab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212976"/>
            <a:ext cx="764703" cy="741052"/>
          </a:xfrm>
          <a:prstGeom prst="rect">
            <a:avLst/>
          </a:prstGeom>
        </p:spPr>
      </p:pic>
      <p:pic>
        <p:nvPicPr>
          <p:cNvPr id="12" name="Picture 11" descr="cell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005064"/>
            <a:ext cx="749471" cy="749471"/>
          </a:xfrm>
          <a:prstGeom prst="rect">
            <a:avLst/>
          </a:prstGeom>
        </p:spPr>
      </p:pic>
      <p:pic>
        <p:nvPicPr>
          <p:cNvPr id="13" name="Picture 12" descr="Cellpho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3212976"/>
            <a:ext cx="360040" cy="746424"/>
          </a:xfrm>
          <a:prstGeom prst="rect">
            <a:avLst/>
          </a:prstGeom>
        </p:spPr>
      </p:pic>
      <p:pic>
        <p:nvPicPr>
          <p:cNvPr id="14" name="Picture 13" descr="CentralUn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1413" y="3717032"/>
            <a:ext cx="698659" cy="508116"/>
          </a:xfrm>
          <a:prstGeom prst="rect">
            <a:avLst/>
          </a:prstGeom>
        </p:spPr>
      </p:pic>
      <p:pic>
        <p:nvPicPr>
          <p:cNvPr id="16" name="Picture 15" descr="T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3068960"/>
            <a:ext cx="749471" cy="1473536"/>
          </a:xfrm>
          <a:prstGeom prst="rect">
            <a:avLst/>
          </a:prstGeom>
        </p:spPr>
      </p:pic>
      <p:pic>
        <p:nvPicPr>
          <p:cNvPr id="17" name="Picture 16" descr="Table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32827" y="3861048"/>
            <a:ext cx="606925" cy="864096"/>
          </a:xfrm>
          <a:prstGeom prst="rect">
            <a:avLst/>
          </a:prstGeom>
        </p:spPr>
      </p:pic>
      <p:pic>
        <p:nvPicPr>
          <p:cNvPr id="18" name="Picture 17" descr="light_funn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0192" y="3501008"/>
            <a:ext cx="1257587" cy="1168666"/>
          </a:xfrm>
          <a:prstGeom prst="rect">
            <a:avLst/>
          </a:prstGeom>
        </p:spPr>
      </p:pic>
      <p:pic>
        <p:nvPicPr>
          <p:cNvPr id="19" name="Picture 18" descr="lin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11760" y="3717032"/>
            <a:ext cx="2160240" cy="406493"/>
          </a:xfrm>
          <a:prstGeom prst="rect">
            <a:avLst/>
          </a:prstGeom>
        </p:spPr>
      </p:pic>
      <p:pic>
        <p:nvPicPr>
          <p:cNvPr id="20" name="Picture 19" descr="lin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89040"/>
            <a:ext cx="2160240" cy="406493"/>
          </a:xfrm>
          <a:prstGeom prst="rect">
            <a:avLst/>
          </a:prstGeom>
        </p:spPr>
      </p:pic>
      <p:pic>
        <p:nvPicPr>
          <p:cNvPr id="21" name="Picture 20" descr="lin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803559">
            <a:off x="4647389" y="3435537"/>
            <a:ext cx="3240360" cy="40649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23928" y="5301208"/>
            <a:ext cx="466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2.4 GHz IEEE 802.15.4 Transceiver Module</a:t>
            </a:r>
            <a:endParaRPr lang="en-US" dirty="0"/>
          </a:p>
        </p:txBody>
      </p:sp>
      <p:pic>
        <p:nvPicPr>
          <p:cNvPr id="23" name="Picture 22" descr="bluetoot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14678" y="2571744"/>
            <a:ext cx="1872208" cy="4584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4048" y="1844824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Infrared Communication Protocols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10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0"/>
            <a:ext cx="3038475" cy="2295525"/>
          </a:xfrm>
          <a:prstGeom prst="rect">
            <a:avLst/>
          </a:prstGeom>
        </p:spPr>
      </p:pic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23728" y="0"/>
            <a:ext cx="3888432" cy="1143000"/>
          </a:xfrm>
        </p:spPr>
        <p:txBody>
          <a:bodyPr/>
          <a:lstStyle/>
          <a:p>
            <a:r>
              <a:rPr lang="en-CA" dirty="0" smtClean="0"/>
              <a:t>Reliability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2214554"/>
            <a:ext cx="65008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Definition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Analysis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System Overview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0"/>
            <a:ext cx="3038475" cy="2295525"/>
          </a:xfrm>
          <a:prstGeom prst="rect">
            <a:avLst/>
          </a:prstGeom>
        </p:spPr>
      </p:pic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23728" y="0"/>
            <a:ext cx="3888432" cy="1143000"/>
          </a:xfrm>
        </p:spPr>
        <p:txBody>
          <a:bodyPr/>
          <a:lstStyle/>
          <a:p>
            <a:r>
              <a:rPr lang="en-CA" dirty="0" smtClean="0"/>
              <a:t>Reliability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59632" y="1484784"/>
            <a:ext cx="4536504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The probability that an item will continue to perform its intended function without failure for a specified period of time under stated conditions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71600" y="2564904"/>
            <a:ext cx="7704856" cy="188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CA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Identify </a:t>
            </a: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potential reliability problems as early as possible in the product lifecycle</a:t>
            </a:r>
          </a:p>
          <a:p>
            <a: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CA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 Ongoing process and continuous throughout all phases of a product lifecycle</a:t>
            </a:r>
          </a:p>
          <a:p>
            <a: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CA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 Hardware &amp; Software reliability</a:t>
            </a:r>
          </a:p>
          <a:p>
            <a: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CA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71600" y="5157192"/>
            <a:ext cx="3779838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Effects of highly reliable products:</a:t>
            </a:r>
          </a:p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Better reputation</a:t>
            </a:r>
          </a:p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Higher customer satisfaction</a:t>
            </a:r>
          </a:p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Competitive advantage	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44009" y="4581128"/>
            <a:ext cx="3888431" cy="2025104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60876" rIns="90000" bIns="4500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Important Factors to Consider: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 b="1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1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ROCF – Rate of Occurrence of Failure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1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CDF – </a:t>
            </a:r>
            <a:r>
              <a:rPr lang="en-CA" sz="1400" b="1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Cumulitive</a:t>
            </a:r>
            <a:r>
              <a:rPr lang="en-CA" sz="1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 Distribution Function F(t)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1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PDF – Probability Density Function f(t)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1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R(t) – Reliability (or Survivability) function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1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h(t) – Failure (or Hazard) rate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1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H(t) – </a:t>
            </a:r>
            <a:r>
              <a:rPr lang="en-CA" sz="1400" b="1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Cumulitive</a:t>
            </a:r>
            <a:r>
              <a:rPr lang="en-CA" sz="1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 Hazard Function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 b="1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CA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Analysis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87624" y="1556792"/>
            <a:ext cx="7344816" cy="85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Reliability analysis is </a:t>
            </a:r>
            <a:r>
              <a:rPr lang="en-CA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obtained </a:t>
            </a: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through sustained experimentation over time. Empirical population failure rates have been calculated as units age over time and the following was observed: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564904"/>
            <a:ext cx="4248472" cy="22589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71601" y="4869160"/>
            <a:ext cx="2664296" cy="18002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CA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CA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63973" y="5482629"/>
          <a:ext cx="1268412" cy="212725"/>
        </p:xfrm>
        <a:graphic>
          <a:graphicData uri="http://schemas.openxmlformats.org/presentationml/2006/ole">
            <p:oleObj spid="_x0000_s2082" name="Equation" r:id="rId5" imgW="1269449" imgH="215806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438548" y="5157192"/>
          <a:ext cx="1765300" cy="214312"/>
        </p:xfrm>
        <a:graphic>
          <a:graphicData uri="http://schemas.openxmlformats.org/presentationml/2006/ole">
            <p:oleObj spid="_x0000_s2083" name="Equation" r:id="rId6" imgW="1764534" imgH="215806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595710" y="5836642"/>
          <a:ext cx="1473200" cy="277812"/>
        </p:xfrm>
        <a:graphic>
          <a:graphicData uri="http://schemas.openxmlformats.org/presentationml/2006/ole">
            <p:oleObj spid="_x0000_s2084" name="Equation" r:id="rId7" imgW="1473200" imgH="27940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870348" y="6125567"/>
          <a:ext cx="914400" cy="276225"/>
        </p:xfrm>
        <a:graphic>
          <a:graphicData uri="http://schemas.openxmlformats.org/presentationml/2006/ole">
            <p:oleObj spid="_x0000_s2085" name="Equation" r:id="rId8" imgW="914400" imgH="279400" progId="Equation.3">
              <p:embed/>
            </p:oleObj>
          </a:graphicData>
        </a:graphic>
      </p:graphicFrame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157192"/>
            <a:ext cx="2569852" cy="1233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23728" y="0"/>
            <a:ext cx="6260232" cy="1143000"/>
          </a:xfrm>
        </p:spPr>
        <p:txBody>
          <a:bodyPr/>
          <a:lstStyle/>
          <a:p>
            <a:r>
              <a:rPr lang="en-CA" dirty="0" smtClean="0"/>
              <a:t>Quality vs. Reliability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67655" y="2475210"/>
            <a:ext cx="6659563" cy="239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When a “reliable” product is manufactured and used in the field, its reliability may be unsatisfactory due to the the manufacturing products.</a:t>
            </a:r>
          </a:p>
          <a:p>
            <a:pPr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CA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Chosing high quality componenents can produce a high quality products</a:t>
            </a:r>
          </a:p>
          <a:p>
            <a:pPr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CA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Overall reliability depends on the quality of the products and the manufacturing process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71600" y="1521122"/>
            <a:ext cx="7704856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The quality of a product is a snapshot at the start of life of a product and is motion picture of day by day operation.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15</a:t>
            </a:fld>
            <a:endParaRPr lang="en-CA" dirty="0"/>
          </a:p>
        </p:txBody>
      </p:sp>
      <p:pic>
        <p:nvPicPr>
          <p:cNvPr id="4098" name="Picture 2" descr="I:\ivan.od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259712" cy="544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1568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23728" y="0"/>
            <a:ext cx="6260232" cy="1143000"/>
          </a:xfrm>
        </p:spPr>
        <p:txBody>
          <a:bodyPr/>
          <a:lstStyle/>
          <a:p>
            <a:r>
              <a:rPr lang="en-CA" dirty="0" smtClean="0"/>
              <a:t>System Overview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16</a:t>
            </a:fld>
            <a:endParaRPr lang="en-CA" dirty="0"/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085184"/>
            <a:ext cx="4607619" cy="1407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1187624" y="1628800"/>
            <a:ext cx="7064474" cy="611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 marL="430213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Designed </a:t>
            </a: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with reliability in mind</a:t>
            </a:r>
          </a:p>
          <a:p>
            <a:pPr marL="430213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Series System model to reduce costs</a:t>
            </a:r>
          </a:p>
          <a:p>
            <a:pPr marL="430213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Highly reliable components (Proper power ratings chosen)</a:t>
            </a: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1475656" y="2708920"/>
            <a:ext cx="4760665" cy="10709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Damage to resistors, capacitors, and transistors most often occurs due to overheating when the average power delivered to it greatly exceeds its ability to dissipate heat.</a:t>
            </a:r>
          </a:p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CA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 To increase reliability we picked components with twice as much power rating than required!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038475" cy="2295525"/>
          </a:xfrm>
          <a:prstGeom prst="rect">
            <a:avLst/>
          </a:prstGeom>
        </p:spPr>
      </p:pic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11560" y="0"/>
            <a:ext cx="7246588" cy="1143000"/>
          </a:xfrm>
        </p:spPr>
        <p:txBody>
          <a:bodyPr/>
          <a:lstStyle/>
          <a:p>
            <a:r>
              <a:rPr lang="en-CA" dirty="0" smtClean="0"/>
              <a:t>User Interface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60475" y="1800225"/>
            <a:ext cx="5039717" cy="145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7932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Our goal is to create a simple, sexy, elegant, effective and intuitive user interface which allows the user to communicate seamlessly with out system.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CA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56992"/>
            <a:ext cx="3275211" cy="273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36096" y="3140968"/>
            <a:ext cx="3131765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Basic Requirements:</a:t>
            </a:r>
          </a:p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Responsive</a:t>
            </a:r>
          </a:p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Direct Selection Method</a:t>
            </a:r>
          </a:p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Self Explanatory</a:t>
            </a:r>
          </a:p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Interactive</a:t>
            </a:r>
          </a:p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Expandable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43108" y="0"/>
            <a:ext cx="4857784" cy="1143000"/>
          </a:xfrm>
        </p:spPr>
        <p:txBody>
          <a:bodyPr/>
          <a:lstStyle/>
          <a:p>
            <a:r>
              <a:rPr lang="en-CA" dirty="0" smtClean="0"/>
              <a:t>System Design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1844824"/>
            <a:ext cx="6696744" cy="2088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 marL="430213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The user interface allows us to interact with different components of the system</a:t>
            </a:r>
          </a:p>
          <a:p>
            <a:pPr marL="430213" lvl="1" indent="-21590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430213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The exchange of information between the user and the device is done through the user interface and hence a well designed user interface is of paramount </a:t>
            </a:r>
            <a:r>
              <a:rPr lang="en-CA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importance</a:t>
            </a:r>
            <a:endParaRPr lang="en-CA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5229200"/>
            <a:ext cx="5856452" cy="1167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ctr">
              <a:buFont typeface="Symbol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CA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A well designed UI with an inferior technology will outperform a cutting edge product with a poorly designed user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19</a:t>
            </a:fld>
            <a:endParaRPr lang="en-CA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123728" y="260648"/>
            <a:ext cx="6264696" cy="66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808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C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Elements of a Well Designed User Interface</a:t>
            </a:r>
            <a:endParaRPr kumimoji="0" lang="en-CA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1484784"/>
            <a:ext cx="6264696" cy="263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 Interface</a:t>
            </a:r>
          </a:p>
          <a:p>
            <a:pPr marL="431800" marR="0" lvl="0" indent="-3238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 sets – items available from which choices are made</a:t>
            </a:r>
          </a:p>
          <a:p>
            <a:pPr marL="431800" marR="0" lvl="0" indent="-3238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 methods – direct or indirect selection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47664" y="4725144"/>
            <a:ext cx="2376264" cy="90961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979712" y="4437112"/>
            <a:ext cx="1550926" cy="2440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CA" sz="1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Direct Selection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75656" y="4797152"/>
            <a:ext cx="3101852" cy="605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Most Intuitive</a:t>
            </a:r>
          </a:p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More physical action required</a:t>
            </a:r>
          </a:p>
          <a:p>
            <a: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CA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652120" y="4679628"/>
            <a:ext cx="2987749" cy="105362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372200" y="4365104"/>
            <a:ext cx="1802189" cy="202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CA" sz="1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Indirect Selection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561550" y="4797152"/>
            <a:ext cx="3042898" cy="502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CA" sz="1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Intermediate steps involved in making a selection</a:t>
            </a:r>
          </a:p>
          <a:p>
            <a:pPr marL="431800" lvl="1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CA" dirty="0">
                <a:solidFill>
                  <a:srgbClr val="000000"/>
                </a:solidFill>
                <a:ea typeface="DejaVu Sans" charset="0"/>
                <a:cs typeface="DejaVu Sans" charset="0"/>
              </a:rPr>
              <a:t>Ex: staggered menus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2400" dirty="0"/>
              <a:t>Create an effective, reliable, innovative, and expandable home automation system for every day use</a:t>
            </a:r>
          </a:p>
          <a:p>
            <a:pPr lvl="0"/>
            <a:r>
              <a:rPr lang="en-CA" sz="2400" dirty="0"/>
              <a:t>Increase the user's comfort by providing environmental controls at their fingertips</a:t>
            </a:r>
          </a:p>
          <a:p>
            <a:pPr lvl="0"/>
            <a:r>
              <a:rPr lang="en-CA" sz="2400" dirty="0"/>
              <a:t>Biomedical application for physically impaired individuals</a:t>
            </a:r>
          </a:p>
          <a:p>
            <a:pPr lvl="0"/>
            <a:r>
              <a:rPr lang="en-CA" sz="2400" dirty="0"/>
              <a:t>Create a scalable platform that could be used and controlled from various devices (Tablets, Cellphones, PC's,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CF87-D3E4-41AC-83B5-994055DBA18E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852182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23728" y="0"/>
            <a:ext cx="6260232" cy="1143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248400"/>
            <a:ext cx="1905000" cy="457200"/>
          </a:xfrm>
        </p:spPr>
        <p:txBody>
          <a:bodyPr/>
          <a:lstStyle/>
          <a:p>
            <a:fld id="{136A5526-D2B4-431A-93C9-0D561E265789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800225" y="1368425"/>
            <a:ext cx="1979613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3224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CA" sz="3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Elegant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00225" y="2097088"/>
            <a:ext cx="360045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204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CA" sz="4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Intuitive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00225" y="2962275"/>
            <a:ext cx="3779838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733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4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Effective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00225" y="3816350"/>
            <a:ext cx="3600450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2628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CA" sz="5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Portable</a:t>
            </a:r>
          </a:p>
        </p:txBody>
      </p:sp>
      <p:pic>
        <p:nvPicPr>
          <p:cNvPr id="14" name="Picture 13" descr="m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5301208"/>
            <a:ext cx="1166143" cy="1368152"/>
          </a:xfrm>
          <a:prstGeom prst="rect">
            <a:avLst/>
          </a:prstGeom>
        </p:spPr>
      </p:pic>
      <p:pic>
        <p:nvPicPr>
          <p:cNvPr id="16" name="Picture 15" descr="window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267502"/>
            <a:ext cx="1872208" cy="1473866"/>
          </a:xfrm>
          <a:prstGeom prst="rect">
            <a:avLst/>
          </a:prstGeom>
        </p:spPr>
      </p:pic>
      <p:pic>
        <p:nvPicPr>
          <p:cNvPr id="17" name="Picture 16" descr="linux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5997" y="5236075"/>
            <a:ext cx="1638673" cy="1505293"/>
          </a:xfrm>
          <a:prstGeom prst="rect">
            <a:avLst/>
          </a:prstGeom>
        </p:spPr>
      </p:pic>
      <p:pic>
        <p:nvPicPr>
          <p:cNvPr id="5122" name="Picture 2" descr="I:\uControl_USER_INTERFA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0563" y="1152401"/>
            <a:ext cx="2917821" cy="38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038475" cy="2295525"/>
          </a:xfrm>
          <a:prstGeom prst="rect">
            <a:avLst/>
          </a:prstGeom>
        </p:spPr>
      </p:pic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95736" y="0"/>
            <a:ext cx="3816424" cy="1143000"/>
          </a:xfrm>
        </p:spPr>
        <p:txBody>
          <a:bodyPr/>
          <a:lstStyle/>
          <a:p>
            <a:r>
              <a:rPr lang="en-CA" dirty="0" smtClean="0"/>
              <a:t>Business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21</a:t>
            </a:fld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1772816"/>
            <a:ext cx="65008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Competitors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Target Market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Industry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Price Model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Future Work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43108" y="0"/>
            <a:ext cx="5572164" cy="1143000"/>
          </a:xfrm>
        </p:spPr>
        <p:txBody>
          <a:bodyPr/>
          <a:lstStyle/>
          <a:p>
            <a:r>
              <a:rPr lang="en-CA" dirty="0" smtClean="0"/>
              <a:t>Competitors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22</a:t>
            </a:fld>
            <a:endParaRPr lang="en-CA" dirty="0"/>
          </a:p>
        </p:txBody>
      </p:sp>
      <p:pic>
        <p:nvPicPr>
          <p:cNvPr id="7" name="Picture 6" descr="x10-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500174"/>
            <a:ext cx="1857388" cy="1863051"/>
          </a:xfrm>
          <a:prstGeom prst="rect">
            <a:avLst/>
          </a:prstGeom>
        </p:spPr>
      </p:pic>
      <p:pic>
        <p:nvPicPr>
          <p:cNvPr id="9" name="Picture 8" descr="control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2714620"/>
            <a:ext cx="3571868" cy="1119185"/>
          </a:xfrm>
          <a:prstGeom prst="rect">
            <a:avLst/>
          </a:prstGeom>
        </p:spPr>
      </p:pic>
      <p:pic>
        <p:nvPicPr>
          <p:cNvPr id="10" name="Picture 9" descr="crest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3857628"/>
            <a:ext cx="4071934" cy="468980"/>
          </a:xfrm>
          <a:prstGeom prst="rect">
            <a:avLst/>
          </a:prstGeom>
        </p:spPr>
      </p:pic>
      <p:pic>
        <p:nvPicPr>
          <p:cNvPr id="11" name="Picture 10" descr="AM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4929198"/>
            <a:ext cx="4214810" cy="966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43108" y="0"/>
            <a:ext cx="5572164" cy="1143000"/>
          </a:xfrm>
        </p:spPr>
        <p:txBody>
          <a:bodyPr/>
          <a:lstStyle/>
          <a:p>
            <a:r>
              <a:rPr lang="en-US" dirty="0" smtClean="0"/>
              <a:t>Target Market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23</a:t>
            </a:fld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713686" y="1556792"/>
            <a:ext cx="1588" cy="44447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714480" y="6000768"/>
            <a:ext cx="642942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786578" y="60722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29456" y="1703445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pic>
        <p:nvPicPr>
          <p:cNvPr id="20" name="Picture 19" descr="x10-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4714884"/>
            <a:ext cx="925871" cy="928694"/>
          </a:xfrm>
          <a:prstGeom prst="rect">
            <a:avLst/>
          </a:prstGeom>
        </p:spPr>
      </p:pic>
      <p:pic>
        <p:nvPicPr>
          <p:cNvPr id="21" name="Picture 20" descr="control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9644" y="3529144"/>
            <a:ext cx="1595956" cy="500066"/>
          </a:xfrm>
          <a:prstGeom prst="rect">
            <a:avLst/>
          </a:prstGeom>
        </p:spPr>
      </p:pic>
      <p:pic>
        <p:nvPicPr>
          <p:cNvPr id="25" name="Picture 24" descr="crest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9514" y="1827517"/>
            <a:ext cx="2786082" cy="320884"/>
          </a:xfrm>
          <a:prstGeom prst="rect">
            <a:avLst/>
          </a:prstGeom>
        </p:spPr>
      </p:pic>
      <p:pic>
        <p:nvPicPr>
          <p:cNvPr id="26" name="Picture 25" descr="AM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10119" y="2276872"/>
            <a:ext cx="1557516" cy="357190"/>
          </a:xfrm>
          <a:prstGeom prst="rect">
            <a:avLst/>
          </a:prstGeom>
        </p:spPr>
      </p:pic>
      <p:pic>
        <p:nvPicPr>
          <p:cNvPr id="28" name="Picture 27" descr="u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8249" y="4506362"/>
            <a:ext cx="1232181" cy="571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43108" y="0"/>
            <a:ext cx="5572164" cy="1143000"/>
          </a:xfrm>
        </p:spPr>
        <p:txBody>
          <a:bodyPr/>
          <a:lstStyle/>
          <a:p>
            <a:r>
              <a:rPr lang="en-US" dirty="0" smtClean="0"/>
              <a:t>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24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339551" y="1556792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Reduce costs though mass production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Save money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Surface Mounting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Designing Own Components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Buying wholesale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Reducing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costs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Light Switch: $25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Central Unit: $100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43108" y="0"/>
            <a:ext cx="5572164" cy="1143000"/>
          </a:xfrm>
        </p:spPr>
        <p:txBody>
          <a:bodyPr/>
          <a:lstStyle/>
          <a:p>
            <a:r>
              <a:rPr lang="en-US" dirty="0" smtClean="0"/>
              <a:t>Price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25</a:t>
            </a:fld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1772814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Cost: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Light Switch - $25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Central Unit - $100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47664" y="3185600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Sale Price: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Light Switch - </a:t>
            </a:r>
            <a:r>
              <a:rPr lang="en-US" sz="2800" dirty="0" smtClean="0"/>
              <a:t>$45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Unit Pack - $350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47664" y="449048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Margin: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Light Switch - </a:t>
            </a:r>
            <a:r>
              <a:rPr lang="en-US" sz="2800" dirty="0" smtClean="0"/>
              <a:t>%80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Central </a:t>
            </a:r>
            <a:r>
              <a:rPr lang="en-US" sz="2800" dirty="0"/>
              <a:t>Unit - </a:t>
            </a:r>
            <a:r>
              <a:rPr lang="en-US" sz="2800" dirty="0" smtClean="0"/>
              <a:t>%75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43108" y="0"/>
            <a:ext cx="5572164" cy="1143000"/>
          </a:xfrm>
        </p:spPr>
        <p:txBody>
          <a:bodyPr/>
          <a:lstStyle/>
          <a:p>
            <a:r>
              <a:rPr lang="en-US" dirty="0" smtClean="0"/>
              <a:t>Future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26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2285992"/>
            <a:ext cx="3857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uControl</a:t>
            </a:r>
            <a:r>
              <a:rPr lang="en-US" dirty="0" smtClean="0"/>
              <a:t> Thermostat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Wirelessly adjust room temperature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Similar technology to Light Switch   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uControl</a:t>
            </a:r>
            <a:r>
              <a:rPr lang="en-US" dirty="0" smtClean="0"/>
              <a:t> Adapter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Power Cord plug in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Wireless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ock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2571768" cy="1657480"/>
          </a:xfrm>
          <a:prstGeom prst="rect">
            <a:avLst/>
          </a:prstGeom>
        </p:spPr>
      </p:pic>
      <p:pic>
        <p:nvPicPr>
          <p:cNvPr id="10" name="Picture 9" descr="thermost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214818"/>
            <a:ext cx="1979991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214546" y="0"/>
            <a:ext cx="5286412" cy="1143000"/>
          </a:xfrm>
        </p:spPr>
        <p:txBody>
          <a:bodyPr/>
          <a:lstStyle/>
          <a:p>
            <a:r>
              <a:rPr lang="en-CA" dirty="0" smtClean="0"/>
              <a:t>Project Specifics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27</a:t>
            </a:fld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1527989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/>
              <a:t>Timeline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/>
              <a:t>Budget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/>
              <a:t>Team Dynamics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038475" cy="2295525"/>
          </a:xfrm>
          <a:prstGeom prst="rect">
            <a:avLst/>
          </a:prstGeom>
        </p:spPr>
      </p:pic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43108" y="0"/>
            <a:ext cx="3929090" cy="1143000"/>
          </a:xfrm>
        </p:spPr>
        <p:txBody>
          <a:bodyPr/>
          <a:lstStyle/>
          <a:p>
            <a:r>
              <a:rPr lang="en-CA" dirty="0" smtClean="0"/>
              <a:t> Project Specifics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28</a:t>
            </a:fld>
            <a:endParaRPr lang="en-CA" dirty="0"/>
          </a:p>
        </p:txBody>
      </p:sp>
      <p:pic>
        <p:nvPicPr>
          <p:cNvPr id="6" name="Picture 3" descr="C:\Users\Sajib\Desktop\o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928934"/>
            <a:ext cx="6940679" cy="272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4"/>
          <p:cNvSpPr txBox="1">
            <a:spLocks/>
          </p:cNvSpPr>
          <p:nvPr/>
        </p:nvSpPr>
        <p:spPr bwMode="auto">
          <a:xfrm>
            <a:off x="2357422" y="1785926"/>
            <a:ext cx="46434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357422" y="1571612"/>
            <a:ext cx="4643470" cy="1143000"/>
          </a:xfrm>
        </p:spPr>
        <p:txBody>
          <a:bodyPr/>
          <a:lstStyle/>
          <a:p>
            <a:r>
              <a:rPr lang="en-US" dirty="0" smtClean="0"/>
              <a:t>Actual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29</a:t>
            </a:fld>
            <a:endParaRPr lang="en-CA" dirty="0"/>
          </a:p>
        </p:txBody>
      </p:sp>
      <p:pic>
        <p:nvPicPr>
          <p:cNvPr id="5" name="Picture 3" descr="C:\Users\Sajib\Desktop\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643182"/>
            <a:ext cx="6821364" cy="296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4"/>
          <p:cNvSpPr txBox="1">
            <a:spLocks/>
          </p:cNvSpPr>
          <p:nvPr/>
        </p:nvSpPr>
        <p:spPr bwMode="auto">
          <a:xfrm>
            <a:off x="2143108" y="0"/>
            <a:ext cx="55007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 Specifics</a:t>
            </a:r>
            <a:endParaRPr kumimoji="0" lang="en-CA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CF87-D3E4-41AC-83B5-994055DBA18E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3074" name="Picture 2" descr="http://www.google.ca/url?source=imgres&amp;ct=img&amp;q=http://www.cleanjoke.com/images/lazy-cat.jpg&amp;sa=X&amp;ei=1x23TcbNJ_LdiAKy09Ei&amp;ved=0CAQQ8wc4JQ&amp;usg=AFQjCNFXTifLuYdYCEkO-s9wWLxLWX93d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90700">
            <a:off x="710063" y="1474125"/>
            <a:ext cx="3299887" cy="43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oogle.ca/url?source=imgres&amp;ct=img&amp;q=http://www.bowlsaustralia.com.au/uploads/pics/WSV_State_Titles.JPG&amp;sa=X&amp;ei=MR63TZlcpc6IApCPkTQ&amp;ved=0CAQQ8wc4Fg&amp;usg=AFQjCNFw2t6d4VQIulTdq0RQT5hl6hql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453" y="2072126"/>
            <a:ext cx="4271797" cy="3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9200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43108" y="0"/>
            <a:ext cx="5500726" cy="11430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30</a:t>
            </a:fld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5127957"/>
              </p:ext>
            </p:extLst>
          </p:nvPr>
        </p:nvGraphicFramePr>
        <p:xfrm>
          <a:off x="1714480" y="2046150"/>
          <a:ext cx="6443682" cy="3536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841"/>
                <a:gridCol w="3221841"/>
              </a:tblGrid>
              <a:tr h="6273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Equipment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Estimated cost (rounded to nearest whole number)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13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$ 162</a:t>
                      </a:r>
                      <a:endParaRPr lang="en-US" dirty="0"/>
                    </a:p>
                  </a:txBody>
                  <a:tcPr/>
                </a:tc>
              </a:tr>
              <a:tr h="4513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 Switch (x4)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$ 73</a:t>
                      </a:r>
                      <a:endParaRPr lang="en-US" dirty="0"/>
                    </a:p>
                  </a:txBody>
                  <a:tcPr/>
                </a:tc>
              </a:tr>
              <a:tr h="627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 Unit and Switch Interfacing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/>
                </a:tc>
              </a:tr>
              <a:tr h="4513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 Enclosure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</a:t>
                      </a:r>
                      <a:endParaRPr lang="en-US" dirty="0"/>
                    </a:p>
                  </a:txBody>
                  <a:tcPr/>
                </a:tc>
              </a:tr>
              <a:tr h="4513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 Contingency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$55</a:t>
                      </a:r>
                      <a:endParaRPr lang="en-US" dirty="0"/>
                    </a:p>
                  </a:txBody>
                  <a:tcPr/>
                </a:tc>
              </a:tr>
              <a:tr h="4513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CA" dirty="0" smtClean="0"/>
              <a:t>Cost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31</a:t>
            </a:fld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624334"/>
              </p:ext>
            </p:extLst>
          </p:nvPr>
        </p:nvGraphicFramePr>
        <p:xfrm>
          <a:off x="1571604" y="2182082"/>
          <a:ext cx="6572296" cy="3499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102"/>
                <a:gridCol w="3113194"/>
              </a:tblGrid>
              <a:tr h="6598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Equipment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Estimated cost (rounded to nearest whole number)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0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$ 160</a:t>
                      </a:r>
                      <a:endParaRPr lang="en-US" dirty="0"/>
                    </a:p>
                  </a:txBody>
                  <a:tcPr/>
                </a:tc>
              </a:tr>
              <a:tr h="4618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 Switch (x4) and interfacing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$ 143</a:t>
                      </a:r>
                      <a:endParaRPr lang="en-US" dirty="0"/>
                    </a:p>
                  </a:txBody>
                  <a:tcPr/>
                </a:tc>
              </a:tr>
              <a:tr h="360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ZENA</a:t>
                      </a:r>
                      <a:r>
                        <a:rPr lang="en-US" baseline="0" dirty="0" smtClean="0"/>
                        <a:t> Network Analyzer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$140</a:t>
                      </a:r>
                      <a:endParaRPr lang="en-US" dirty="0"/>
                    </a:p>
                  </a:txBody>
                  <a:tcPr/>
                </a:tc>
              </a:tr>
              <a:tr h="360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AVR Programmer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$39</a:t>
                      </a:r>
                      <a:endParaRPr lang="en-US" dirty="0"/>
                    </a:p>
                  </a:txBody>
                  <a:tcPr/>
                </a:tc>
              </a:tr>
              <a:tr h="9019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Cost ( Breadboard, PCB Etching Chemical, Socket, Light Bulb,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</a:tr>
              <a:tr h="360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Technical</a:t>
            </a:r>
          </a:p>
          <a:p>
            <a:pPr lvl="1" fontAlgn="base"/>
            <a:r>
              <a:rPr lang="en-US" dirty="0"/>
              <a:t>We all refined our skills in several design programs including</a:t>
            </a:r>
          </a:p>
          <a:p>
            <a:pPr lvl="2" fontAlgn="base"/>
            <a:r>
              <a:rPr lang="en-US" dirty="0" err="1"/>
              <a:t>Solidworks</a:t>
            </a:r>
            <a:endParaRPr lang="en-US" dirty="0"/>
          </a:p>
          <a:p>
            <a:pPr lvl="2" fontAlgn="base"/>
            <a:r>
              <a:rPr lang="en-US" dirty="0"/>
              <a:t>Photoshop</a:t>
            </a:r>
          </a:p>
          <a:p>
            <a:pPr lvl="2" fontAlgn="base"/>
            <a:r>
              <a:rPr lang="en-US" dirty="0"/>
              <a:t>Eagle</a:t>
            </a:r>
          </a:p>
          <a:p>
            <a:pPr lvl="2" fontAlgn="base"/>
            <a:r>
              <a:rPr lang="en-US" dirty="0" err="1"/>
              <a:t>Avr</a:t>
            </a:r>
            <a:r>
              <a:rPr lang="en-US" dirty="0"/>
              <a:t> Studio</a:t>
            </a:r>
          </a:p>
          <a:p>
            <a:pPr lvl="2" fontAlgn="base"/>
            <a:r>
              <a:rPr lang="en-US" dirty="0" err="1"/>
              <a:t>Arduino</a:t>
            </a:r>
            <a:endParaRPr lang="en-US" dirty="0"/>
          </a:p>
          <a:p>
            <a:pPr lvl="1" fontAlgn="base"/>
            <a:r>
              <a:rPr lang="en-US" dirty="0"/>
              <a:t>We all learned how to program </a:t>
            </a:r>
            <a:r>
              <a:rPr lang="en-US" dirty="0" smtClean="0"/>
              <a:t>microcontrollers</a:t>
            </a:r>
            <a:endParaRPr lang="en-US" dirty="0"/>
          </a:p>
          <a:p>
            <a:pPr lvl="1" fontAlgn="base"/>
            <a:r>
              <a:rPr lang="en-US" dirty="0"/>
              <a:t>learned how to use several different wireless technologies</a:t>
            </a:r>
          </a:p>
          <a:p>
            <a:pPr lvl="1" fontAlgn="base"/>
            <a:r>
              <a:rPr lang="en-US" dirty="0" smtClean="0"/>
              <a:t>PCB Designing</a:t>
            </a:r>
          </a:p>
          <a:p>
            <a:pPr lvl="1" fontAlgn="base"/>
            <a:r>
              <a:rPr lang="en-US" dirty="0" smtClean="0"/>
              <a:t>JAVA for UI designing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9042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</a:t>
            </a:r>
            <a:endParaRPr lang="en-US" dirty="0"/>
          </a:p>
          <a:p>
            <a:pPr lvl="1" fontAlgn="base"/>
            <a:r>
              <a:rPr lang="en-US" dirty="0"/>
              <a:t>learned the dynamics of working in a team, while both developing, as well as writing specifications for, a specific product</a:t>
            </a:r>
          </a:p>
          <a:p>
            <a:pPr lvl="1" fontAlgn="base"/>
            <a:r>
              <a:rPr lang="en-US" dirty="0"/>
              <a:t>proved to feel like a much more realistic scenario for a small starting company</a:t>
            </a:r>
          </a:p>
          <a:p>
            <a:pPr lvl="1" fontAlgn="base"/>
            <a:r>
              <a:rPr lang="en-US" dirty="0"/>
              <a:t>realized the intricacies of working with a tight fixed budget, saving money when needed,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9917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used </a:t>
            </a:r>
            <a:r>
              <a:rPr lang="en-US" dirty="0" err="1" smtClean="0"/>
              <a:t>gmail</a:t>
            </a:r>
            <a:r>
              <a:rPr lang="en-US" dirty="0" smtClean="0"/>
              <a:t> for communication</a:t>
            </a:r>
          </a:p>
          <a:p>
            <a:r>
              <a:rPr lang="en-US" dirty="0" smtClean="0"/>
              <a:t>Helped each other even though specific task was assigned to each other</a:t>
            </a:r>
          </a:p>
          <a:p>
            <a:r>
              <a:rPr lang="en-US" dirty="0" smtClean="0"/>
              <a:t>Team Dynamics proved useful </a:t>
            </a:r>
          </a:p>
          <a:p>
            <a:pPr lvl="1"/>
            <a:r>
              <a:rPr lang="en-US" dirty="0" smtClean="0"/>
              <a:t>working on other courses besides 440 with the same group</a:t>
            </a:r>
          </a:p>
          <a:p>
            <a:pPr lvl="1"/>
            <a:r>
              <a:rPr lang="en-US" dirty="0" smtClean="0"/>
              <a:t>Reduced the amount of effort to be put into those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342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038475" cy="2295525"/>
          </a:xfrm>
          <a:prstGeom prst="rect">
            <a:avLst/>
          </a:prstGeom>
        </p:spPr>
      </p:pic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95736" y="0"/>
            <a:ext cx="3816424" cy="1143000"/>
          </a:xfrm>
        </p:spPr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35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038475" cy="2295525"/>
          </a:xfrm>
          <a:prstGeom prst="rect">
            <a:avLst/>
          </a:prstGeom>
        </p:spPr>
      </p:pic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43108" y="0"/>
            <a:ext cx="3643338" cy="1143000"/>
          </a:xfrm>
        </p:spPr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36</a:t>
            </a:fld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2040158"/>
            <a:ext cx="5040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Andrew </a:t>
            </a:r>
            <a:r>
              <a:rPr lang="en-US" sz="3600" dirty="0" err="1" smtClean="0"/>
              <a:t>Rawicz</a:t>
            </a: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Lucky One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Michael </a:t>
            </a:r>
            <a:r>
              <a:rPr lang="en-US" sz="3600" dirty="0" err="1" smtClean="0"/>
              <a:t>Sjoerdsma</a:t>
            </a: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TA’s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038475" cy="2295525"/>
          </a:xfrm>
          <a:prstGeom prst="rect">
            <a:avLst/>
          </a:prstGeom>
        </p:spPr>
      </p:pic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95736" y="0"/>
            <a:ext cx="3816424" cy="1143000"/>
          </a:xfrm>
        </p:spPr>
        <p:txBody>
          <a:bodyPr/>
          <a:lstStyle/>
          <a:p>
            <a:r>
              <a:rPr lang="en-CA" dirty="0" smtClean="0"/>
              <a:t>The End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37</a:t>
            </a:fld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428860" y="2500306"/>
            <a:ext cx="407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0"/>
            <a:ext cx="3038475" cy="2295525"/>
          </a:xfrm>
          <a:prstGeom prst="rect">
            <a:avLst/>
          </a:prstGeom>
        </p:spPr>
      </p:pic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785926"/>
            <a:ext cx="37862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Team Members: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sz="2400" b="1" dirty="0" smtClean="0"/>
              <a:t>CEO Ivan </a:t>
            </a:r>
            <a:r>
              <a:rPr lang="en-US" sz="2400" b="1" dirty="0" err="1" smtClean="0"/>
              <a:t>Petrov</a:t>
            </a:r>
            <a:r>
              <a:rPr lang="en-US" sz="2400" dirty="0" smtClean="0"/>
              <a:t>	</a:t>
            </a:r>
          </a:p>
          <a:p>
            <a:pPr lvl="2"/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CTO Stoyan Petrov</a:t>
            </a:r>
          </a:p>
          <a:p>
            <a:pPr lvl="1"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COO John Kenyon</a:t>
            </a:r>
          </a:p>
          <a:p>
            <a:pPr lvl="1"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CFO </a:t>
            </a:r>
            <a:r>
              <a:rPr lang="en-US" sz="2400" b="1" dirty="0" err="1" smtClean="0"/>
              <a:t>Sajib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Saha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0"/>
            <a:ext cx="3038475" cy="2295525"/>
          </a:xfrm>
          <a:prstGeom prst="rect">
            <a:avLst/>
          </a:prstGeom>
        </p:spPr>
      </p:pic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9" name="Rounded Rectangle 8"/>
          <p:cNvSpPr/>
          <p:nvPr/>
        </p:nvSpPr>
        <p:spPr bwMode="auto">
          <a:xfrm>
            <a:off x="1115616" y="3140968"/>
            <a:ext cx="2448272" cy="17281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CA" dirty="0" smtClean="0"/>
              <a:t>System </a:t>
            </a:r>
            <a:br>
              <a:rPr lang="en-CA" dirty="0" smtClean="0"/>
            </a:br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619672" y="2708920"/>
            <a:ext cx="1666444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Portable Devices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211960" y="3573016"/>
            <a:ext cx="136815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283968" y="3140968"/>
            <a:ext cx="1224136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Central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Unit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516216" y="2636912"/>
            <a:ext cx="1944216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End Control Modules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228184" y="3068960"/>
            <a:ext cx="2448272" cy="17281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18" descr="lab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212976"/>
            <a:ext cx="764703" cy="741052"/>
          </a:xfrm>
          <a:prstGeom prst="rect">
            <a:avLst/>
          </a:prstGeom>
        </p:spPr>
      </p:pic>
      <p:pic>
        <p:nvPicPr>
          <p:cNvPr id="20" name="Picture 19" descr="cell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4005064"/>
            <a:ext cx="749471" cy="749471"/>
          </a:xfrm>
          <a:prstGeom prst="rect">
            <a:avLst/>
          </a:prstGeom>
        </p:spPr>
      </p:pic>
      <p:pic>
        <p:nvPicPr>
          <p:cNvPr id="21" name="Picture 20" descr="Cell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3212976"/>
            <a:ext cx="360040" cy="746424"/>
          </a:xfrm>
          <a:prstGeom prst="rect">
            <a:avLst/>
          </a:prstGeom>
        </p:spPr>
      </p:pic>
      <p:pic>
        <p:nvPicPr>
          <p:cNvPr id="22" name="Picture 21" descr="CentralUn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21413" y="3717032"/>
            <a:ext cx="698659" cy="508116"/>
          </a:xfrm>
          <a:prstGeom prst="rect">
            <a:avLst/>
          </a:prstGeom>
        </p:spPr>
      </p:pic>
      <p:pic>
        <p:nvPicPr>
          <p:cNvPr id="23" name="Picture 22" descr="TV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3068960"/>
            <a:ext cx="749471" cy="1473536"/>
          </a:xfrm>
          <a:prstGeom prst="rect">
            <a:avLst/>
          </a:prstGeom>
        </p:spPr>
      </p:pic>
      <p:pic>
        <p:nvPicPr>
          <p:cNvPr id="24" name="Picture 23" descr="Table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32827" y="3861048"/>
            <a:ext cx="606925" cy="864096"/>
          </a:xfrm>
          <a:prstGeom prst="rect">
            <a:avLst/>
          </a:prstGeom>
        </p:spPr>
      </p:pic>
      <p:pic>
        <p:nvPicPr>
          <p:cNvPr id="25" name="Picture 24" descr="light_funn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00192" y="3501008"/>
            <a:ext cx="1257587" cy="1168666"/>
          </a:xfrm>
          <a:prstGeom prst="rect">
            <a:avLst/>
          </a:prstGeom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5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CA" dirty="0" smtClean="0"/>
              <a:t>Central Unit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484784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Acts like a hub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Receives commands from Portable Device </a:t>
            </a:r>
            <a:r>
              <a:rPr lang="en-US" dirty="0" err="1" smtClean="0"/>
              <a:t>v.a</a:t>
            </a:r>
            <a:r>
              <a:rPr lang="en-US" dirty="0" smtClean="0"/>
              <a:t> Bluetooth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Transmits to End Control Modules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Vital Roles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Entertainment systems Control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infrared LEDs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uControl</a:t>
            </a:r>
            <a:r>
              <a:rPr lang="en-US" dirty="0" smtClean="0"/>
              <a:t> Wireless Stack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Based on IEEE805.14.2 protocol</a:t>
            </a:r>
            <a:endParaRPr lang="en-US" dirty="0"/>
          </a:p>
        </p:txBody>
      </p:sp>
      <p:pic>
        <p:nvPicPr>
          <p:cNvPr id="5" name="Picture 4" descr="MR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643446"/>
            <a:ext cx="2304256" cy="16792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7" name="Picture 6" descr="bluetoo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214554"/>
            <a:ext cx="1872208" cy="45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CA" dirty="0" smtClean="0"/>
              <a:t>Central Unit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484784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Features: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Dual Power Supply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Internal battery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External Power Supply adapter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Automatically switch to power </a:t>
            </a:r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Universal Remote </a:t>
            </a:r>
            <a:r>
              <a:rPr lang="en-US" dirty="0" smtClean="0">
                <a:solidFill>
                  <a:srgbClr val="1C1C1C"/>
                </a:solidFill>
              </a:rPr>
              <a:t>for</a:t>
            </a:r>
            <a:r>
              <a:rPr lang="en-US" sz="2400" dirty="0" smtClean="0">
                <a:solidFill>
                  <a:srgbClr val="FF0000"/>
                </a:solidFill>
              </a:rPr>
              <a:t> any</a:t>
            </a:r>
            <a:r>
              <a:rPr lang="en-US" sz="2400" dirty="0" smtClean="0">
                <a:solidFill>
                  <a:srgbClr val="1C1C1C"/>
                </a:solidFill>
              </a:rPr>
              <a:t> </a:t>
            </a:r>
            <a:r>
              <a:rPr lang="en-US" dirty="0" smtClean="0">
                <a:solidFill>
                  <a:srgbClr val="1C1C1C"/>
                </a:solidFill>
              </a:rPr>
              <a:t>entertainment system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Internal remote database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Recording of new codes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Any</a:t>
            </a:r>
            <a:r>
              <a:rPr lang="en-US" dirty="0" smtClean="0">
                <a:solidFill>
                  <a:srgbClr val="FF0000"/>
                </a:solidFill>
              </a:rPr>
              <a:t> number </a:t>
            </a:r>
            <a:r>
              <a:rPr lang="en-US" dirty="0" smtClean="0"/>
              <a:t>of user programmable Remote controls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No Pointing Required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TVs, DVDs, Cable boxes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Current support for </a:t>
            </a:r>
            <a:r>
              <a:rPr lang="en-US" dirty="0" smtClean="0">
                <a:solidFill>
                  <a:srgbClr val="FF0000"/>
                </a:solidFill>
              </a:rPr>
              <a:t>255</a:t>
            </a:r>
            <a:r>
              <a:rPr lang="en-US" dirty="0" smtClean="0"/>
              <a:t> light switches </a:t>
            </a:r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Slick and </a:t>
            </a:r>
            <a:r>
              <a:rPr lang="en-US" sz="2400" dirty="0" smtClean="0">
                <a:solidFill>
                  <a:srgbClr val="FF0000"/>
                </a:solidFill>
              </a:rPr>
              <a:t>Sexy</a:t>
            </a:r>
            <a:r>
              <a:rPr lang="en-US" dirty="0" smtClean="0"/>
              <a:t> design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6" name="Picture 5" descr="pow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428736"/>
            <a:ext cx="1528493" cy="1571636"/>
          </a:xfrm>
          <a:prstGeom prst="rect">
            <a:avLst/>
          </a:prstGeom>
        </p:spPr>
      </p:pic>
      <p:pic>
        <p:nvPicPr>
          <p:cNvPr id="9" name="Picture 8" descr="tos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786190"/>
            <a:ext cx="1428760" cy="214313"/>
          </a:xfrm>
          <a:prstGeom prst="rect">
            <a:avLst/>
          </a:prstGeom>
        </p:spPr>
      </p:pic>
      <p:pic>
        <p:nvPicPr>
          <p:cNvPr id="10" name="Picture 9" descr="sa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714884"/>
            <a:ext cx="1500198" cy="500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CA" dirty="0" smtClean="0"/>
              <a:t>Light Switch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340769"/>
            <a:ext cx="7704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Wireless Turn on and off any paired </a:t>
            </a:r>
            <a:r>
              <a:rPr lang="en-US" dirty="0" err="1" smtClean="0"/>
              <a:t>uControl</a:t>
            </a:r>
            <a:r>
              <a:rPr lang="en-US" dirty="0" smtClean="0"/>
              <a:t> Light</a:t>
            </a:r>
          </a:p>
          <a:p>
            <a:pPr lvl="0"/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Low Power Consumption </a:t>
            </a:r>
          </a:p>
          <a:p>
            <a:pPr lvl="0"/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up to </a:t>
            </a:r>
            <a:r>
              <a:rPr lang="en-US" sz="2400" dirty="0" smtClean="0">
                <a:solidFill>
                  <a:srgbClr val="FF0000"/>
                </a:solidFill>
              </a:rPr>
              <a:t>255</a:t>
            </a:r>
            <a:r>
              <a:rPr lang="en-US" dirty="0" smtClean="0">
                <a:solidFill>
                  <a:srgbClr val="FF0000"/>
                </a:solidFill>
              </a:rPr>
              <a:t> lights </a:t>
            </a:r>
          </a:p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Simple</a:t>
            </a:r>
            <a:r>
              <a:rPr lang="en-US" sz="2400" dirty="0" smtClean="0"/>
              <a:t> </a:t>
            </a:r>
            <a:r>
              <a:rPr lang="en-US" dirty="0" smtClean="0"/>
              <a:t>Installation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professional experience required </a:t>
            </a:r>
          </a:p>
          <a:p>
            <a:pPr lvl="1"/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Simple Pairing Process</a:t>
            </a:r>
          </a:p>
          <a:p>
            <a:pPr lvl="1"/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North America</a:t>
            </a:r>
            <a:r>
              <a:rPr lang="en-US" dirty="0" smtClean="0"/>
              <a:t> only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Easily modified for </a:t>
            </a:r>
            <a:r>
              <a:rPr lang="en-US" dirty="0" smtClean="0">
                <a:solidFill>
                  <a:srgbClr val="FF0000"/>
                </a:solidFill>
              </a:rPr>
              <a:t>Europe</a:t>
            </a:r>
            <a:r>
              <a:rPr lang="en-US" dirty="0" smtClean="0"/>
              <a:t> , </a:t>
            </a:r>
            <a:r>
              <a:rPr lang="en-US" dirty="0" smtClean="0">
                <a:solidFill>
                  <a:srgbClr val="FF0000"/>
                </a:solidFill>
              </a:rPr>
              <a:t>Asia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South America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Unlimited</a:t>
            </a:r>
            <a:r>
              <a:rPr lang="en-US" dirty="0" smtClean="0">
                <a:solidFill>
                  <a:srgbClr val="FF0000"/>
                </a:solidFill>
              </a:rPr>
              <a:t> possibilities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Automatic timed commands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Power consumption monitoring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Light fault monitoring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7" name="Picture 6" descr="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785926"/>
            <a:ext cx="1785950" cy="16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8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25413"/>
            <a:ext cx="2133600" cy="1000125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95736" y="0"/>
            <a:ext cx="5400600" cy="1143000"/>
          </a:xfrm>
        </p:spPr>
        <p:txBody>
          <a:bodyPr/>
          <a:lstStyle/>
          <a:p>
            <a:r>
              <a:rPr lang="en-CA" dirty="0" smtClean="0"/>
              <a:t>The Pairing Process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41277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Press the pair button on the Central Unit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Turn unpaired light on/off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Done!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Future design for even simpler pairing process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Automatic. 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“Plug and Play”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526-D2B4-431A-93C9-0D561E265789}" type="slidenum">
              <a:rPr lang="en-CA" smtClean="0"/>
              <a:pPr/>
              <a:t>9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bauhaus 1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bauhaus 1 design template</Template>
  <TotalTime>816</TotalTime>
  <Words>1161</Words>
  <Application>Microsoft Office PowerPoint</Application>
  <PresentationFormat>On-screen Show (4:3)</PresentationFormat>
  <Paragraphs>333</Paragraphs>
  <Slides>37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New bauhaus 1 design template</vt:lpstr>
      <vt:lpstr>Equation</vt:lpstr>
      <vt:lpstr>uControl</vt:lpstr>
      <vt:lpstr>Goals</vt:lpstr>
      <vt:lpstr>Motivation</vt:lpstr>
      <vt:lpstr>Introduction</vt:lpstr>
      <vt:lpstr>System  Overview</vt:lpstr>
      <vt:lpstr>Central Unit</vt:lpstr>
      <vt:lpstr>Central Unit</vt:lpstr>
      <vt:lpstr>Light Switch</vt:lpstr>
      <vt:lpstr>The Pairing Process</vt:lpstr>
      <vt:lpstr>System Summary</vt:lpstr>
      <vt:lpstr>Reliability</vt:lpstr>
      <vt:lpstr>Reliability</vt:lpstr>
      <vt:lpstr>Analysis</vt:lpstr>
      <vt:lpstr>Quality vs. Reliability</vt:lpstr>
      <vt:lpstr>Slide 15</vt:lpstr>
      <vt:lpstr>System Overview</vt:lpstr>
      <vt:lpstr>User Interface</vt:lpstr>
      <vt:lpstr>System Design</vt:lpstr>
      <vt:lpstr>Slide 19</vt:lpstr>
      <vt:lpstr>Slide 20</vt:lpstr>
      <vt:lpstr>Business</vt:lpstr>
      <vt:lpstr>Competitors</vt:lpstr>
      <vt:lpstr>Target Market</vt:lpstr>
      <vt:lpstr>Industry</vt:lpstr>
      <vt:lpstr>Price Model</vt:lpstr>
      <vt:lpstr>Future Products</vt:lpstr>
      <vt:lpstr>Project Specifics</vt:lpstr>
      <vt:lpstr> Project Specifics</vt:lpstr>
      <vt:lpstr>Actual Schedule</vt:lpstr>
      <vt:lpstr>Budget</vt:lpstr>
      <vt:lpstr>Cost</vt:lpstr>
      <vt:lpstr>Team Dynamics</vt:lpstr>
      <vt:lpstr>Team Dynamics</vt:lpstr>
      <vt:lpstr>Team Dynamics</vt:lpstr>
      <vt:lpstr>Conclusion</vt:lpstr>
      <vt:lpstr>Thank You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Iliyana</dc:creator>
  <cp:lastModifiedBy>Stoyan</cp:lastModifiedBy>
  <cp:revision>82</cp:revision>
  <cp:lastPrinted>1601-01-01T00:00:00Z</cp:lastPrinted>
  <dcterms:created xsi:type="dcterms:W3CDTF">2011-04-25T05:37:45Z</dcterms:created>
  <dcterms:modified xsi:type="dcterms:W3CDTF">2011-04-29T21:40:28Z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TC011775111033</vt:lpwstr>
  </property>
</Properties>
</file>