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notesMasterIdLst>
    <p:notesMasterId r:id="rId29"/>
  </p:notesMasterIdLst>
  <p:sldIdLst>
    <p:sldId id="258" r:id="rId2"/>
    <p:sldId id="260" r:id="rId3"/>
    <p:sldId id="256" r:id="rId4"/>
    <p:sldId id="262" r:id="rId5"/>
    <p:sldId id="261" r:id="rId6"/>
    <p:sldId id="286" r:id="rId7"/>
    <p:sldId id="263" r:id="rId8"/>
    <p:sldId id="264" r:id="rId9"/>
    <p:sldId id="265" r:id="rId10"/>
    <p:sldId id="266" r:id="rId11"/>
    <p:sldId id="277" r:id="rId12"/>
    <p:sldId id="267" r:id="rId13"/>
    <p:sldId id="268" r:id="rId14"/>
    <p:sldId id="269" r:id="rId15"/>
    <p:sldId id="270" r:id="rId16"/>
    <p:sldId id="271" r:id="rId17"/>
    <p:sldId id="279" r:id="rId18"/>
    <p:sldId id="280" r:id="rId19"/>
    <p:sldId id="273" r:id="rId20"/>
    <p:sldId id="274" r:id="rId21"/>
    <p:sldId id="288" r:id="rId22"/>
    <p:sldId id="290" r:id="rId23"/>
    <p:sldId id="291" r:id="rId24"/>
    <p:sldId id="276" r:id="rId25"/>
    <p:sldId id="281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699" autoAdjust="0"/>
    <p:restoredTop sz="99647" autoAdjust="0"/>
  </p:normalViewPr>
  <p:slideViewPr>
    <p:cSldViewPr>
      <p:cViewPr varScale="1">
        <p:scale>
          <a:sx n="88" d="100"/>
          <a:sy n="88" d="100"/>
        </p:scale>
        <p:origin x="-776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64309D-8693-47E5-9569-856E58499220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B15D44-992D-4597-BA18-9133BD25846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F3312F-3F92-46FC-B84D-B552A5659DB0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85FF42-A5A4-4DD6-9E25-300DB180325B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D4DFD3-1F12-4A3B-B0CF-6E34A763FDDB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3C9A8D-EA2D-4182-86E2-0FE5D4BD3452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5D0E5B-6A4E-498D-9B7A-947DD15036FB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F1B7AA-0591-4349-AFDE-0BE65011908A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E48BB8-82E4-4D74-A6BC-42F8F7F0EFC2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00201-394B-40D5-927E-6FF2E03DA090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378D6-2C62-4063-B60C-C547E6E21777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99B70D-1109-417D-A128-960F50D344D4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A56C93-BB95-4EDB-9714-E45953E108B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CE9C02-CBBD-41DB-AB7F-3FD4D89A59CD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026375-0A75-4C3A-AF33-3962C6121A6B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026375-0A75-4C3A-AF33-3962C6121A6B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026375-0A75-4C3A-AF33-3962C6121A6B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026375-0A75-4C3A-AF33-3962C6121A6B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3F689E-EAA4-4F92-BF2C-DF673378F78E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E783B9-5CEE-4F86-AAE9-0EEEB477DE95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E783B9-5CEE-4F86-AAE9-0EEEB477DE95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E783B9-5CEE-4F86-AAE9-0EEEB477DE95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A4D39F-913A-4240-9F7E-F3535A98E75A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CBE630-BD63-41AD-9CB4-DF9F58C7B541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48EDA3-1161-42AA-B13B-112825B47CD6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CBE630-BD63-41AD-9CB4-DF9F58C7B541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C71171-3108-441A-A30A-0D2FF8F348A0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4ADDDC-8B7B-4A1A-B04E-7848CCD0B693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95FDD-C46C-4FFB-8797-C6FD0BBFEEF7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3F8E-55C8-447D-9009-4A91C5746716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44A7-EC72-4279-BE2D-B6631A487D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B967-D2AA-42FB-9481-AE46C9207F56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21C1-4CF7-4EE8-885B-B7DCCF551E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B77E-0E76-48F7-8571-EF524B8AA22D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D5BE-0351-4A33-8A08-25A54C7A0E0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69CB-D11B-46E2-864F-3A6BF2BB82C6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03D7-3B63-460F-9EDA-77CF9341A7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6EF4-0BEF-4EBB-9095-6BF9A688C64D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3427-FF89-4D65-8499-E001A0548C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0EEE-B6EF-4316-AE3C-8F460F23AB5B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5F78-A9BF-4EF1-BAD0-2F15C7C1A99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424E-92B8-458A-9EF2-C2429D5B79D7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8420-D66E-455B-86C7-15464B06AB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F9873-F8B5-4AF6-998D-3FAFF38CBFD2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E89B-CB90-4E1E-9D03-3460DE1F13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DA01-4A4A-49A8-8285-0DC84F7DAC79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EF9C-C6E3-447A-9141-270D052E17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FBED4-E4FF-445D-9B1C-053ABD90CC71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208E-5EF8-40DF-94BF-061D1D9A25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7FF15-610F-4463-A667-6A2254C2C967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6CF55-1FE1-4169-8A23-302A835E4B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F182D8-F976-404C-A6F4-16F0096E698D}" type="datetimeFigureOut">
              <a:rPr lang="en-US"/>
              <a:pPr>
                <a:defRPr/>
              </a:pPr>
              <a:t>7/21/11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F033FB-EB75-46E6-83E3-F75E1AF393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hyperlink" Target="E:%5C440%20demo%5C440%20final%20drowning.mov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8" name="TextBox 34"/>
          <p:cNvSpPr txBox="1">
            <a:spLocks noChangeArrowheads="1"/>
          </p:cNvSpPr>
          <p:nvPr/>
        </p:nvSpPr>
        <p:spPr bwMode="auto">
          <a:xfrm>
            <a:off x="3203575" y="2060575"/>
            <a:ext cx="4786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61" name="Group 22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TextBox 17">
            <a:hlinkClick r:id="rId6" action="ppaction://hlinkfile"/>
          </p:cNvPr>
          <p:cNvSpPr txBox="1"/>
          <p:nvPr/>
        </p:nvSpPr>
        <p:spPr>
          <a:xfrm>
            <a:off x="1000100" y="2000240"/>
            <a:ext cx="6572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Garamond" pitchFamily="18" charset="0"/>
              </a:rPr>
              <a:t>Video: Silent Drowning</a:t>
            </a:r>
            <a:endParaRPr lang="en-CA" sz="6600" b="1" dirty="0">
              <a:latin typeface="Garamond" pitchFamily="18" charset="0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142875" y="0"/>
            <a:ext cx="850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latin typeface="Garamond" pitchFamily="18" charset="0"/>
              </a:rPr>
              <a:t>Motivation</a:t>
            </a:r>
            <a:endParaRPr lang="en-CA" sz="40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7572375" cy="3857625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Printed Circuit Board (PCB) Design: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Micro-controller ATMEGA644V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is the “brain” and the powerhouse of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the PCB</a:t>
            </a: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75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142875" y="0"/>
            <a:ext cx="371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</a:rPr>
              <a:t>Bracelet Cont…</a:t>
            </a:r>
            <a:endParaRPr lang="en-CA" sz="4000">
              <a:latin typeface="Garamond" pitchFamily="18" charset="0"/>
            </a:endParaRPr>
          </a:p>
        </p:txBody>
      </p:sp>
      <p:pic>
        <p:nvPicPr>
          <p:cNvPr id="112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3"/>
            <a:ext cx="4357688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1428750"/>
            <a:ext cx="411003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16200000" flipV="1">
            <a:off x="1751013" y="3821113"/>
            <a:ext cx="928687" cy="1587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82" name="TextBox 22"/>
          <p:cNvSpPr txBox="1">
            <a:spLocks noChangeArrowheads="1"/>
          </p:cNvSpPr>
          <p:nvPr/>
        </p:nvSpPr>
        <p:spPr bwMode="auto">
          <a:xfrm>
            <a:off x="0" y="4714875"/>
            <a:ext cx="12144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Ground</a:t>
            </a:r>
          </a:p>
        </p:txBody>
      </p:sp>
      <p:cxnSp>
        <p:nvCxnSpPr>
          <p:cNvPr id="24" name="Straight Arrow Connector 23"/>
          <p:cNvCxnSpPr>
            <a:endCxn id="11282" idx="2"/>
          </p:cNvCxnSpPr>
          <p:nvPr/>
        </p:nvCxnSpPr>
        <p:spPr>
          <a:xfrm rot="16200000" flipV="1">
            <a:off x="482601" y="5268912"/>
            <a:ext cx="569912" cy="322263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84" name="TextBox 26"/>
          <p:cNvSpPr txBox="1">
            <a:spLocks noChangeArrowheads="1"/>
          </p:cNvSpPr>
          <p:nvPr/>
        </p:nvSpPr>
        <p:spPr bwMode="auto">
          <a:xfrm>
            <a:off x="1285875" y="3000375"/>
            <a:ext cx="2362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Micro-controller</a:t>
            </a:r>
          </a:p>
        </p:txBody>
      </p:sp>
      <p:sp>
        <p:nvSpPr>
          <p:cNvPr id="11285" name="TextBox 28"/>
          <p:cNvSpPr txBox="1">
            <a:spLocks noChangeArrowheads="1"/>
          </p:cNvSpPr>
          <p:nvPr/>
        </p:nvSpPr>
        <p:spPr bwMode="auto">
          <a:xfrm>
            <a:off x="4714875" y="1357313"/>
            <a:ext cx="2362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Clock Crystal, 10Mhz</a:t>
            </a:r>
          </a:p>
          <a:p>
            <a:endParaRPr lang="en-US" sz="2200" b="1"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5501482" y="2285206"/>
            <a:ext cx="857250" cy="1587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198268" y="4231482"/>
            <a:ext cx="785813" cy="38100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88" name="TextBox 33"/>
          <p:cNvSpPr txBox="1">
            <a:spLocks noChangeArrowheads="1"/>
          </p:cNvSpPr>
          <p:nvPr/>
        </p:nvSpPr>
        <p:spPr bwMode="auto">
          <a:xfrm>
            <a:off x="4572000" y="4643438"/>
            <a:ext cx="19288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aramond" pitchFamily="18" charset="0"/>
                <a:ea typeface="Garamond" pitchFamily="18" charset="0"/>
                <a:cs typeface="Garamond" pitchFamily="18" charset="0"/>
              </a:rPr>
              <a:t>Reset Button</a:t>
            </a:r>
          </a:p>
        </p:txBody>
      </p:sp>
      <p:sp>
        <p:nvSpPr>
          <p:cNvPr id="42" name="Left Brace 41"/>
          <p:cNvSpPr/>
          <p:nvPr/>
        </p:nvSpPr>
        <p:spPr>
          <a:xfrm rot="10800000">
            <a:off x="7572375" y="1500188"/>
            <a:ext cx="142875" cy="1357312"/>
          </a:xfrm>
          <a:prstGeom prst="leftBrace">
            <a:avLst>
              <a:gd name="adj1" fmla="val 141666"/>
              <a:gd name="adj2" fmla="val 4929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290" name="TextBox 44"/>
          <p:cNvSpPr txBox="1">
            <a:spLocks noChangeArrowheads="1"/>
          </p:cNvSpPr>
          <p:nvPr/>
        </p:nvSpPr>
        <p:spPr bwMode="auto">
          <a:xfrm>
            <a:off x="7715250" y="1928813"/>
            <a:ext cx="1285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aramond" pitchFamily="18" charset="0"/>
                <a:ea typeface="Garamond" pitchFamily="18" charset="0"/>
                <a:cs typeface="Garamond" pitchFamily="18" charset="0"/>
              </a:rPr>
              <a:t>Output/</a:t>
            </a:r>
          </a:p>
          <a:p>
            <a:r>
              <a:rPr lang="en-US" sz="2200" b="1">
                <a:latin typeface="Garamond" pitchFamily="18" charset="0"/>
                <a:ea typeface="Garamond" pitchFamily="18" charset="0"/>
                <a:cs typeface="Garamond" pitchFamily="18" charset="0"/>
              </a:rPr>
              <a:t>Inputs</a:t>
            </a:r>
          </a:p>
        </p:txBody>
      </p: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7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33" name="Rectangle 32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7572375" cy="5357850"/>
          </a:xfrm>
        </p:spPr>
        <p:txBody>
          <a:bodyPr/>
          <a:lstStyle/>
          <a:p>
            <a:pPr algn="l"/>
            <a:r>
              <a:rPr lang="en-US" sz="2600" b="1" dirty="0" smtClean="0">
                <a:solidFill>
                  <a:schemeClr val="tx1"/>
                </a:solidFill>
                <a:latin typeface="Garamond" pitchFamily="18" charset="0"/>
              </a:rPr>
              <a:t>Packaging: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Proposed:</a:t>
            </a:r>
          </a:p>
          <a:p>
            <a:pPr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Epoxy coating</a:t>
            </a:r>
          </a:p>
          <a:p>
            <a:pPr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Enclosing the epoxy coated PCB in a watch case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Actual:</a:t>
            </a:r>
          </a:p>
          <a:p>
            <a:pPr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The PCB is held outside water</a:t>
            </a:r>
          </a:p>
          <a:p>
            <a:pPr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Cables are run to the pressure sensor and to the buzzer underwater</a:t>
            </a:r>
          </a:p>
          <a:p>
            <a:pPr marL="177800" indent="-177800"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So, it is still underwater communication since the buzzer and the sensor are underwater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Reason:</a:t>
            </a:r>
          </a:p>
          <a:p>
            <a:pPr algn="l"/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Epoxy expands very slowly and gradually on cooling</a:t>
            </a:r>
          </a:p>
          <a:p>
            <a:pPr algn="l"/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The micro-controller became obsolete</a:t>
            </a:r>
          </a:p>
          <a:p>
            <a:pPr algn="l"/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Two tries two different methods = FAIL!</a:t>
            </a: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99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142875" y="0"/>
            <a:ext cx="371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</a:rPr>
              <a:t>Bracelet Cont…</a:t>
            </a:r>
            <a:endParaRPr lang="en-CA" sz="4000">
              <a:latin typeface="Garamond" pitchFamily="18" charset="0"/>
            </a:endParaRPr>
          </a:p>
        </p:txBody>
      </p:sp>
      <p:grpSp>
        <p:nvGrpSpPr>
          <p:cNvPr id="12303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7572375" cy="3857625"/>
          </a:xfrm>
        </p:spPr>
        <p:txBody>
          <a:bodyPr rtlCol="0">
            <a:noAutofit/>
          </a:bodyPr>
          <a:lstStyle/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Acoustic receiver (Microphone) + RF board capable of transmission and reception. Use the Transmission feature</a:t>
            </a: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To be placed at the corner brim of the swimming pool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47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0" y="0"/>
            <a:ext cx="563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  <a:ea typeface="Garamond" pitchFamily="18" charset="0"/>
                <a:cs typeface="Garamond" pitchFamily="18" charset="0"/>
              </a:rPr>
              <a:t>Transceiver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0" y="2286000"/>
            <a:ext cx="8786813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52" name="TextBox 18"/>
          <p:cNvSpPr txBox="1">
            <a:spLocks noChangeArrowheads="1"/>
          </p:cNvSpPr>
          <p:nvPr/>
        </p:nvSpPr>
        <p:spPr bwMode="auto">
          <a:xfrm>
            <a:off x="142875" y="242887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Garamond" pitchFamily="18" charset="0"/>
              </a:rPr>
              <a:t>Inputs</a:t>
            </a:r>
            <a:endParaRPr lang="en-CA" sz="2400" b="1">
              <a:latin typeface="Garamon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116682" y="4379118"/>
            <a:ext cx="4191000" cy="476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54" name="TextBox 22"/>
          <p:cNvSpPr txBox="1">
            <a:spLocks noChangeArrowheads="1"/>
          </p:cNvSpPr>
          <p:nvPr/>
        </p:nvSpPr>
        <p:spPr bwMode="auto">
          <a:xfrm>
            <a:off x="2643188" y="2357438"/>
            <a:ext cx="342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Garamond" pitchFamily="18" charset="0"/>
              </a:rPr>
              <a:t>Micro-controller Processing</a:t>
            </a:r>
            <a:endParaRPr lang="en-CA" sz="2400" b="1">
              <a:latin typeface="Garamond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6200000" flipV="1">
            <a:off x="5012532" y="3488531"/>
            <a:ext cx="2438400" cy="333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56" name="TextBox 30"/>
          <p:cNvSpPr txBox="1">
            <a:spLocks noChangeArrowheads="1"/>
          </p:cNvSpPr>
          <p:nvPr/>
        </p:nvSpPr>
        <p:spPr bwMode="auto">
          <a:xfrm>
            <a:off x="6643688" y="242887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Garamond" pitchFamily="18" charset="0"/>
              </a:rPr>
              <a:t>Output</a:t>
            </a:r>
            <a:endParaRPr lang="en-CA" sz="2400" b="1">
              <a:latin typeface="Garamond" pitchFamily="18" charset="0"/>
            </a:endParaRPr>
          </a:p>
        </p:txBody>
      </p:sp>
      <p:sp>
        <p:nvSpPr>
          <p:cNvPr id="14357" name="TextBox 31"/>
          <p:cNvSpPr txBox="1">
            <a:spLocks noChangeArrowheads="1"/>
          </p:cNvSpPr>
          <p:nvPr/>
        </p:nvSpPr>
        <p:spPr bwMode="auto">
          <a:xfrm>
            <a:off x="152400" y="3124200"/>
            <a:ext cx="2071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Garamond" pitchFamily="18" charset="0"/>
              </a:rPr>
              <a:t>Acoustic signal received by the microphone</a:t>
            </a:r>
          </a:p>
        </p:txBody>
      </p:sp>
      <p:sp>
        <p:nvSpPr>
          <p:cNvPr id="14358" name="TextBox 32"/>
          <p:cNvSpPr txBox="1">
            <a:spLocks noChangeArrowheads="1"/>
          </p:cNvSpPr>
          <p:nvPr/>
        </p:nvSpPr>
        <p:spPr bwMode="auto">
          <a:xfrm>
            <a:off x="2514600" y="3276600"/>
            <a:ext cx="3505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Garamond" pitchFamily="18" charset="0"/>
              </a:rPr>
              <a:t>Reads the acoustic signal received by the microphone</a:t>
            </a:r>
          </a:p>
          <a:p>
            <a:endParaRPr lang="en-CA" sz="2400">
              <a:latin typeface="Garamond" pitchFamily="18" charset="0"/>
            </a:endParaRPr>
          </a:p>
          <a:p>
            <a:r>
              <a:rPr lang="en-CA" sz="2400">
                <a:latin typeface="Garamond" pitchFamily="18" charset="0"/>
              </a:rPr>
              <a:t>Enables the RF transmitter to transmit a RF signal</a:t>
            </a:r>
          </a:p>
          <a:p>
            <a:endParaRPr lang="en-CA" sz="2400">
              <a:latin typeface="Garamond" pitchFamily="18" charset="0"/>
            </a:endParaRPr>
          </a:p>
        </p:txBody>
      </p:sp>
      <p:sp>
        <p:nvSpPr>
          <p:cNvPr id="14359" name="TextBox 33"/>
          <p:cNvSpPr txBox="1">
            <a:spLocks noChangeArrowheads="1"/>
          </p:cNvSpPr>
          <p:nvPr/>
        </p:nvSpPr>
        <p:spPr bwMode="auto">
          <a:xfrm>
            <a:off x="6500813" y="2928938"/>
            <a:ext cx="20716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Garamond" pitchFamily="18" charset="0"/>
              </a:rPr>
              <a:t>RF signal, 2.4Ghz at 3dBm</a:t>
            </a:r>
          </a:p>
          <a:p>
            <a:r>
              <a:rPr lang="en-US" sz="2400">
                <a:latin typeface="Garamond" pitchFamily="18" charset="0"/>
              </a:rPr>
              <a:t>LEDs, Alarm</a:t>
            </a:r>
            <a:endParaRPr lang="en-CA" sz="2400">
              <a:latin typeface="Garamond" pitchFamily="18" charset="0"/>
            </a:endParaRPr>
          </a:p>
          <a:p>
            <a:endParaRPr lang="en-CA" sz="2400">
              <a:latin typeface="Garamond" pitchFamily="18" charset="0"/>
            </a:endParaRPr>
          </a:p>
        </p:txBody>
      </p: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7572375" cy="3857625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Microphone: </a:t>
            </a:r>
          </a:p>
          <a:p>
            <a:pPr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Waterproof magnetic microphone</a:t>
            </a:r>
          </a:p>
          <a:p>
            <a:pPr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No performance loss after 15-20 meters of water submersion</a:t>
            </a:r>
          </a:p>
          <a:p>
            <a:pPr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Receives frequency of up to 5Khz</a:t>
            </a:r>
          </a:p>
          <a:p>
            <a:pPr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Extremely low impendence</a:t>
            </a: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Power Supply: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≈ </a:t>
            </a: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0.001V dc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71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0" y="0"/>
            <a:ext cx="563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  <a:ea typeface="Garamond" pitchFamily="18" charset="0"/>
                <a:cs typeface="Garamond" pitchFamily="18" charset="0"/>
              </a:rPr>
              <a:t>Transceiver Cont…</a:t>
            </a:r>
          </a:p>
        </p:txBody>
      </p:sp>
      <p:pic>
        <p:nvPicPr>
          <p:cNvPr id="15375" name="Picture 21"/>
          <p:cNvPicPr>
            <a:picLocks noChangeAspect="1"/>
          </p:cNvPicPr>
          <p:nvPr/>
        </p:nvPicPr>
        <p:blipFill>
          <a:blip r:embed="rId5">
            <a:lum bright="-10000" contrast="4000"/>
          </a:blip>
          <a:srcRect/>
          <a:stretch>
            <a:fillRect/>
          </a:stretch>
        </p:blipFill>
        <p:spPr bwMode="auto">
          <a:xfrm rot="-1730889">
            <a:off x="2568575" y="2894013"/>
            <a:ext cx="3275013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6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6553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7572375" cy="9144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RF Transmitter: </a:t>
            </a:r>
          </a:p>
          <a:p>
            <a:pPr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PCB board with antenna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396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5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9" name="TextBox 15"/>
          <p:cNvSpPr txBox="1">
            <a:spLocks noChangeArrowheads="1"/>
          </p:cNvSpPr>
          <p:nvPr/>
        </p:nvSpPr>
        <p:spPr bwMode="auto">
          <a:xfrm>
            <a:off x="0" y="0"/>
            <a:ext cx="563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  <a:ea typeface="Garamond" pitchFamily="18" charset="0"/>
                <a:cs typeface="Garamond" pitchFamily="18" charset="0"/>
              </a:rPr>
              <a:t>Transceiver Cont…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171701" y="4457700"/>
            <a:ext cx="685800" cy="3175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1" name="TextBox 21"/>
          <p:cNvSpPr txBox="1">
            <a:spLocks noChangeArrowheads="1"/>
          </p:cNvSpPr>
          <p:nvPr/>
        </p:nvSpPr>
        <p:spPr bwMode="auto">
          <a:xfrm>
            <a:off x="1428750" y="4714875"/>
            <a:ext cx="2362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Micro-controller</a:t>
            </a:r>
          </a:p>
          <a:p>
            <a:r>
              <a:rPr lang="en-US" sz="2200" b="1" dirty="0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ATMEGA644PV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7108825" y="2963863"/>
            <a:ext cx="928687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24600" y="762000"/>
            <a:ext cx="2362200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aramond"/>
                <a:cs typeface="Garamond"/>
              </a:rPr>
              <a:t>Folder Dipolar Antenna: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200" b="1" dirty="0">
                <a:latin typeface="Garamond"/>
                <a:cs typeface="Garamond"/>
              </a:rPr>
              <a:t>2.4 GHz Centre Frequency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200" b="1" dirty="0">
                <a:latin typeface="Garamond"/>
                <a:cs typeface="Garamond"/>
              </a:rPr>
              <a:t>-17dBm to 3dBm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latin typeface="Garamond"/>
              <a:cs typeface="Garamond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324600" y="3429000"/>
            <a:ext cx="1247775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352800" y="3200400"/>
            <a:ext cx="533400" cy="1588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6" name="TextBox 38"/>
          <p:cNvSpPr txBox="1">
            <a:spLocks noChangeArrowheads="1"/>
          </p:cNvSpPr>
          <p:nvPr/>
        </p:nvSpPr>
        <p:spPr bwMode="auto">
          <a:xfrm>
            <a:off x="3810000" y="2971800"/>
            <a:ext cx="2362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Clock crystal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372644" y="5414169"/>
            <a:ext cx="685800" cy="1588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8" name="TextBox 25"/>
          <p:cNvSpPr txBox="1">
            <a:spLocks noChangeArrowheads="1"/>
          </p:cNvSpPr>
          <p:nvPr/>
        </p:nvSpPr>
        <p:spPr bwMode="auto">
          <a:xfrm>
            <a:off x="2643188" y="5786438"/>
            <a:ext cx="2362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aramond" pitchFamily="18" charset="0"/>
                <a:ea typeface="Garamond" pitchFamily="18" charset="0"/>
                <a:cs typeface="Garamond" pitchFamily="18" charset="0"/>
              </a:rPr>
              <a:t>Ground Separator</a:t>
            </a:r>
          </a:p>
        </p:txBody>
      </p:sp>
      <p:sp>
        <p:nvSpPr>
          <p:cNvPr id="29" name="Left Brace 28"/>
          <p:cNvSpPr/>
          <p:nvPr/>
        </p:nvSpPr>
        <p:spPr>
          <a:xfrm rot="5400000">
            <a:off x="1893093" y="535782"/>
            <a:ext cx="500063" cy="3143250"/>
          </a:xfrm>
          <a:prstGeom prst="leftBrace">
            <a:avLst>
              <a:gd name="adj1" fmla="val 7690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410" name="TextBox 29"/>
          <p:cNvSpPr txBox="1">
            <a:spLocks noChangeArrowheads="1"/>
          </p:cNvSpPr>
          <p:nvPr/>
        </p:nvSpPr>
        <p:spPr bwMode="auto">
          <a:xfrm>
            <a:off x="428625" y="1500188"/>
            <a:ext cx="3143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Garamond" pitchFamily="18" charset="0"/>
                <a:ea typeface="Garamond" pitchFamily="18" charset="0"/>
                <a:cs typeface="Garamond" pitchFamily="18" charset="0"/>
              </a:rPr>
              <a:t>Micro-controller Circuit</a:t>
            </a:r>
          </a:p>
        </p:txBody>
      </p:sp>
      <p:sp>
        <p:nvSpPr>
          <p:cNvPr id="31" name="Left Brace 30"/>
          <p:cNvSpPr/>
          <p:nvPr/>
        </p:nvSpPr>
        <p:spPr>
          <a:xfrm rot="5400000">
            <a:off x="4822031" y="821532"/>
            <a:ext cx="500063" cy="2571750"/>
          </a:xfrm>
          <a:prstGeom prst="leftBrace">
            <a:avLst>
              <a:gd name="adj1" fmla="val 10738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412" name="TextBox 31"/>
          <p:cNvSpPr txBox="1">
            <a:spLocks noChangeArrowheads="1"/>
          </p:cNvSpPr>
          <p:nvPr/>
        </p:nvSpPr>
        <p:spPr bwMode="auto">
          <a:xfrm>
            <a:off x="3429000" y="1500188"/>
            <a:ext cx="3143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Garamond" pitchFamily="18" charset="0"/>
                <a:ea typeface="Garamond" pitchFamily="18" charset="0"/>
                <a:cs typeface="Garamond" pitchFamily="18" charset="0"/>
              </a:rPr>
              <a:t>RF Circuit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4287044" y="4428331"/>
            <a:ext cx="571500" cy="1588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14" name="TextBox 37"/>
          <p:cNvSpPr txBox="1">
            <a:spLocks noChangeArrowheads="1"/>
          </p:cNvSpPr>
          <p:nvPr/>
        </p:nvSpPr>
        <p:spPr bwMode="auto">
          <a:xfrm>
            <a:off x="3786188" y="4643438"/>
            <a:ext cx="2362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AT86RF230, 2.4 GHz Radio transceiver</a:t>
            </a:r>
          </a:p>
        </p:txBody>
      </p:sp>
      <p:sp>
        <p:nvSpPr>
          <p:cNvPr id="44" name="Left Brace 43"/>
          <p:cNvSpPr/>
          <p:nvPr/>
        </p:nvSpPr>
        <p:spPr>
          <a:xfrm>
            <a:off x="785813" y="3357563"/>
            <a:ext cx="285750" cy="785812"/>
          </a:xfrm>
          <a:prstGeom prst="leftBrace">
            <a:avLst>
              <a:gd name="adj1" fmla="val 10738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416" name="TextBox 44"/>
          <p:cNvSpPr txBox="1">
            <a:spLocks noChangeArrowheads="1"/>
          </p:cNvSpPr>
          <p:nvPr/>
        </p:nvSpPr>
        <p:spPr bwMode="auto">
          <a:xfrm>
            <a:off x="-214313" y="3286125"/>
            <a:ext cx="1214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Garamond" pitchFamily="18" charset="0"/>
                <a:ea typeface="Garamond" pitchFamily="18" charset="0"/>
                <a:cs typeface="Garamond" pitchFamily="18" charset="0"/>
              </a:rPr>
              <a:t>Output/</a:t>
            </a:r>
          </a:p>
          <a:p>
            <a:r>
              <a:rPr lang="en-US" sz="2200" b="1" dirty="0">
                <a:latin typeface="Garamond" pitchFamily="18" charset="0"/>
                <a:ea typeface="Garamond" pitchFamily="18" charset="0"/>
                <a:cs typeface="Garamond" pitchFamily="18" charset="0"/>
              </a:rPr>
              <a:t>Input</a:t>
            </a:r>
          </a:p>
        </p:txBody>
      </p:sp>
      <p:grpSp>
        <p:nvGrpSpPr>
          <p:cNvPr id="16417" name="Group 36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6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41" name="Rectangle 40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142875" y="785813"/>
            <a:ext cx="7572375" cy="4857765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Packaging and Alarm System: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A black waterproof box is used to encapsulate the RF board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419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0" y="0"/>
            <a:ext cx="563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  <a:ea typeface="Garamond" pitchFamily="18" charset="0"/>
                <a:cs typeface="Garamond" pitchFamily="18" charset="0"/>
              </a:rPr>
              <a:t>Transceiver Cont…</a:t>
            </a:r>
          </a:p>
        </p:txBody>
      </p:sp>
      <p:grpSp>
        <p:nvGrpSpPr>
          <p:cNvPr id="17423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714488"/>
            <a:ext cx="583852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rot="5400000">
            <a:off x="715938" y="3856040"/>
            <a:ext cx="1000131" cy="3177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037538" y="3606008"/>
            <a:ext cx="785819" cy="3175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4572000" y="5857892"/>
            <a:ext cx="915978" cy="15864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357158" y="4071942"/>
            <a:ext cx="16430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RF Transceiver board</a:t>
            </a:r>
            <a:endParaRPr lang="en-US" sz="2200" b="1" dirty="0">
              <a:solidFill>
                <a:srgbClr val="FFFF00"/>
              </a:solidFill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2000232" y="4000504"/>
            <a:ext cx="8572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Case</a:t>
            </a:r>
            <a:endParaRPr lang="en-US" sz="2200" b="1" dirty="0">
              <a:solidFill>
                <a:srgbClr val="FFFF00"/>
              </a:solidFill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  <p:sp>
        <p:nvSpPr>
          <p:cNvPr id="34" name="Left Brace 33"/>
          <p:cNvSpPr/>
          <p:nvPr/>
        </p:nvSpPr>
        <p:spPr>
          <a:xfrm rot="16200000">
            <a:off x="3750465" y="1607330"/>
            <a:ext cx="1214444" cy="3571898"/>
          </a:xfrm>
          <a:prstGeom prst="leftBrace">
            <a:avLst>
              <a:gd name="adj1" fmla="val 107380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3929058" y="4000504"/>
            <a:ext cx="15001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Alarm System</a:t>
            </a:r>
            <a:endParaRPr lang="en-US" sz="2200" b="1" dirty="0">
              <a:solidFill>
                <a:srgbClr val="FFFF00"/>
              </a:solidFill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3000364" y="5643578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Microphone</a:t>
            </a:r>
            <a:endParaRPr lang="en-US" sz="2200" b="1" dirty="0">
              <a:solidFill>
                <a:srgbClr val="FFFF00"/>
              </a:solidFill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6553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214313" y="928688"/>
            <a:ext cx="7572375" cy="40005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RF Receiver board + Alarming System 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468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5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0" y="0"/>
            <a:ext cx="563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  <a:ea typeface="Garamond" pitchFamily="18" charset="0"/>
                <a:cs typeface="Garamond" pitchFamily="18" charset="0"/>
              </a:rPr>
              <a:t>Receiver</a:t>
            </a:r>
          </a:p>
        </p:txBody>
      </p:sp>
      <p:sp>
        <p:nvSpPr>
          <p:cNvPr id="19472" name="TextBox 18"/>
          <p:cNvSpPr txBox="1">
            <a:spLocks noChangeArrowheads="1"/>
          </p:cNvSpPr>
          <p:nvPr/>
        </p:nvSpPr>
        <p:spPr bwMode="auto">
          <a:xfrm>
            <a:off x="1428750" y="4714875"/>
            <a:ext cx="2362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Micro-controller</a:t>
            </a:r>
          </a:p>
          <a:p>
            <a:r>
              <a:rPr lang="en-US" sz="2200" b="1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ATMEGA644PV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015332" y="4414044"/>
            <a:ext cx="685800" cy="1587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5400000">
            <a:off x="1893093" y="535782"/>
            <a:ext cx="500063" cy="3143250"/>
          </a:xfrm>
          <a:prstGeom prst="leftBrace">
            <a:avLst>
              <a:gd name="adj1" fmla="val 7690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" name="Left Brace 22"/>
          <p:cNvSpPr/>
          <p:nvPr/>
        </p:nvSpPr>
        <p:spPr>
          <a:xfrm rot="5400000">
            <a:off x="4822031" y="821532"/>
            <a:ext cx="500063" cy="2571750"/>
          </a:xfrm>
          <a:prstGeom prst="leftBrace">
            <a:avLst>
              <a:gd name="adj1" fmla="val 10738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476" name="TextBox 23"/>
          <p:cNvSpPr txBox="1">
            <a:spLocks noChangeArrowheads="1"/>
          </p:cNvSpPr>
          <p:nvPr/>
        </p:nvSpPr>
        <p:spPr bwMode="auto">
          <a:xfrm>
            <a:off x="3810000" y="2971800"/>
            <a:ext cx="2362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Clock crystal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52800" y="3200400"/>
            <a:ext cx="533400" cy="1588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8" name="TextBox 25"/>
          <p:cNvSpPr txBox="1">
            <a:spLocks noChangeArrowheads="1"/>
          </p:cNvSpPr>
          <p:nvPr/>
        </p:nvSpPr>
        <p:spPr bwMode="auto">
          <a:xfrm>
            <a:off x="3786188" y="4572000"/>
            <a:ext cx="2362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AT86RF230, 2.4 GHz Radio transceiver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22762" y="4392613"/>
            <a:ext cx="500063" cy="1588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24600" y="762000"/>
            <a:ext cx="2362200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aramond"/>
                <a:cs typeface="Garamond"/>
              </a:rPr>
              <a:t>Folder Dipolar Antenna: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200" b="1" dirty="0">
                <a:latin typeface="Garamond"/>
                <a:cs typeface="Garamond"/>
              </a:rPr>
              <a:t>2.4 GHz Centre Frequency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200" b="1" dirty="0">
                <a:latin typeface="Garamond"/>
                <a:cs typeface="Garamond"/>
              </a:rPr>
              <a:t>-17dBm to 3dBm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latin typeface="Garamond"/>
              <a:cs typeface="Garamond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324600" y="3429000"/>
            <a:ext cx="1247775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7108825" y="2963863"/>
            <a:ext cx="928687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83" name="TextBox 31"/>
          <p:cNvSpPr txBox="1">
            <a:spLocks noChangeArrowheads="1"/>
          </p:cNvSpPr>
          <p:nvPr/>
        </p:nvSpPr>
        <p:spPr bwMode="auto">
          <a:xfrm>
            <a:off x="-214313" y="3286125"/>
            <a:ext cx="1214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Garamond" pitchFamily="18" charset="0"/>
                <a:ea typeface="Garamond" pitchFamily="18" charset="0"/>
                <a:cs typeface="Garamond" pitchFamily="18" charset="0"/>
              </a:rPr>
              <a:t>Output/</a:t>
            </a:r>
          </a:p>
          <a:p>
            <a:r>
              <a:rPr lang="en-US" sz="2200" b="1" dirty="0">
                <a:latin typeface="Garamond" pitchFamily="18" charset="0"/>
                <a:ea typeface="Garamond" pitchFamily="18" charset="0"/>
                <a:cs typeface="Garamond" pitchFamily="18" charset="0"/>
              </a:rPr>
              <a:t>Input</a:t>
            </a:r>
          </a:p>
        </p:txBody>
      </p:sp>
      <p:sp>
        <p:nvSpPr>
          <p:cNvPr id="33" name="Left Brace 32"/>
          <p:cNvSpPr/>
          <p:nvPr/>
        </p:nvSpPr>
        <p:spPr>
          <a:xfrm>
            <a:off x="785813" y="3286125"/>
            <a:ext cx="285750" cy="785813"/>
          </a:xfrm>
          <a:prstGeom prst="leftBrace">
            <a:avLst>
              <a:gd name="adj1" fmla="val 10738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19485" name="Group 33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6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38" name="Rectangle 37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571472" y="1500174"/>
            <a:ext cx="3143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Garamond" pitchFamily="18" charset="0"/>
                <a:ea typeface="Garamond" pitchFamily="18" charset="0"/>
                <a:cs typeface="Garamond" pitchFamily="18" charset="0"/>
              </a:rPr>
              <a:t>Micro-controller Circuit</a:t>
            </a:r>
          </a:p>
        </p:txBody>
      </p:sp>
      <p:sp>
        <p:nvSpPr>
          <p:cNvPr id="34" name="TextBox 31"/>
          <p:cNvSpPr txBox="1">
            <a:spLocks noChangeArrowheads="1"/>
          </p:cNvSpPr>
          <p:nvPr/>
        </p:nvSpPr>
        <p:spPr bwMode="auto">
          <a:xfrm>
            <a:off x="3428992" y="1500174"/>
            <a:ext cx="3143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Garamond" pitchFamily="18" charset="0"/>
                <a:ea typeface="Garamond" pitchFamily="18" charset="0"/>
                <a:cs typeface="Garamond" pitchFamily="18" charset="0"/>
              </a:rPr>
              <a:t>RF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6143668" cy="414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214313" y="928688"/>
            <a:ext cx="7572375" cy="40005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RF Receiver board + Alarming System 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443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5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0" y="0"/>
            <a:ext cx="563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Receiver Cont…</a:t>
            </a:r>
            <a:endParaRPr lang="en-US" sz="4000" dirty="0"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  <p:grpSp>
        <p:nvGrpSpPr>
          <p:cNvPr id="18447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Left Brace 21"/>
          <p:cNvSpPr/>
          <p:nvPr/>
        </p:nvSpPr>
        <p:spPr>
          <a:xfrm rot="5400000">
            <a:off x="1262187" y="3115331"/>
            <a:ext cx="500063" cy="835500"/>
          </a:xfrm>
          <a:prstGeom prst="leftBrace">
            <a:avLst>
              <a:gd name="adj1" fmla="val 107380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786182" y="2357430"/>
            <a:ext cx="500066" cy="1588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8596" y="1571612"/>
            <a:ext cx="23622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Garamond"/>
                <a:cs typeface="Garamond"/>
              </a:rPr>
              <a:t>Folder Dipolar Antenna: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  <a:latin typeface="Garamond"/>
                <a:cs typeface="Garamond"/>
              </a:rPr>
              <a:t>2.4 GHz Centre Frequency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  <a:latin typeface="Garamond"/>
                <a:cs typeface="Garamond"/>
              </a:rPr>
              <a:t>-17dBm to 3dBm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latin typeface="Garamond"/>
              <a:cs typeface="Garamond"/>
            </a:endParaRPr>
          </a:p>
        </p:txBody>
      </p:sp>
      <p:sp>
        <p:nvSpPr>
          <p:cNvPr id="29" name="TextBox 21"/>
          <p:cNvSpPr txBox="1">
            <a:spLocks noChangeArrowheads="1"/>
          </p:cNvSpPr>
          <p:nvPr/>
        </p:nvSpPr>
        <p:spPr bwMode="auto">
          <a:xfrm>
            <a:off x="2643174" y="2000240"/>
            <a:ext cx="1214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Lithium Battery </a:t>
            </a:r>
            <a:endParaRPr lang="en-US" sz="2200" b="1" dirty="0">
              <a:solidFill>
                <a:schemeClr val="bg1"/>
              </a:solidFill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3929058" y="3357562"/>
            <a:ext cx="857256" cy="1588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  <a:effectLst>
            <a:outerShdw blurRad="40000" dist="20000" dir="5400000" sx="54000" sy="54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2928926" y="2786058"/>
            <a:ext cx="1428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Garamond" pitchFamily="18" charset="0"/>
                <a:ea typeface="Garamond" pitchFamily="18" charset="0"/>
                <a:cs typeface="Garamond" pitchFamily="18" charset="0"/>
              </a:rPr>
              <a:t>Indicator LED</a:t>
            </a:r>
            <a:endParaRPr lang="en-US" sz="2200" b="1" dirty="0">
              <a:solidFill>
                <a:schemeClr val="bg1"/>
              </a:solidFill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/>
          <p:cNvSpPr>
            <a:spLocks noGrp="1"/>
          </p:cNvSpPr>
          <p:nvPr>
            <p:ph type="subTitle" idx="1"/>
          </p:nvPr>
        </p:nvSpPr>
        <p:spPr>
          <a:xfrm>
            <a:off x="142875" y="1000125"/>
            <a:ext cx="7572375" cy="3857625"/>
          </a:xfrm>
        </p:spPr>
        <p:txBody>
          <a:bodyPr/>
          <a:lstStyle/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          Bracelet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Micro-controller ≈ 0.0014W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Buzzer ≈ 0.36W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Pressure Sensor ≈ 0.036W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Total ≈ 0.3974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515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0" y="0"/>
            <a:ext cx="8786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  <a:ea typeface="Garamond" pitchFamily="18" charset="0"/>
                <a:cs typeface="Garamond" pitchFamily="18" charset="0"/>
              </a:rPr>
              <a:t>Efficiency and total Power Consumption</a:t>
            </a:r>
          </a:p>
        </p:txBody>
      </p:sp>
      <p:grpSp>
        <p:nvGrpSpPr>
          <p:cNvPr id="21519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rot="5400000" flipH="1" flipV="1">
            <a:off x="2145489" y="2640801"/>
            <a:ext cx="3143271" cy="47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0" y="1071546"/>
            <a:ext cx="8786842" cy="4760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717259" y="2640803"/>
            <a:ext cx="3143271" cy="47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3786182" y="1357298"/>
            <a:ext cx="2143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 Transceiver</a:t>
            </a:r>
            <a:endParaRPr lang="en-US" sz="2800" b="1" dirty="0"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3786182" y="1857364"/>
            <a:ext cx="27146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aramond" pitchFamily="18" charset="0"/>
              </a:rPr>
              <a:t>Micro-controller ≈ 0.0014W </a:t>
            </a:r>
          </a:p>
          <a:p>
            <a:r>
              <a:rPr lang="en-US" sz="2400" dirty="0" smtClean="0">
                <a:latin typeface="Garamond" pitchFamily="18" charset="0"/>
              </a:rPr>
              <a:t>Flash Light ≈ 1.8W</a:t>
            </a:r>
          </a:p>
          <a:p>
            <a:r>
              <a:rPr lang="en-US" sz="2400" dirty="0" smtClean="0">
                <a:latin typeface="Garamond" pitchFamily="18" charset="0"/>
              </a:rPr>
              <a:t>Total ≈ 1.8014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43702" y="1357298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Receiver</a:t>
            </a:r>
            <a:endParaRPr lang="en-US" sz="2800" b="1" dirty="0"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6286512" y="1928802"/>
            <a:ext cx="27146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aramond" pitchFamily="18" charset="0"/>
              </a:rPr>
              <a:t>Micro-controller ≈ 0.0014W </a:t>
            </a:r>
          </a:p>
          <a:p>
            <a:r>
              <a:rPr lang="en-US" sz="2400" dirty="0" smtClean="0">
                <a:latin typeface="Garamond" pitchFamily="18" charset="0"/>
              </a:rPr>
              <a:t>Siren ≈ 20W</a:t>
            </a:r>
          </a:p>
          <a:p>
            <a:r>
              <a:rPr lang="en-US" sz="2400" dirty="0" smtClean="0">
                <a:latin typeface="Garamond" pitchFamily="18" charset="0"/>
              </a:rPr>
              <a:t>Total ≈20.0014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0" y="4214818"/>
            <a:ext cx="8786842" cy="4760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5720" y="4500570"/>
            <a:ext cx="5715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Garamond" pitchFamily="18" charset="0"/>
              </a:rPr>
              <a:t>3.6V and 12V lithium batteries along with voltage dividers are used</a:t>
            </a:r>
            <a:endParaRPr lang="en-CA" sz="2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38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42875" y="0"/>
            <a:ext cx="43576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Garamond" pitchFamily="18" charset="0"/>
              </a:rPr>
              <a:t>Software Design: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5750" y="2071688"/>
            <a:ext cx="1571625" cy="428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aramond" pitchFamily="18" charset="0"/>
                <a:cs typeface="Times New Roman" pitchFamily="18" charset="0"/>
              </a:rPr>
              <a:t>Power the system</a:t>
            </a:r>
            <a:endParaRPr lang="en-CA" sz="12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063" y="2857500"/>
            <a:ext cx="1143000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aramond" pitchFamily="18" charset="0"/>
                <a:cs typeface="Times New Roman" pitchFamily="18" charset="0"/>
              </a:rPr>
              <a:t>Read Sensor values</a:t>
            </a:r>
            <a:endParaRPr lang="en-CA" sz="12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214313" y="3643313"/>
            <a:ext cx="1714500" cy="571500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aramond" pitchFamily="18" charset="0"/>
                <a:cs typeface="Times New Roman" pitchFamily="18" charset="0"/>
              </a:rPr>
              <a:t>If sensor value &gt;   </a:t>
            </a:r>
            <a:endParaRPr lang="en-CA" b="1" dirty="0">
              <a:latin typeface="Garamon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875" y="4500563"/>
            <a:ext cx="1857375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aramond" pitchFamily="18" charset="0"/>
                <a:cs typeface="Times New Roman" pitchFamily="18" charset="0"/>
              </a:rPr>
              <a:t>Increment counter starting at zero</a:t>
            </a:r>
            <a:endParaRPr lang="en-CA" sz="12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214313" y="5214938"/>
            <a:ext cx="1714500" cy="571500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aramond" pitchFamily="18" charset="0"/>
                <a:cs typeface="Times New Roman" pitchFamily="18" charset="0"/>
              </a:rPr>
              <a:t>If count  =10</a:t>
            </a:r>
            <a:endParaRPr lang="en-CA" sz="12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2875" y="6072188"/>
            <a:ext cx="1857375" cy="3571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aramond" pitchFamily="18" charset="0"/>
                <a:cs typeface="Times New Roman" pitchFamily="18" charset="0"/>
              </a:rPr>
              <a:t>Send signal to microphone</a:t>
            </a:r>
            <a:endParaRPr lang="en-CA" sz="12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2786063" y="3500438"/>
            <a:ext cx="2786062" cy="1285875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b="1" dirty="0">
              <a:latin typeface="Garamon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00438" y="5072063"/>
            <a:ext cx="135731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aramond" pitchFamily="18" charset="0"/>
                <a:cs typeface="Times New Roman" pitchFamily="18" charset="0"/>
              </a:rPr>
              <a:t>Send signal to receiver</a:t>
            </a:r>
            <a:endParaRPr lang="en-CA" sz="12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3688" y="3071813"/>
            <a:ext cx="1357312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aramond" pitchFamily="18" charset="0"/>
                <a:cs typeface="Times New Roman" pitchFamily="18" charset="0"/>
              </a:rPr>
              <a:t>Receiver Receives</a:t>
            </a:r>
            <a:endParaRPr lang="en-CA" sz="1200" b="1" dirty="0">
              <a:latin typeface="Garamond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stCxn id="18" idx="4"/>
            <a:endCxn id="19" idx="0"/>
          </p:cNvCxnSpPr>
          <p:nvPr/>
        </p:nvCxnSpPr>
        <p:spPr>
          <a:xfrm rot="5400000">
            <a:off x="892175" y="2678113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2"/>
            <a:endCxn id="20" idx="0"/>
          </p:cNvCxnSpPr>
          <p:nvPr/>
        </p:nvCxnSpPr>
        <p:spPr>
          <a:xfrm rot="5400000">
            <a:off x="892969" y="3464719"/>
            <a:ext cx="357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" idx="2"/>
            <a:endCxn id="22" idx="0"/>
          </p:cNvCxnSpPr>
          <p:nvPr/>
        </p:nvCxnSpPr>
        <p:spPr>
          <a:xfrm rot="16200000" flipH="1">
            <a:off x="928688" y="4357688"/>
            <a:ext cx="285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2"/>
            <a:endCxn id="23" idx="0"/>
          </p:cNvCxnSpPr>
          <p:nvPr/>
        </p:nvCxnSpPr>
        <p:spPr>
          <a:xfrm rot="5400000">
            <a:off x="927894" y="5072856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3" idx="2"/>
            <a:endCxn id="24" idx="0"/>
          </p:cNvCxnSpPr>
          <p:nvPr/>
        </p:nvCxnSpPr>
        <p:spPr>
          <a:xfrm rot="5400000">
            <a:off x="927894" y="5930106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24" idx="3"/>
            <a:endCxn id="25" idx="0"/>
          </p:cNvCxnSpPr>
          <p:nvPr/>
        </p:nvCxnSpPr>
        <p:spPr>
          <a:xfrm flipV="1">
            <a:off x="2000250" y="3500438"/>
            <a:ext cx="2178050" cy="2751137"/>
          </a:xfrm>
          <a:prstGeom prst="bentConnector4">
            <a:avLst>
              <a:gd name="adj1" fmla="val 18033"/>
              <a:gd name="adj2" fmla="val 1083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5" idx="2"/>
            <a:endCxn id="26" idx="0"/>
          </p:cNvCxnSpPr>
          <p:nvPr/>
        </p:nvCxnSpPr>
        <p:spPr>
          <a:xfrm rot="5400000">
            <a:off x="4036219" y="4929981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hape 64"/>
          <p:cNvCxnSpPr>
            <a:stCxn id="26" idx="3"/>
            <a:endCxn id="27" idx="0"/>
          </p:cNvCxnSpPr>
          <p:nvPr/>
        </p:nvCxnSpPr>
        <p:spPr>
          <a:xfrm flipV="1">
            <a:off x="4857750" y="3071813"/>
            <a:ext cx="2465388" cy="2214562"/>
          </a:xfrm>
          <a:prstGeom prst="bentConnector4">
            <a:avLst>
              <a:gd name="adj1" fmla="val 50918"/>
              <a:gd name="adj2" fmla="val 11032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TextBox 65"/>
          <p:cNvSpPr txBox="1">
            <a:spLocks noChangeArrowheads="1"/>
          </p:cNvSpPr>
          <p:nvPr/>
        </p:nvSpPr>
        <p:spPr bwMode="auto">
          <a:xfrm>
            <a:off x="714375" y="2500313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aramond" pitchFamily="18" charset="0"/>
              </a:rPr>
              <a:t>Y</a:t>
            </a:r>
            <a:endParaRPr lang="en-CA" sz="1400">
              <a:latin typeface="Garamond" pitchFamily="18" charset="0"/>
            </a:endParaRPr>
          </a:p>
        </p:txBody>
      </p:sp>
      <p:sp>
        <p:nvSpPr>
          <p:cNvPr id="22560" name="TextBox 92"/>
          <p:cNvSpPr txBox="1">
            <a:spLocks noChangeArrowheads="1"/>
          </p:cNvSpPr>
          <p:nvPr/>
        </p:nvSpPr>
        <p:spPr bwMode="auto">
          <a:xfrm>
            <a:off x="714375" y="3357563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aramond" pitchFamily="18" charset="0"/>
              </a:rPr>
              <a:t>Y</a:t>
            </a:r>
            <a:endParaRPr lang="en-CA" sz="1400">
              <a:latin typeface="Garamond" pitchFamily="18" charset="0"/>
            </a:endParaRPr>
          </a:p>
        </p:txBody>
      </p:sp>
      <p:sp>
        <p:nvSpPr>
          <p:cNvPr id="22561" name="TextBox 93"/>
          <p:cNvSpPr txBox="1">
            <a:spLocks noChangeArrowheads="1"/>
          </p:cNvSpPr>
          <p:nvPr/>
        </p:nvSpPr>
        <p:spPr bwMode="auto">
          <a:xfrm>
            <a:off x="714375" y="4214813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aramond" pitchFamily="18" charset="0"/>
              </a:rPr>
              <a:t>Y</a:t>
            </a:r>
            <a:endParaRPr lang="en-CA" sz="1400">
              <a:latin typeface="Garamond" pitchFamily="18" charset="0"/>
            </a:endParaRPr>
          </a:p>
        </p:txBody>
      </p:sp>
      <p:sp>
        <p:nvSpPr>
          <p:cNvPr id="22562" name="TextBox 94"/>
          <p:cNvSpPr txBox="1">
            <a:spLocks noChangeArrowheads="1"/>
          </p:cNvSpPr>
          <p:nvPr/>
        </p:nvSpPr>
        <p:spPr bwMode="auto">
          <a:xfrm>
            <a:off x="714375" y="492918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aramond" pitchFamily="18" charset="0"/>
              </a:rPr>
              <a:t>Y</a:t>
            </a:r>
            <a:endParaRPr lang="en-CA" sz="1400">
              <a:latin typeface="Garamond" pitchFamily="18" charset="0"/>
            </a:endParaRPr>
          </a:p>
        </p:txBody>
      </p:sp>
      <p:sp>
        <p:nvSpPr>
          <p:cNvPr id="22563" name="TextBox 95"/>
          <p:cNvSpPr txBox="1">
            <a:spLocks noChangeArrowheads="1"/>
          </p:cNvSpPr>
          <p:nvPr/>
        </p:nvSpPr>
        <p:spPr bwMode="auto">
          <a:xfrm>
            <a:off x="714375" y="578643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aramond" pitchFamily="18" charset="0"/>
              </a:rPr>
              <a:t>Y</a:t>
            </a:r>
            <a:endParaRPr lang="en-CA" sz="1400">
              <a:latin typeface="Garamond" pitchFamily="18" charset="0"/>
            </a:endParaRPr>
          </a:p>
        </p:txBody>
      </p:sp>
      <p:sp>
        <p:nvSpPr>
          <p:cNvPr id="22564" name="TextBox 96"/>
          <p:cNvSpPr txBox="1">
            <a:spLocks noChangeArrowheads="1"/>
          </p:cNvSpPr>
          <p:nvPr/>
        </p:nvSpPr>
        <p:spPr bwMode="auto">
          <a:xfrm>
            <a:off x="2143125" y="4214813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aramond" pitchFamily="18" charset="0"/>
              </a:rPr>
              <a:t>Y</a:t>
            </a:r>
            <a:endParaRPr lang="en-CA" sz="1400">
              <a:latin typeface="Garamond" pitchFamily="18" charset="0"/>
            </a:endParaRPr>
          </a:p>
        </p:txBody>
      </p:sp>
      <p:sp>
        <p:nvSpPr>
          <p:cNvPr id="22565" name="TextBox 97"/>
          <p:cNvSpPr txBox="1">
            <a:spLocks noChangeArrowheads="1"/>
          </p:cNvSpPr>
          <p:nvPr/>
        </p:nvSpPr>
        <p:spPr bwMode="auto">
          <a:xfrm>
            <a:off x="3857625" y="4786313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aramond" pitchFamily="18" charset="0"/>
              </a:rPr>
              <a:t>Y</a:t>
            </a:r>
            <a:endParaRPr lang="en-CA" sz="1400">
              <a:latin typeface="Garamond" pitchFamily="18" charset="0"/>
            </a:endParaRPr>
          </a:p>
        </p:txBody>
      </p:sp>
      <p:sp>
        <p:nvSpPr>
          <p:cNvPr id="22566" name="TextBox 98"/>
          <p:cNvSpPr txBox="1">
            <a:spLocks noChangeArrowheads="1"/>
          </p:cNvSpPr>
          <p:nvPr/>
        </p:nvSpPr>
        <p:spPr bwMode="auto">
          <a:xfrm>
            <a:off x="5786438" y="4357688"/>
            <a:ext cx="357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aramond" pitchFamily="18" charset="0"/>
              </a:rPr>
              <a:t>Y</a:t>
            </a:r>
            <a:endParaRPr lang="en-CA" sz="1400">
              <a:latin typeface="Garamond" pitchFamily="18" charset="0"/>
            </a:endParaRPr>
          </a:p>
        </p:txBody>
      </p:sp>
      <p:cxnSp>
        <p:nvCxnSpPr>
          <p:cNvPr id="107" name="Elbow Connector 106"/>
          <p:cNvCxnSpPr>
            <a:stCxn id="25" idx="3"/>
          </p:cNvCxnSpPr>
          <p:nvPr/>
        </p:nvCxnSpPr>
        <p:spPr>
          <a:xfrm flipH="1" flipV="1">
            <a:off x="4143375" y="3286125"/>
            <a:ext cx="1428750" cy="857250"/>
          </a:xfrm>
          <a:prstGeom prst="bentConnector3">
            <a:avLst>
              <a:gd name="adj1" fmla="val -16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8" name="TextBox 107"/>
          <p:cNvSpPr txBox="1">
            <a:spLocks noChangeArrowheads="1"/>
          </p:cNvSpPr>
          <p:nvPr/>
        </p:nvSpPr>
        <p:spPr bwMode="auto">
          <a:xfrm>
            <a:off x="5500688" y="3571875"/>
            <a:ext cx="357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aramond" pitchFamily="18" charset="0"/>
              </a:rPr>
              <a:t>N</a:t>
            </a:r>
            <a:endParaRPr lang="en-CA" sz="1400">
              <a:latin typeface="Garamond" pitchFamily="18" charset="0"/>
            </a:endParaRPr>
          </a:p>
        </p:txBody>
      </p:sp>
      <p:cxnSp>
        <p:nvCxnSpPr>
          <p:cNvPr id="110" name="Elbow Connector 109"/>
          <p:cNvCxnSpPr>
            <a:stCxn id="23" idx="3"/>
            <a:endCxn id="22562" idx="3"/>
          </p:cNvCxnSpPr>
          <p:nvPr/>
        </p:nvCxnSpPr>
        <p:spPr>
          <a:xfrm flipH="1" flipV="1">
            <a:off x="1071563" y="5083175"/>
            <a:ext cx="857250" cy="417513"/>
          </a:xfrm>
          <a:prstGeom prst="bentConnector3">
            <a:avLst>
              <a:gd name="adj1" fmla="val -266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70" name="TextBox 118"/>
          <p:cNvSpPr txBox="1">
            <a:spLocks noChangeArrowheads="1"/>
          </p:cNvSpPr>
          <p:nvPr/>
        </p:nvSpPr>
        <p:spPr bwMode="auto">
          <a:xfrm>
            <a:off x="1857375" y="5143500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aramond" pitchFamily="18" charset="0"/>
              </a:rPr>
              <a:t>N</a:t>
            </a:r>
            <a:endParaRPr lang="en-CA" sz="1400">
              <a:latin typeface="Garamond" pitchFamily="18" charset="0"/>
            </a:endParaRPr>
          </a:p>
        </p:txBody>
      </p:sp>
      <p:cxnSp>
        <p:nvCxnSpPr>
          <p:cNvPr id="121" name="Elbow Connector 120"/>
          <p:cNvCxnSpPr>
            <a:stCxn id="20" idx="3"/>
            <a:endCxn id="22560" idx="3"/>
          </p:cNvCxnSpPr>
          <p:nvPr/>
        </p:nvCxnSpPr>
        <p:spPr>
          <a:xfrm flipH="1" flipV="1">
            <a:off x="1071563" y="3511550"/>
            <a:ext cx="857250" cy="417513"/>
          </a:xfrm>
          <a:prstGeom prst="bentConnector3">
            <a:avLst>
              <a:gd name="adj1" fmla="val -266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72" name="TextBox 124"/>
          <p:cNvSpPr txBox="1">
            <a:spLocks noChangeArrowheads="1"/>
          </p:cNvSpPr>
          <p:nvPr/>
        </p:nvSpPr>
        <p:spPr bwMode="auto">
          <a:xfrm>
            <a:off x="214313" y="714375"/>
            <a:ext cx="4286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Garamond" pitchFamily="18" charset="0"/>
              </a:rPr>
              <a:t>JTAGMKII ICE used to program the micro-controllers in all the three components</a:t>
            </a:r>
            <a:endParaRPr lang="en-CA" sz="2200">
              <a:latin typeface="Garamond" pitchFamily="18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 rot="10800000">
            <a:off x="0" y="1857375"/>
            <a:ext cx="8786813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74" name="TextBox 128"/>
          <p:cNvSpPr txBox="1">
            <a:spLocks noChangeArrowheads="1"/>
          </p:cNvSpPr>
          <p:nvPr/>
        </p:nvSpPr>
        <p:spPr bwMode="auto">
          <a:xfrm>
            <a:off x="2286000" y="3786188"/>
            <a:ext cx="3786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Garamond" pitchFamily="18" charset="0"/>
                <a:cs typeface="Times New Roman" pitchFamily="18" charset="0"/>
              </a:rPr>
              <a:t>If  </a:t>
            </a:r>
          </a:p>
          <a:p>
            <a:pPr algn="ctr"/>
            <a:r>
              <a:rPr lang="en-US" sz="1200" b="1" dirty="0">
                <a:latin typeface="Garamond" pitchFamily="18" charset="0"/>
                <a:cs typeface="Times New Roman" pitchFamily="18" charset="0"/>
              </a:rPr>
              <a:t>4.5 KHz&lt;signal frequency &lt;5.5KHz</a:t>
            </a:r>
            <a:endParaRPr lang="en-CA" sz="1200" b="1" dirty="0">
              <a:latin typeface="Garamond" pitchFamily="18" charset="0"/>
            </a:endParaRPr>
          </a:p>
        </p:txBody>
      </p:sp>
      <p:grpSp>
        <p:nvGrpSpPr>
          <p:cNvPr id="22575" name="Group 4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50" name="Rectangle 4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501122" cy="3857625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  <a:latin typeface="Garamond" pitchFamily="18" charset="0"/>
              </a:rPr>
              <a:t>≈ 1.2 million people die of drowning each year around the world, 50% below the age of 6</a:t>
            </a:r>
          </a:p>
          <a:p>
            <a:pPr marL="266700" indent="-2667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CA" sz="2400" dirty="0" smtClean="0">
                <a:solidFill>
                  <a:schemeClr val="tx1"/>
                </a:solidFill>
                <a:latin typeface="Garamond" pitchFamily="18" charset="0"/>
              </a:rPr>
              <a:t>29% of drowning deaths involving children occur in public pools with certified lifeguards present. </a:t>
            </a:r>
          </a:p>
          <a:p>
            <a:pPr algn="l">
              <a:spcBef>
                <a:spcPts val="0"/>
              </a:spcBef>
            </a:pPr>
            <a:r>
              <a:rPr lang="en-CA" sz="2400" i="1" dirty="0" smtClean="0"/>
              <a:t>			               </a:t>
            </a:r>
            <a:r>
              <a:rPr lang="en-CA" sz="2200" i="1" dirty="0" smtClean="0">
                <a:latin typeface="Garamond" pitchFamily="18" charset="0"/>
              </a:rPr>
              <a:t>Drowning Prevention Foundation</a:t>
            </a:r>
          </a:p>
          <a:p>
            <a:pPr marL="266700" indent="-266700" algn="l">
              <a:buFont typeface="Wingdings" pitchFamily="2" charset="2"/>
              <a:buChar char="Ø"/>
            </a:pPr>
            <a:r>
              <a:rPr lang="en-CA" sz="2100" dirty="0" smtClean="0">
                <a:solidFill>
                  <a:schemeClr val="tx1"/>
                </a:solidFill>
                <a:latin typeface="Garamond" pitchFamily="18" charset="0"/>
              </a:rPr>
              <a:t>In 2004, there were 3,308 unintentional drownings in the United States, an average of nine people per day.(CDC 2006)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                                                  </a:t>
            </a:r>
            <a:r>
              <a:rPr lang="en-CA" sz="2200" i="1" dirty="0" smtClean="0">
                <a:latin typeface="Garamond" pitchFamily="18" charset="0"/>
              </a:rPr>
              <a:t>U.S. Centers for Disease Control and Prevention</a:t>
            </a:r>
          </a:p>
          <a:p>
            <a:pPr algn="l">
              <a:buFont typeface="Wingdings" pitchFamily="2" charset="2"/>
              <a:buChar char="Ø"/>
            </a:pPr>
            <a:r>
              <a:rPr lang="en-CA" sz="2100" dirty="0" smtClean="0">
                <a:solidFill>
                  <a:schemeClr val="tx1"/>
                </a:solidFill>
                <a:latin typeface="Garamond" pitchFamily="18" charset="0"/>
              </a:rPr>
              <a:t>Of all preschoolers who drown, 70 percent are in </a:t>
            </a:r>
          </a:p>
          <a:p>
            <a:pPr marL="266700" algn="l"/>
            <a:r>
              <a:rPr lang="en-CA" sz="2100" dirty="0" smtClean="0">
                <a:solidFill>
                  <a:schemeClr val="tx1"/>
                </a:solidFill>
                <a:latin typeface="Garamond" pitchFamily="18" charset="0"/>
              </a:rPr>
              <a:t>the care of one or both parents at the time of the</a:t>
            </a:r>
          </a:p>
          <a:p>
            <a:pPr marL="266700" algn="l"/>
            <a:r>
              <a:rPr lang="en-CA" sz="2100" dirty="0" smtClean="0">
                <a:solidFill>
                  <a:schemeClr val="tx1"/>
                </a:solidFill>
                <a:latin typeface="Garamond" pitchFamily="18" charset="0"/>
              </a:rPr>
              <a:t> drowning and 75 percent are missing from sight </a:t>
            </a:r>
          </a:p>
          <a:p>
            <a:pPr algn="l">
              <a:spcBef>
                <a:spcPts val="0"/>
              </a:spcBef>
            </a:pPr>
            <a:r>
              <a:rPr lang="en-CA" sz="2100" dirty="0" smtClean="0">
                <a:solidFill>
                  <a:schemeClr val="tx1"/>
                </a:solidFill>
                <a:latin typeface="Garamond" pitchFamily="18" charset="0"/>
              </a:rPr>
              <a:t>     for five minutes or less.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                                                       </a:t>
            </a:r>
            <a:r>
              <a:rPr lang="en-CA" sz="2200" i="1" dirty="0" smtClean="0">
                <a:latin typeface="Garamond" pitchFamily="18" charset="0"/>
              </a:rPr>
              <a:t>Orange County, CA, </a:t>
            </a:r>
          </a:p>
          <a:p>
            <a:pPr algn="l">
              <a:spcBef>
                <a:spcPts val="0"/>
              </a:spcBef>
            </a:pPr>
            <a:r>
              <a:rPr lang="en-CA" sz="2200" i="1" dirty="0" smtClean="0">
                <a:latin typeface="Garamond" pitchFamily="18" charset="0"/>
              </a:rPr>
              <a:t>                                                      Fire Authority</a:t>
            </a:r>
            <a:endParaRPr lang="en-CA" sz="2200" dirty="0" smtClean="0">
              <a:latin typeface="Garamond" pitchFamily="18" charset="0"/>
            </a:endParaRPr>
          </a:p>
          <a:p>
            <a:pPr algn="l"/>
            <a:endParaRPr lang="en-CA" sz="2200" i="1" dirty="0" smtClean="0">
              <a:latin typeface="Garamond" pitchFamily="18" charset="0"/>
            </a:endParaRPr>
          </a:p>
          <a:p>
            <a:pPr algn="l"/>
            <a:endParaRPr lang="en-CA" sz="2200" dirty="0" smtClean="0">
              <a:latin typeface="Garamond" pitchFamily="18" charset="0"/>
            </a:endParaRPr>
          </a:p>
          <a:p>
            <a:pPr algn="l"/>
            <a:endParaRPr lang="en-CA" sz="2200" i="1" dirty="0" smtClean="0">
              <a:latin typeface="Garamond" pitchFamily="18" charset="0"/>
            </a:endParaRPr>
          </a:p>
          <a:p>
            <a:pPr algn="l"/>
            <a:endParaRPr lang="en-CA" sz="2200" dirty="0" smtClean="0">
              <a:latin typeface="Garamond" pitchFamily="18" charset="0"/>
            </a:endParaRP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07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10" name="TextBox 17"/>
          <p:cNvSpPr txBox="1">
            <a:spLocks noChangeArrowheads="1"/>
          </p:cNvSpPr>
          <p:nvPr/>
        </p:nvSpPr>
        <p:spPr bwMode="auto">
          <a:xfrm>
            <a:off x="142875" y="0"/>
            <a:ext cx="850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latin typeface="Garamond" pitchFamily="18" charset="0"/>
              </a:rPr>
              <a:t>Facts</a:t>
            </a:r>
            <a:endParaRPr lang="en-CA" sz="4000" dirty="0">
              <a:latin typeface="Garamond" pitchFamily="18" charset="0"/>
            </a:endParaRPr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7572375" cy="3857625"/>
          </a:xfrm>
        </p:spPr>
        <p:txBody>
          <a:bodyPr/>
          <a:lstStyle/>
          <a:p>
            <a:pPr algn="l"/>
            <a:r>
              <a:rPr lang="en-US" sz="2100" dirty="0" smtClean="0">
                <a:solidFill>
                  <a:schemeClr val="bg1"/>
                </a:solidFill>
                <a:latin typeface="Garamond" pitchFamily="18" charset="0"/>
              </a:rPr>
              <a:t>Component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14282" y="1142984"/>
          <a:ext cx="7572428" cy="396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45"/>
                <a:gridCol w="1964545"/>
                <a:gridCol w="1821669"/>
                <a:gridCol w="1821669"/>
              </a:tblGrid>
              <a:tr h="370840">
                <a:tc>
                  <a:txBody>
                    <a:bodyPr/>
                    <a:lstStyle/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Garamond" pitchFamily="18" charset="0"/>
                        </a:rPr>
                        <a:t>Projected  Prototype</a:t>
                      </a:r>
                      <a:r>
                        <a:rPr lang="en-US" b="1" baseline="0" dirty="0" smtClean="0">
                          <a:latin typeface="Garamond" pitchFamily="18" charset="0"/>
                        </a:rPr>
                        <a:t> </a:t>
                      </a:r>
                      <a:r>
                        <a:rPr lang="en-US" b="1" dirty="0" smtClean="0">
                          <a:latin typeface="Garamond" pitchFamily="18" charset="0"/>
                        </a:rPr>
                        <a:t>Cost</a:t>
                      </a:r>
                      <a:endParaRPr lang="en-CA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Actual Cost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Projected</a:t>
                      </a:r>
                      <a:r>
                        <a:rPr lang="en-US" baseline="0" dirty="0" smtClean="0">
                          <a:latin typeface="Garamond" pitchFamily="18" charset="0"/>
                        </a:rPr>
                        <a:t> Unit cost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29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aramond" pitchFamily="18" charset="0"/>
                        </a:rPr>
                        <a:t>Bracelet</a:t>
                      </a:r>
                      <a:endParaRPr lang="en-CA" dirty="0" smtClean="0">
                        <a:latin typeface="Garamond" pitchFamily="18" charset="0"/>
                      </a:endParaRPr>
                    </a:p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aramond" pitchFamily="18" charset="0"/>
                        </a:rPr>
                        <a:t>$195.9</a:t>
                      </a:r>
                      <a:endParaRPr lang="en-CA" dirty="0" smtClean="0">
                        <a:latin typeface="Garamond" pitchFamily="18" charset="0"/>
                      </a:endParaRPr>
                    </a:p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aramond" pitchFamily="18" charset="0"/>
                        </a:rPr>
                        <a:t>$ 245.9</a:t>
                      </a:r>
                      <a:endParaRPr lang="en-CA" dirty="0" smtClean="0">
                        <a:latin typeface="Garamond" pitchFamily="18" charset="0"/>
                      </a:endParaRPr>
                    </a:p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$ 50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560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aramond" pitchFamily="18" charset="0"/>
                        </a:rPr>
                        <a:t>Transceiver</a:t>
                      </a:r>
                      <a:endParaRPr lang="en-CA" dirty="0" smtClean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$ 361.6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$ 395.7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$  70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aramond" pitchFamily="18" charset="0"/>
                        </a:rPr>
                        <a:t>Receiver</a:t>
                      </a:r>
                      <a:endParaRPr lang="en-CA" dirty="0" smtClean="0">
                        <a:latin typeface="Garamond" pitchFamily="18" charset="0"/>
                      </a:endParaRPr>
                    </a:p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$ 332.5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$ 354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$ 74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Garamond" pitchFamily="18" charset="0"/>
                        </a:rPr>
                        <a:t>Total</a:t>
                      </a:r>
                      <a:endParaRPr lang="en-CA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$ 890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$ </a:t>
                      </a:r>
                      <a:r>
                        <a:rPr lang="en-US" dirty="0" smtClean="0">
                          <a:latin typeface="Garamond" pitchFamily="18" charset="0"/>
                        </a:rPr>
                        <a:t>995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$ 206</a:t>
                      </a:r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63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42875" y="0"/>
            <a:ext cx="3000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Garamond" pitchFamily="18" charset="0"/>
              </a:rPr>
              <a:t>Finances: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23567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7572375" cy="3857625"/>
          </a:xfrm>
        </p:spPr>
        <p:txBody>
          <a:bodyPr/>
          <a:lstStyle/>
          <a:p>
            <a:pPr algn="l"/>
            <a:r>
              <a:rPr lang="en-US" sz="2100" b="1" dirty="0" smtClean="0">
                <a:solidFill>
                  <a:schemeClr val="tx1"/>
                </a:solidFill>
                <a:latin typeface="Garamond" pitchFamily="18" charset="0"/>
              </a:rPr>
              <a:t>Projected Cost Break-down: Bracelet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63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0" y="0"/>
            <a:ext cx="3000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Garamond" pitchFamily="18" charset="0"/>
              </a:rPr>
              <a:t>Finances: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524000" y="1428736"/>
          <a:ext cx="4572000" cy="478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592998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r>
                        <a:rPr lang="en-US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CA" dirty="0"/>
                    </a:p>
                  </a:txBody>
                  <a:tcPr/>
                </a:tc>
              </a:tr>
              <a:tr h="419335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6.0</a:t>
                      </a:r>
                      <a:endParaRPr lang="en-CA" dirty="0"/>
                    </a:p>
                  </a:txBody>
                  <a:tcPr/>
                </a:tc>
              </a:tr>
              <a:tr h="419335"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$ 0.10</a:t>
                      </a:r>
                      <a:endParaRPr lang="en-CA" dirty="0" smtClean="0"/>
                    </a:p>
                  </a:txBody>
                  <a:tcPr/>
                </a:tc>
              </a:tr>
              <a:tr h="419335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 10.0</a:t>
                      </a:r>
                      <a:endParaRPr lang="en-CA" dirty="0" smtClean="0"/>
                    </a:p>
                  </a:txBody>
                  <a:tcPr/>
                </a:tc>
              </a:tr>
              <a:tr h="419335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$ 1.0</a:t>
                      </a:r>
                      <a:endParaRPr lang="en-CA" dirty="0" smtClean="0"/>
                    </a:p>
                  </a:txBody>
                  <a:tcPr/>
                </a:tc>
              </a:tr>
              <a:tr h="419335">
                <a:tc>
                  <a:txBody>
                    <a:bodyPr/>
                    <a:lstStyle/>
                    <a:p>
                      <a:r>
                        <a:rPr lang="en-US" dirty="0" smtClean="0"/>
                        <a:t>Resistors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$ 0.1</a:t>
                      </a:r>
                      <a:endParaRPr lang="en-CA" dirty="0" smtClean="0"/>
                    </a:p>
                  </a:txBody>
                  <a:tcPr/>
                </a:tc>
              </a:tr>
              <a:tr h="419335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Capacitors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$ 0.1</a:t>
                      </a:r>
                      <a:endParaRPr lang="en-CA" dirty="0" smtClean="0"/>
                    </a:p>
                  </a:txBody>
                  <a:tcPr/>
                </a:tc>
              </a:tr>
              <a:tr h="419335">
                <a:tc>
                  <a:txBody>
                    <a:bodyPr/>
                    <a:lstStyle/>
                    <a:p>
                      <a:r>
                        <a:rPr lang="en-US" dirty="0" smtClean="0"/>
                        <a:t>Clock crystal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$ 0.3</a:t>
                      </a:r>
                      <a:endParaRPr lang="en-CA" dirty="0"/>
                    </a:p>
                  </a:txBody>
                  <a:tcPr/>
                </a:tc>
              </a:tr>
              <a:tr h="419335">
                <a:tc>
                  <a:txBody>
                    <a:bodyPr/>
                    <a:lstStyle/>
                    <a:p>
                      <a:r>
                        <a:rPr lang="en-US" dirty="0" smtClean="0"/>
                        <a:t>Labor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$ 5.0</a:t>
                      </a:r>
                      <a:endParaRPr lang="en-CA" dirty="0"/>
                    </a:p>
                  </a:txBody>
                  <a:tcPr/>
                </a:tc>
              </a:tr>
              <a:tr h="419335">
                <a:tc>
                  <a:txBody>
                    <a:bodyPr/>
                    <a:lstStyle/>
                    <a:p>
                      <a:r>
                        <a:rPr lang="en-US" dirty="0" smtClean="0"/>
                        <a:t>Advertising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$ 8.0</a:t>
                      </a:r>
                      <a:endParaRPr lang="en-CA" dirty="0"/>
                    </a:p>
                  </a:txBody>
                  <a:tcPr/>
                </a:tc>
              </a:tr>
              <a:tr h="41933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$30.6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7572375" cy="3857625"/>
          </a:xfrm>
        </p:spPr>
        <p:txBody>
          <a:bodyPr/>
          <a:lstStyle/>
          <a:p>
            <a:pPr algn="l"/>
            <a:r>
              <a:rPr lang="en-US" sz="2100" b="1" dirty="0" smtClean="0">
                <a:solidFill>
                  <a:schemeClr val="tx1"/>
                </a:solidFill>
                <a:latin typeface="Garamond" pitchFamily="18" charset="0"/>
              </a:rPr>
              <a:t>Projected Cost Break-down: Transceiver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63" name="TextBox 34"/>
          <p:cNvSpPr txBox="1">
            <a:spLocks noChangeArrowheads="1"/>
          </p:cNvSpPr>
          <p:nvPr/>
        </p:nvSpPr>
        <p:spPr bwMode="auto">
          <a:xfrm>
            <a:off x="142844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0" y="0"/>
            <a:ext cx="3000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Garamond" pitchFamily="18" charset="0"/>
              </a:rPr>
              <a:t>Finances: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524000" y="1428737"/>
          <a:ext cx="4648200" cy="4972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</a:tblGrid>
              <a:tr h="566385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r>
                        <a:rPr lang="en-US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CA" dirty="0"/>
                    </a:p>
                  </a:txBody>
                  <a:tcPr/>
                </a:tc>
              </a:tr>
              <a:tr h="400516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6.0</a:t>
                      </a:r>
                      <a:endParaRPr lang="en-CA" dirty="0"/>
                    </a:p>
                  </a:txBody>
                  <a:tcPr/>
                </a:tc>
              </a:tr>
              <a:tr h="400516"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$ 0.10</a:t>
                      </a:r>
                      <a:endParaRPr lang="en-CA" dirty="0" smtClean="0"/>
                    </a:p>
                  </a:txBody>
                  <a:tcPr/>
                </a:tc>
              </a:tr>
              <a:tr h="400516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 5.0</a:t>
                      </a:r>
                      <a:endParaRPr lang="en-CA" dirty="0" smtClean="0"/>
                    </a:p>
                  </a:txBody>
                  <a:tcPr/>
                </a:tc>
              </a:tr>
              <a:tr h="400516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$ 2.0</a:t>
                      </a:r>
                      <a:endParaRPr lang="en-CA" dirty="0" smtClean="0"/>
                    </a:p>
                  </a:txBody>
                  <a:tcPr/>
                </a:tc>
              </a:tr>
              <a:tr h="400516">
                <a:tc>
                  <a:txBody>
                    <a:bodyPr/>
                    <a:lstStyle/>
                    <a:p>
                      <a:r>
                        <a:rPr lang="en-US" dirty="0" smtClean="0"/>
                        <a:t>Resistors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$ 0.1</a:t>
                      </a:r>
                      <a:endParaRPr lang="en-CA" dirty="0" smtClean="0"/>
                    </a:p>
                  </a:txBody>
                  <a:tcPr/>
                </a:tc>
              </a:tr>
              <a:tr h="400516">
                <a:tc>
                  <a:txBody>
                    <a:bodyPr/>
                    <a:lstStyle/>
                    <a:p>
                      <a:r>
                        <a:rPr lang="en-US" dirty="0" smtClean="0"/>
                        <a:t>Siren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$20.0</a:t>
                      </a:r>
                      <a:endParaRPr lang="en-CA" dirty="0" smtClean="0"/>
                    </a:p>
                  </a:txBody>
                  <a:tcPr/>
                </a:tc>
              </a:tr>
              <a:tr h="400516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Capacitors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$ 0.1</a:t>
                      </a:r>
                      <a:endParaRPr lang="en-CA" dirty="0" smtClean="0"/>
                    </a:p>
                  </a:txBody>
                  <a:tcPr/>
                </a:tc>
              </a:tr>
              <a:tr h="400516">
                <a:tc>
                  <a:txBody>
                    <a:bodyPr/>
                    <a:lstStyle/>
                    <a:p>
                      <a:r>
                        <a:rPr lang="en-US" dirty="0" smtClean="0"/>
                        <a:t>Clock crystal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$ 0.3</a:t>
                      </a:r>
                      <a:endParaRPr lang="en-CA" dirty="0"/>
                    </a:p>
                  </a:txBody>
                  <a:tcPr/>
                </a:tc>
              </a:tr>
              <a:tr h="400516">
                <a:tc>
                  <a:txBody>
                    <a:bodyPr/>
                    <a:lstStyle/>
                    <a:p>
                      <a:r>
                        <a:rPr lang="en-US" dirty="0" smtClean="0"/>
                        <a:t>Labor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$ 5.0</a:t>
                      </a:r>
                      <a:endParaRPr lang="en-CA" dirty="0"/>
                    </a:p>
                  </a:txBody>
                  <a:tcPr/>
                </a:tc>
              </a:tr>
              <a:tr h="400516">
                <a:tc>
                  <a:txBody>
                    <a:bodyPr/>
                    <a:lstStyle/>
                    <a:p>
                      <a:r>
                        <a:rPr lang="en-US" dirty="0" smtClean="0"/>
                        <a:t>Advertising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$ 8.0</a:t>
                      </a:r>
                      <a:endParaRPr lang="en-CA" dirty="0"/>
                    </a:p>
                  </a:txBody>
                  <a:tcPr/>
                </a:tc>
              </a:tr>
              <a:tr h="400516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$46.6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7572375" cy="3857625"/>
          </a:xfrm>
        </p:spPr>
        <p:txBody>
          <a:bodyPr/>
          <a:lstStyle/>
          <a:p>
            <a:pPr algn="l"/>
            <a:r>
              <a:rPr lang="en-US" sz="2100" b="1" dirty="0" smtClean="0">
                <a:solidFill>
                  <a:schemeClr val="tx1"/>
                </a:solidFill>
                <a:latin typeface="Garamond" pitchFamily="18" charset="0"/>
              </a:rPr>
              <a:t>Cost Break-down:  Receiver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63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0" y="0"/>
            <a:ext cx="3000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Garamond" pitchFamily="18" charset="0"/>
              </a:rPr>
              <a:t>Finances: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81000" y="1652317"/>
          <a:ext cx="4976826" cy="474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413"/>
                <a:gridCol w="2488413"/>
              </a:tblGrid>
              <a:tr h="540917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r>
                        <a:rPr lang="en-US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CA" dirty="0"/>
                    </a:p>
                  </a:txBody>
                  <a:tcPr/>
                </a:tc>
              </a:tr>
              <a:tr h="382506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6.0</a:t>
                      </a:r>
                      <a:endParaRPr lang="en-CA" dirty="0"/>
                    </a:p>
                  </a:txBody>
                  <a:tcPr/>
                </a:tc>
              </a:tr>
              <a:tr h="382506"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$ 0.10</a:t>
                      </a:r>
                      <a:endParaRPr lang="en-CA" dirty="0" smtClean="0"/>
                    </a:p>
                  </a:txBody>
                  <a:tcPr/>
                </a:tc>
              </a:tr>
              <a:tr h="382506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 5.0</a:t>
                      </a:r>
                      <a:endParaRPr lang="en-CA" dirty="0" smtClean="0"/>
                    </a:p>
                  </a:txBody>
                  <a:tcPr/>
                </a:tc>
              </a:tr>
              <a:tr h="382506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$ 2.0</a:t>
                      </a:r>
                      <a:endParaRPr lang="en-CA" dirty="0" smtClean="0"/>
                    </a:p>
                  </a:txBody>
                  <a:tcPr/>
                </a:tc>
              </a:tr>
              <a:tr h="382506">
                <a:tc>
                  <a:txBody>
                    <a:bodyPr/>
                    <a:lstStyle/>
                    <a:p>
                      <a:r>
                        <a:rPr lang="en-US" dirty="0" smtClean="0"/>
                        <a:t>Resistors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$ 0.1</a:t>
                      </a:r>
                      <a:endParaRPr lang="en-CA" dirty="0" smtClean="0"/>
                    </a:p>
                  </a:txBody>
                  <a:tcPr/>
                </a:tc>
              </a:tr>
              <a:tr h="382506">
                <a:tc>
                  <a:txBody>
                    <a:bodyPr/>
                    <a:lstStyle/>
                    <a:p>
                      <a:r>
                        <a:rPr lang="en-US" dirty="0" smtClean="0"/>
                        <a:t>Siren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$20.0</a:t>
                      </a:r>
                      <a:endParaRPr lang="en-CA" dirty="0" smtClean="0"/>
                    </a:p>
                  </a:txBody>
                  <a:tcPr/>
                </a:tc>
              </a:tr>
              <a:tr h="382506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Capacitors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$ 0.1</a:t>
                      </a:r>
                      <a:endParaRPr lang="en-CA" dirty="0" smtClean="0"/>
                    </a:p>
                  </a:txBody>
                  <a:tcPr/>
                </a:tc>
              </a:tr>
              <a:tr h="382506">
                <a:tc>
                  <a:txBody>
                    <a:bodyPr/>
                    <a:lstStyle/>
                    <a:p>
                      <a:r>
                        <a:rPr lang="en-US" dirty="0" smtClean="0"/>
                        <a:t>Clock crystal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$ 0.3</a:t>
                      </a:r>
                      <a:endParaRPr lang="en-CA" dirty="0"/>
                    </a:p>
                  </a:txBody>
                  <a:tcPr/>
                </a:tc>
              </a:tr>
              <a:tr h="382506">
                <a:tc>
                  <a:txBody>
                    <a:bodyPr/>
                    <a:lstStyle/>
                    <a:p>
                      <a:r>
                        <a:rPr lang="en-US" dirty="0" smtClean="0"/>
                        <a:t>Labor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$ 5.0</a:t>
                      </a:r>
                      <a:endParaRPr lang="en-CA" dirty="0"/>
                    </a:p>
                  </a:txBody>
                  <a:tcPr/>
                </a:tc>
              </a:tr>
              <a:tr h="382506">
                <a:tc>
                  <a:txBody>
                    <a:bodyPr/>
                    <a:lstStyle/>
                    <a:p>
                      <a:r>
                        <a:rPr lang="en-US" dirty="0" smtClean="0"/>
                        <a:t>Advertising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$ 8.0</a:t>
                      </a:r>
                      <a:endParaRPr lang="en-CA" dirty="0"/>
                    </a:p>
                  </a:txBody>
                  <a:tcPr/>
                </a:tc>
              </a:tr>
              <a:tr h="382506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$46.6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142875" y="857250"/>
            <a:ext cx="7572375" cy="4572014"/>
          </a:xfrm>
        </p:spPr>
        <p:txBody>
          <a:bodyPr/>
          <a:lstStyle/>
          <a:p>
            <a:pPr algn="l"/>
            <a:r>
              <a:rPr lang="en-US" sz="2100" b="1" dirty="0" smtClean="0">
                <a:solidFill>
                  <a:schemeClr val="tx1"/>
                </a:solidFill>
                <a:latin typeface="Garamond" pitchFamily="18" charset="0"/>
              </a:rPr>
              <a:t>Design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Integrate the receiver in the home phones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Miniaturize components for appeal and efficiency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Better ways to water-proof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Better alarming systems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Customize the product for specific uses</a:t>
            </a: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2100" b="1" dirty="0" smtClean="0">
                <a:solidFill>
                  <a:schemeClr val="tx1"/>
                </a:solidFill>
                <a:latin typeface="Garamond" pitchFamily="18" charset="0"/>
              </a:rPr>
              <a:t>Audience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Extend to uncontrolled environments like ponds and lakes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Extend to controlled environments having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minimal supervision like theme parks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Extend to private pools 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611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0" y="0"/>
            <a:ext cx="3714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Garamond" pitchFamily="18" charset="0"/>
              </a:rPr>
              <a:t>Future Work: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25615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142875" y="857250"/>
            <a:ext cx="7572375" cy="5143518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Software skills: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  <a:latin typeface="Garamond" pitchFamily="18" charset="0"/>
              </a:rPr>
              <a:t>Communication – Digital, wireless, underwater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  <a:latin typeface="Garamond" pitchFamily="18" charset="0"/>
              </a:rPr>
              <a:t>Design using </a:t>
            </a:r>
            <a:r>
              <a:rPr lang="en-US" sz="2300" dirty="0" err="1" smtClean="0">
                <a:solidFill>
                  <a:schemeClr val="tx1"/>
                </a:solidFill>
                <a:latin typeface="Garamond" pitchFamily="18" charset="0"/>
              </a:rPr>
              <a:t>Solidworks</a:t>
            </a:r>
            <a:endParaRPr lang="en-US" sz="23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2300" dirty="0" smtClean="0">
                <a:solidFill>
                  <a:schemeClr val="tx1"/>
                </a:solidFill>
                <a:latin typeface="Garamond" pitchFamily="18" charset="0"/>
              </a:rPr>
              <a:t>Micro-controller programming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Hardware skills: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  <a:latin typeface="Garamond" pitchFamily="18" charset="0"/>
              </a:rPr>
              <a:t>PCB – Build circuit – Schematic – PCB – Print/ Edge PCB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  <a:latin typeface="Garamond" pitchFamily="18" charset="0"/>
              </a:rPr>
              <a:t>Facts about drowning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  <a:latin typeface="Garamond" pitchFamily="18" charset="0"/>
              </a:rPr>
              <a:t>Machine shop equipment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Garamond" pitchFamily="18" charset="0"/>
              </a:rPr>
              <a:t>Other: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  <a:latin typeface="Garamond" pitchFamily="18" charset="0"/>
              </a:rPr>
              <a:t>Waterproofing of electronic components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  <a:latin typeface="Garamond" pitchFamily="18" charset="0"/>
              </a:rPr>
              <a:t>Sourcing parts cheaply</a:t>
            </a: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635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0" y="0"/>
            <a:ext cx="5143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Garamond" pitchFamily="18" charset="0"/>
              </a:rPr>
              <a:t>What We Learned: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26639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8715404" cy="4929222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Dr. Lakshman One  (Advice on Electronics)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Dr. John Bird (Underwater communication)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Melanie </a:t>
            </a:r>
            <a:r>
              <a:rPr lang="en-US" sz="2800" dirty="0" err="1" smtClean="0">
                <a:solidFill>
                  <a:schemeClr val="tx1"/>
                </a:solidFill>
                <a:latin typeface="Garamond" pitchFamily="18" charset="0"/>
              </a:rPr>
              <a:t>Klapstock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(Aquatics Assistant)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Dr Ash M. </a:t>
            </a:r>
            <a:r>
              <a:rPr lang="en-US" sz="2800" dirty="0" err="1" smtClean="0">
                <a:solidFill>
                  <a:schemeClr val="tx1"/>
                </a:solidFill>
                <a:latin typeface="Garamond" pitchFamily="18" charset="0"/>
              </a:rPr>
              <a:t>Parameswaran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(Advice on Electronics)</a:t>
            </a:r>
          </a:p>
          <a:p>
            <a:pPr marL="355600" indent="-3556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Dr. Sami Muhaidat (Advice on Digital communication)</a:t>
            </a:r>
          </a:p>
          <a:p>
            <a:pPr marL="355600" indent="-355600"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Dr. Shawn Stapleton(Advice on Digital communication)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Mike </a:t>
            </a:r>
            <a:r>
              <a:rPr lang="en-US" sz="2800" dirty="0" err="1" smtClean="0">
                <a:solidFill>
                  <a:schemeClr val="tx1"/>
                </a:solidFill>
                <a:latin typeface="Garamond" pitchFamily="18" charset="0"/>
              </a:rPr>
              <a:t>Sjoerdsma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(Advice on details of project)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Dr. Andrew </a:t>
            </a:r>
            <a:r>
              <a:rPr lang="en-US" sz="2800" dirty="0" err="1" smtClean="0">
                <a:solidFill>
                  <a:schemeClr val="tx1"/>
                </a:solidFill>
                <a:latin typeface="Garamond" pitchFamily="18" charset="0"/>
              </a:rPr>
              <a:t>Rawicz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(Advice on details</a:t>
            </a:r>
          </a:p>
          <a:p>
            <a:pPr marL="450850" indent="-95250" algn="l"/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of project)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ESSS (Funding)</a:t>
            </a: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en-US" sz="2400" i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635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0" y="0"/>
            <a:ext cx="5143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Garamond" pitchFamily="18" charset="0"/>
              </a:rPr>
              <a:t>Acknowledgments</a:t>
            </a:r>
            <a:endParaRPr lang="en-US" sz="4000" dirty="0">
              <a:latin typeface="Garamon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142875" y="857250"/>
            <a:ext cx="7572375" cy="3857625"/>
          </a:xfrm>
        </p:spPr>
        <p:txBody>
          <a:bodyPr/>
          <a:lstStyle/>
          <a:p>
            <a:pPr marL="273050" indent="-273050" algn="l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  <a:latin typeface="Garamond" pitchFamily="18" charset="0"/>
              </a:rPr>
              <a:t>Address issues of long term waterproofing solutions</a:t>
            </a:r>
          </a:p>
          <a:p>
            <a:pPr marL="273050" indent="-273050" algn="l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  <a:latin typeface="Garamond" pitchFamily="18" charset="0"/>
              </a:rPr>
              <a:t>Working prototype done, tested  and re-tested to provide Proof of Concept</a:t>
            </a:r>
          </a:p>
          <a:p>
            <a:pPr algn="l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Garamond" pitchFamily="18" charset="0"/>
              </a:rPr>
              <a:t>iLifeGuard</a:t>
            </a:r>
            <a:r>
              <a:rPr lang="en-US" sz="3000" dirty="0" smtClean="0">
                <a:solidFill>
                  <a:schemeClr val="tx1"/>
                </a:solidFill>
                <a:latin typeface="Garamond" pitchFamily="18" charset="0"/>
              </a:rPr>
              <a:t> has a high market potential</a:t>
            </a:r>
          </a:p>
          <a:p>
            <a:pPr marL="273050" indent="-273050" algn="l"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chemeClr val="tx1"/>
                </a:solidFill>
                <a:latin typeface="Garamond" pitchFamily="18" charset="0"/>
              </a:rPr>
              <a:t>iLifeGuard</a:t>
            </a:r>
            <a:r>
              <a:rPr lang="en-US" sz="3000" dirty="0" smtClean="0">
                <a:solidFill>
                  <a:schemeClr val="tx1"/>
                </a:solidFill>
                <a:latin typeface="Garamond" pitchFamily="18" charset="0"/>
              </a:rPr>
              <a:t> has the potential to be integrated in existing products like wrist watches and home phones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635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0" y="0"/>
            <a:ext cx="5143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Garamond" pitchFamily="18" charset="0"/>
              </a:rPr>
              <a:t>Conclusion</a:t>
            </a:r>
            <a:endParaRPr lang="en-US" sz="4000" dirty="0">
              <a:latin typeface="Garamon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7572375" cy="4857767"/>
          </a:xfrm>
        </p:spPr>
        <p:txBody>
          <a:bodyPr/>
          <a:lstStyle/>
          <a:p>
            <a:pPr algn="l"/>
            <a:r>
              <a:rPr lang="en-US" sz="2800" u="sng" dirty="0" smtClean="0">
                <a:solidFill>
                  <a:schemeClr val="tx1"/>
                </a:solidFill>
                <a:latin typeface="Garamond" pitchFamily="18" charset="0"/>
              </a:rPr>
              <a:t>Poseidon: 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Helping lifeguards “see what they can’t see”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Camera surveillance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Alert communicated via pager and co-ordinates of the victim known</a:t>
            </a:r>
          </a:p>
          <a:p>
            <a:pPr algn="l"/>
            <a:r>
              <a:rPr lang="en-US" sz="2800" u="sng" dirty="0" smtClean="0">
                <a:solidFill>
                  <a:schemeClr val="tx1"/>
                </a:solidFill>
                <a:latin typeface="Garamond" pitchFamily="18" charset="0"/>
              </a:rPr>
              <a:t>Reasons for failure: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Expensive-</a:t>
            </a:r>
            <a:r>
              <a:rPr lang="en-CA" sz="2600" dirty="0" smtClean="0">
                <a:solidFill>
                  <a:schemeClr val="tx1"/>
                </a:solidFill>
                <a:latin typeface="Garamond" pitchFamily="18" charset="0"/>
              </a:rPr>
              <a:t> Operators of a six-lane expect to pay upwards of $150,000 in hardware, software and installation costs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Rushed to market before it was ready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Blockage of underwater cameras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31" name="TextBox 34"/>
          <p:cNvSpPr txBox="1">
            <a:spLocks noChangeArrowheads="1"/>
          </p:cNvSpPr>
          <p:nvPr/>
        </p:nvSpPr>
        <p:spPr bwMode="auto">
          <a:xfrm>
            <a:off x="214313" y="0"/>
            <a:ext cx="4071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</a:rPr>
              <a:t>Present Solutions:</a:t>
            </a:r>
          </a:p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7572375" cy="3857625"/>
          </a:xfrm>
        </p:spPr>
        <p:txBody>
          <a:bodyPr/>
          <a:lstStyle/>
          <a:p>
            <a:pPr algn="l"/>
            <a:r>
              <a:rPr lang="en-US" sz="3000" smtClean="0">
                <a:solidFill>
                  <a:schemeClr val="tx1"/>
                </a:solidFill>
                <a:latin typeface="Garamond" pitchFamily="18" charset="0"/>
              </a:rPr>
              <a:t>Shivam Kishore – Chief Executive Officer</a:t>
            </a:r>
          </a:p>
          <a:p>
            <a:pPr algn="l"/>
            <a:r>
              <a:rPr lang="en-US" sz="3000" smtClean="0">
                <a:solidFill>
                  <a:schemeClr val="tx1"/>
                </a:solidFill>
                <a:latin typeface="Garamond" pitchFamily="18" charset="0"/>
              </a:rPr>
              <a:t>Elis Micka – Chief Design Engineer</a:t>
            </a:r>
          </a:p>
          <a:p>
            <a:pPr algn="l"/>
            <a:r>
              <a:rPr lang="en-US" sz="3000" smtClean="0">
                <a:solidFill>
                  <a:schemeClr val="tx1"/>
                </a:solidFill>
                <a:latin typeface="Garamond" pitchFamily="18" charset="0"/>
              </a:rPr>
              <a:t>Suleiman Mohamed – Chief Software Engineer</a:t>
            </a:r>
          </a:p>
          <a:p>
            <a:pPr algn="l"/>
            <a:r>
              <a:rPr lang="en-US" sz="3000" smtClean="0">
                <a:solidFill>
                  <a:schemeClr val="tx1"/>
                </a:solidFill>
                <a:latin typeface="Garamond" pitchFamily="18" charset="0"/>
              </a:rPr>
              <a:t>Gurman Thind – Chief Hardware Engineer</a:t>
            </a:r>
          </a:p>
          <a:p>
            <a:pPr algn="l"/>
            <a:r>
              <a:rPr lang="en-US" sz="3000" smtClean="0">
                <a:solidFill>
                  <a:schemeClr val="tx1"/>
                </a:solidFill>
                <a:latin typeface="Garamond" pitchFamily="18" charset="0"/>
              </a:rPr>
              <a:t>Mehdi Elahi – Chief Research Engineer</a:t>
            </a:r>
          </a:p>
          <a:p>
            <a:pPr algn="l"/>
            <a:endParaRPr lang="en-US" sz="210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55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8" name="TextBox 15"/>
          <p:cNvSpPr txBox="1">
            <a:spLocks noChangeArrowheads="1"/>
          </p:cNvSpPr>
          <p:nvPr/>
        </p:nvSpPr>
        <p:spPr bwMode="auto">
          <a:xfrm>
            <a:off x="0" y="0"/>
            <a:ext cx="3643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</a:rPr>
              <a:t>GESS Team</a:t>
            </a:r>
            <a:endParaRPr lang="en-CA" sz="4000">
              <a:latin typeface="Garamond" pitchFamily="18" charset="0"/>
            </a:endParaRPr>
          </a:p>
        </p:txBody>
      </p:sp>
      <p:grpSp>
        <p:nvGrpSpPr>
          <p:cNvPr id="6159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7572375" cy="3857625"/>
          </a:xfrm>
        </p:spPr>
        <p:txBody>
          <a:bodyPr rtlCol="0">
            <a:noAutofit/>
          </a:bodyPr>
          <a:lstStyle/>
          <a:p>
            <a:pPr marL="266700" indent="-2667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Effective assistive device to alert lifeguards when a person is drowning</a:t>
            </a:r>
          </a:p>
          <a:p>
            <a:pPr marL="266700" indent="-2667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Uses underwater acoustic and in air Radio Frequency (RF) communication</a:t>
            </a:r>
          </a:p>
          <a:p>
            <a:pPr marL="266700" indent="-2667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chemeClr val="tx1"/>
                </a:solidFill>
                <a:latin typeface="Garamond" pitchFamily="18" charset="0"/>
              </a:rPr>
              <a:t>Triggers strobe and siren warnings in receivers positioned along the perimeter of ponds and pools (as well as lifeguard pagers) after a predetermined amount of time underwater</a:t>
            </a:r>
            <a:endParaRPr lang="en-US" sz="26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266700" indent="-2667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Reduce the stress and burden of the </a:t>
            </a:r>
          </a:p>
          <a:p>
            <a:pPr marL="514350" indent="-2476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lifeguards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 Target children and elderly</a:t>
            </a:r>
          </a:p>
          <a:p>
            <a:pPr marL="266700" indent="-2667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latin typeface="Garamond" pitchFamily="18" charset="0"/>
              </a:rPr>
              <a:t>Keep the installation cost under $2000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79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82" name="TextBox 15"/>
          <p:cNvSpPr txBox="1">
            <a:spLocks noChangeArrowheads="1"/>
          </p:cNvSpPr>
          <p:nvPr/>
        </p:nvSpPr>
        <p:spPr bwMode="auto">
          <a:xfrm>
            <a:off x="142875" y="0"/>
            <a:ext cx="828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</a:rPr>
              <a:t>iLifeGuard and its Goals:</a:t>
            </a:r>
            <a:endParaRPr lang="en-CA" sz="4000">
              <a:latin typeface="Garamond" pitchFamily="18" charset="0"/>
            </a:endParaRPr>
          </a:p>
        </p:txBody>
      </p:sp>
      <p:grpSp>
        <p:nvGrpSpPr>
          <p:cNvPr id="7183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7572375" cy="3857625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Spoke to a lot of lifeguards</a:t>
            </a:r>
          </a:p>
          <a:p>
            <a:pPr marL="355600" indent="-3556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Made sure that the need for the product exists</a:t>
            </a:r>
          </a:p>
          <a:p>
            <a:pPr marL="355600" indent="-3556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Discussed the idea with many parents having young children</a:t>
            </a:r>
          </a:p>
          <a:p>
            <a:pPr algn="l"/>
            <a:endParaRPr lang="en-US" sz="21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Garamond" pitchFamily="18" charset="0"/>
              </a:rPr>
              <a:t>Lifeguard Interview Video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55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8" name="TextBox 15"/>
          <p:cNvSpPr txBox="1">
            <a:spLocks noChangeArrowheads="1"/>
          </p:cNvSpPr>
          <p:nvPr/>
        </p:nvSpPr>
        <p:spPr bwMode="auto">
          <a:xfrm>
            <a:off x="0" y="0"/>
            <a:ext cx="3643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latin typeface="Garamond" pitchFamily="18" charset="0"/>
              </a:rPr>
              <a:t>Market Research</a:t>
            </a:r>
            <a:endParaRPr lang="en-CA" sz="4000" dirty="0">
              <a:latin typeface="Garamond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3">
            <a:lum bright="10000" contrast="-16000"/>
          </a:blip>
          <a:srcRect/>
          <a:stretch>
            <a:fillRect/>
          </a:stretch>
        </p:blipFill>
        <p:spPr bwMode="auto">
          <a:xfrm>
            <a:off x="0" y="2000250"/>
            <a:ext cx="62865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3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5" cstate="print">
            <a:lum bright="-18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142875" y="0"/>
            <a:ext cx="5214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</a:rPr>
              <a:t>System Overview</a:t>
            </a:r>
            <a:endParaRPr lang="en-CA" sz="4000">
              <a:latin typeface="Garamond" pitchFamily="18" charset="0"/>
            </a:endParaRPr>
          </a:p>
        </p:txBody>
      </p:sp>
      <p:grpSp>
        <p:nvGrpSpPr>
          <p:cNvPr id="8207" name="Group 79"/>
          <p:cNvGrpSpPr>
            <a:grpSpLocks/>
          </p:cNvGrpSpPr>
          <p:nvPr/>
        </p:nvGrpSpPr>
        <p:grpSpPr bwMode="auto">
          <a:xfrm>
            <a:off x="7786688" y="357188"/>
            <a:ext cx="493712" cy="1000125"/>
            <a:chOff x="5040" y="240"/>
            <a:chExt cx="432" cy="912"/>
          </a:xfrm>
        </p:grpSpPr>
        <p:sp>
          <p:nvSpPr>
            <p:cNvPr id="8229" name="Oval 80"/>
            <p:cNvSpPr>
              <a:spLocks noChangeArrowheads="1"/>
            </p:cNvSpPr>
            <p:nvPr/>
          </p:nvSpPr>
          <p:spPr bwMode="auto">
            <a:xfrm>
              <a:off x="5136" y="24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ObliqueBottomRight">
                <a:rot lat="1200000" lon="20999997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8230" name="Line 81"/>
            <p:cNvSpPr>
              <a:spLocks noChangeShapeType="1"/>
            </p:cNvSpPr>
            <p:nvPr/>
          </p:nvSpPr>
          <p:spPr bwMode="auto">
            <a:xfrm>
              <a:off x="5280" y="480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BottomRight">
                <a:rot lat="1200000" lon="20999997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flatTx/>
            </a:bodyPr>
            <a:lstStyle/>
            <a:p>
              <a:endParaRPr lang="en-CA"/>
            </a:p>
          </p:txBody>
        </p:sp>
        <p:sp>
          <p:nvSpPr>
            <p:cNvPr id="8231" name="Line 82"/>
            <p:cNvSpPr>
              <a:spLocks noChangeShapeType="1"/>
            </p:cNvSpPr>
            <p:nvPr/>
          </p:nvSpPr>
          <p:spPr bwMode="auto">
            <a:xfrm flipH="1" flipV="1">
              <a:off x="5136" y="62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BottomRight">
                <a:rot lat="1200000" lon="20999997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flatTx/>
            </a:bodyPr>
            <a:lstStyle/>
            <a:p>
              <a:endParaRPr lang="en-CA"/>
            </a:p>
          </p:txBody>
        </p:sp>
        <p:sp>
          <p:nvSpPr>
            <p:cNvPr id="8232" name="Line 83"/>
            <p:cNvSpPr>
              <a:spLocks noChangeShapeType="1"/>
            </p:cNvSpPr>
            <p:nvPr/>
          </p:nvSpPr>
          <p:spPr bwMode="auto">
            <a:xfrm>
              <a:off x="5040" y="720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BottomRight">
                <a:rot lat="1200000" lon="20999997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flatTx/>
            </a:bodyPr>
            <a:lstStyle/>
            <a:p>
              <a:endParaRPr lang="en-CA"/>
            </a:p>
          </p:txBody>
        </p:sp>
        <p:sp>
          <p:nvSpPr>
            <p:cNvPr id="8233" name="Line 84"/>
            <p:cNvSpPr>
              <a:spLocks noChangeShapeType="1"/>
            </p:cNvSpPr>
            <p:nvPr/>
          </p:nvSpPr>
          <p:spPr bwMode="auto">
            <a:xfrm flipH="1">
              <a:off x="5088" y="91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BottomRight">
                <a:rot lat="1200000" lon="20999997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flatTx/>
            </a:bodyPr>
            <a:lstStyle/>
            <a:p>
              <a:endParaRPr lang="en-CA"/>
            </a:p>
          </p:txBody>
        </p:sp>
        <p:sp>
          <p:nvSpPr>
            <p:cNvPr id="8234" name="Line 85"/>
            <p:cNvSpPr>
              <a:spLocks noChangeShapeType="1"/>
            </p:cNvSpPr>
            <p:nvPr/>
          </p:nvSpPr>
          <p:spPr bwMode="auto">
            <a:xfrm>
              <a:off x="5376" y="912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BottomRight">
                <a:rot lat="1200000" lon="20999997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flatTx/>
            </a:bodyPr>
            <a:lstStyle/>
            <a:p>
              <a:endParaRPr lang="en-CA"/>
            </a:p>
          </p:txBody>
        </p:sp>
      </p:grpSp>
      <p:pic>
        <p:nvPicPr>
          <p:cNvPr id="82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4143375"/>
            <a:ext cx="13970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rot="5400000" flipH="1" flipV="1">
            <a:off x="4929187" y="3357563"/>
            <a:ext cx="27146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0" y="2000250"/>
            <a:ext cx="8786813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43375" y="928688"/>
            <a:ext cx="2143125" cy="1108075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Garamond" pitchFamily="18" charset="0"/>
              </a:rPr>
              <a:t>Radio Frequency Transmitter</a:t>
            </a:r>
            <a:endParaRPr lang="en-CA" sz="2200" b="1" dirty="0">
              <a:latin typeface="Garamon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4813" y="2714625"/>
            <a:ext cx="2071687" cy="769938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Garamond" pitchFamily="18" charset="0"/>
              </a:rPr>
              <a:t>Acoustic Receiver</a:t>
            </a:r>
            <a:endParaRPr lang="en-CA" sz="2200" b="1" dirty="0">
              <a:latin typeface="Garamond" pitchFamily="18" charset="0"/>
            </a:endParaRPr>
          </a:p>
        </p:txBody>
      </p:sp>
      <p:cxnSp>
        <p:nvCxnSpPr>
          <p:cNvPr id="40" name="Curved Connector 39"/>
          <p:cNvCxnSpPr>
            <a:stCxn id="1028" idx="3"/>
          </p:cNvCxnSpPr>
          <p:nvPr/>
        </p:nvCxnSpPr>
        <p:spPr>
          <a:xfrm flipV="1">
            <a:off x="1825625" y="3143250"/>
            <a:ext cx="2317750" cy="1643063"/>
          </a:xfrm>
          <a:prstGeom prst="curvedConnector3">
            <a:avLst>
              <a:gd name="adj1" fmla="val 50000"/>
            </a:avLst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7" idx="3"/>
          </p:cNvCxnSpPr>
          <p:nvPr/>
        </p:nvCxnSpPr>
        <p:spPr>
          <a:xfrm flipV="1">
            <a:off x="6286500" y="928688"/>
            <a:ext cx="1428750" cy="554037"/>
          </a:xfrm>
          <a:prstGeom prst="curvedConnector3">
            <a:avLst>
              <a:gd name="adj1" fmla="val 50000"/>
            </a:avLst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/>
          <p:cNvSpPr/>
          <p:nvPr/>
        </p:nvSpPr>
        <p:spPr>
          <a:xfrm>
            <a:off x="3429000" y="1357313"/>
            <a:ext cx="714375" cy="1643062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216" name="TextBox 43"/>
          <p:cNvSpPr txBox="1">
            <a:spLocks noChangeArrowheads="1"/>
          </p:cNvSpPr>
          <p:nvPr/>
        </p:nvSpPr>
        <p:spPr bwMode="auto">
          <a:xfrm>
            <a:off x="1785938" y="2000250"/>
            <a:ext cx="1857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aramond" pitchFamily="18" charset="0"/>
              </a:rPr>
              <a:t>Transceiver</a:t>
            </a:r>
            <a:endParaRPr lang="en-CA" sz="2200" b="1">
              <a:latin typeface="Garamond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857375" y="5072063"/>
            <a:ext cx="500063" cy="1587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8" name="TextBox 50"/>
          <p:cNvSpPr txBox="1">
            <a:spLocks noChangeArrowheads="1"/>
          </p:cNvSpPr>
          <p:nvPr/>
        </p:nvSpPr>
        <p:spPr bwMode="auto">
          <a:xfrm>
            <a:off x="2357438" y="4857750"/>
            <a:ext cx="2714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aramond" pitchFamily="18" charset="0"/>
              </a:rPr>
              <a:t>Acoustic Transmitter</a:t>
            </a:r>
            <a:endParaRPr lang="en-CA" sz="2200" b="1">
              <a:latin typeface="Garamond" pitchFamily="18" charset="0"/>
            </a:endParaRPr>
          </a:p>
        </p:txBody>
      </p:sp>
      <p:sp>
        <p:nvSpPr>
          <p:cNvPr id="8219" name="TextBox 51"/>
          <p:cNvSpPr txBox="1">
            <a:spLocks noChangeArrowheads="1"/>
          </p:cNvSpPr>
          <p:nvPr/>
        </p:nvSpPr>
        <p:spPr bwMode="auto">
          <a:xfrm>
            <a:off x="142875" y="5429250"/>
            <a:ext cx="5643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Garamond" pitchFamily="18" charset="0"/>
              </a:rPr>
              <a:t>Bracelet worn by </a:t>
            </a:r>
          </a:p>
          <a:p>
            <a:r>
              <a:rPr lang="en-US" sz="2400" b="1">
                <a:latin typeface="Garamond" pitchFamily="18" charset="0"/>
              </a:rPr>
              <a:t>the swimmer</a:t>
            </a:r>
            <a:endParaRPr lang="en-CA" sz="2400" b="1">
              <a:latin typeface="Garamond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>
            <a:off x="7680325" y="1677988"/>
            <a:ext cx="928687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715125" y="2214563"/>
            <a:ext cx="2071688" cy="769937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Garamond" pitchFamily="18" charset="0"/>
              </a:rPr>
              <a:t>Lifeguard with Receiver</a:t>
            </a:r>
            <a:endParaRPr lang="en-CA" sz="2200" b="1" dirty="0">
              <a:latin typeface="Garamond" pitchFamily="18" charset="0"/>
            </a:endParaRPr>
          </a:p>
        </p:txBody>
      </p:sp>
      <p:sp>
        <p:nvSpPr>
          <p:cNvPr id="8222" name="TextBox 63"/>
          <p:cNvSpPr txBox="1">
            <a:spLocks noChangeArrowheads="1"/>
          </p:cNvSpPr>
          <p:nvPr/>
        </p:nvSpPr>
        <p:spPr bwMode="auto">
          <a:xfrm>
            <a:off x="3000375" y="3929063"/>
            <a:ext cx="2571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aramond" pitchFamily="18" charset="0"/>
              </a:rPr>
              <a:t>Acoustic Signal</a:t>
            </a:r>
            <a:endParaRPr lang="en-CA" sz="2200" b="1">
              <a:latin typeface="Garamond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5400000" flipH="1" flipV="1">
            <a:off x="4072732" y="2356644"/>
            <a:ext cx="571500" cy="1587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4" name="TextBox 70"/>
          <p:cNvSpPr txBox="1">
            <a:spLocks noChangeArrowheads="1"/>
          </p:cNvSpPr>
          <p:nvPr/>
        </p:nvSpPr>
        <p:spPr bwMode="auto">
          <a:xfrm>
            <a:off x="4429125" y="2000250"/>
            <a:ext cx="2571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aramond" pitchFamily="18" charset="0"/>
              </a:rPr>
              <a:t> Micro-</a:t>
            </a:r>
          </a:p>
          <a:p>
            <a:r>
              <a:rPr lang="en-US" sz="2200" b="1">
                <a:latin typeface="Garamond" pitchFamily="18" charset="0"/>
              </a:rPr>
              <a:t>controller</a:t>
            </a:r>
            <a:endParaRPr lang="en-CA" sz="2200" b="1">
              <a:latin typeface="Garamond" pitchFamily="18" charset="0"/>
            </a:endParaRPr>
          </a:p>
        </p:txBody>
      </p:sp>
      <p:sp>
        <p:nvSpPr>
          <p:cNvPr id="8225" name="TextBox 71"/>
          <p:cNvSpPr txBox="1">
            <a:spLocks noChangeArrowheads="1"/>
          </p:cNvSpPr>
          <p:nvPr/>
        </p:nvSpPr>
        <p:spPr bwMode="auto">
          <a:xfrm>
            <a:off x="6429375" y="1428750"/>
            <a:ext cx="25717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Garamond" pitchFamily="18" charset="0"/>
              </a:rPr>
              <a:t>RF Signal</a:t>
            </a:r>
            <a:endParaRPr lang="en-CA" sz="2200" b="1">
              <a:latin typeface="Garamond" pitchFamily="18" charset="0"/>
            </a:endParaRPr>
          </a:p>
        </p:txBody>
      </p:sp>
      <p:grpSp>
        <p:nvGrpSpPr>
          <p:cNvPr id="8226" name="Group 40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7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46" name="Rectangle 45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26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9" name="TextBox 15"/>
          <p:cNvSpPr txBox="1">
            <a:spLocks noChangeArrowheads="1"/>
          </p:cNvSpPr>
          <p:nvPr/>
        </p:nvSpPr>
        <p:spPr bwMode="auto">
          <a:xfrm>
            <a:off x="214313" y="0"/>
            <a:ext cx="4786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</a:rPr>
              <a:t>Hardware Design</a:t>
            </a:r>
            <a:endParaRPr lang="en-CA" sz="4000">
              <a:latin typeface="Garamond" pitchFamily="18" charset="0"/>
            </a:endParaRPr>
          </a:p>
        </p:txBody>
      </p:sp>
      <p:sp>
        <p:nvSpPr>
          <p:cNvPr id="9230" name="TextBox 17"/>
          <p:cNvSpPr txBox="1">
            <a:spLocks noChangeArrowheads="1"/>
          </p:cNvSpPr>
          <p:nvPr/>
        </p:nvSpPr>
        <p:spPr bwMode="auto">
          <a:xfrm>
            <a:off x="357188" y="1000125"/>
            <a:ext cx="80724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latin typeface="Garamond" pitchFamily="18" charset="0"/>
              </a:rPr>
              <a:t>Three Components:</a:t>
            </a:r>
          </a:p>
          <a:p>
            <a:endParaRPr lang="en-US" sz="3000" dirty="0">
              <a:latin typeface="Garamon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latin typeface="Garamond" pitchFamily="18" charset="0"/>
              </a:rPr>
              <a:t>Bracelet (Acoustic Transmitter)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latin typeface="Garamond" pitchFamily="18" charset="0"/>
              </a:rPr>
              <a:t>Transceiver (Acoustic Receiver + RF Transmitter)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latin typeface="Garamond" pitchFamily="18" charset="0"/>
              </a:rPr>
              <a:t>Receiver (RF Receiver)</a:t>
            </a:r>
            <a:endParaRPr lang="en-CA" sz="3000" dirty="0">
              <a:latin typeface="Garamond" pitchFamily="18" charset="0"/>
            </a:endParaRPr>
          </a:p>
        </p:txBody>
      </p:sp>
      <p:grpSp>
        <p:nvGrpSpPr>
          <p:cNvPr id="9231" name="Group 18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5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214313" y="785813"/>
            <a:ext cx="8501062" cy="11430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sz="2600" smtClean="0">
                <a:solidFill>
                  <a:schemeClr val="tx1"/>
                </a:solidFill>
                <a:latin typeface="Garamond" pitchFamily="18" charset="0"/>
              </a:rPr>
              <a:t>Printed Circuit Board + Pressure Sensor + Acoustic Buzzer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smtClean="0">
                <a:solidFill>
                  <a:schemeClr val="tx1"/>
                </a:solidFill>
                <a:latin typeface="Garamond" pitchFamily="18" charset="0"/>
              </a:rPr>
              <a:t>Designed to be worn by the swimmer 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394450" y="2392363"/>
            <a:ext cx="47863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500813"/>
            <a:ext cx="62865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15375" y="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609556" y="2536032"/>
            <a:ext cx="50704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6856413"/>
            <a:ext cx="6643688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346" y="4730711"/>
            <a:ext cx="2851654" cy="2127289"/>
          </a:xfrm>
          <a:prstGeom prst="snip2DiagRect">
            <a:avLst/>
          </a:prstGeom>
          <a:solidFill>
            <a:srgbClr val="FFFFFF">
              <a:shade val="85000"/>
              <a:alpha val="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Straight Connector 16"/>
          <p:cNvCxnSpPr/>
          <p:nvPr/>
        </p:nvCxnSpPr>
        <p:spPr>
          <a:xfrm rot="5400000">
            <a:off x="-180182" y="6679407"/>
            <a:ext cx="35877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8786813" y="0"/>
            <a:ext cx="35718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51" name="TextBox 34"/>
          <p:cNvSpPr txBox="1">
            <a:spLocks noChangeArrowheads="1"/>
          </p:cNvSpPr>
          <p:nvPr/>
        </p:nvSpPr>
        <p:spPr bwMode="auto">
          <a:xfrm>
            <a:off x="214313" y="0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Garamond" pitchFamily="18" charset="0"/>
            </a:endParaRPr>
          </a:p>
          <a:p>
            <a:endParaRPr lang="en-US" sz="4000">
              <a:latin typeface="Garamon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0" y="642918"/>
            <a:ext cx="4286248" cy="1588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20000">
                  <a:schemeClr val="tx1">
                    <a:lumMod val="65000"/>
                    <a:lumOff val="35000"/>
                    <a:alpha val="1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ompany logo.jpg"/>
          <p:cNvPicPr>
            <a:picLocks noChangeAspect="1"/>
          </p:cNvPicPr>
          <p:nvPr/>
        </p:nvPicPr>
        <p:blipFill>
          <a:blip r:embed="rId4" cstate="print">
            <a:lum bright="-12000" contrast="17000"/>
          </a:blip>
          <a:stretch>
            <a:fillRect/>
          </a:stretch>
        </p:blipFill>
        <p:spPr>
          <a:xfrm>
            <a:off x="6500826" y="6092593"/>
            <a:ext cx="1071570" cy="765407"/>
          </a:xfrm>
          <a:prstGeom prst="snip2DiagRect">
            <a:avLst/>
          </a:prstGeom>
          <a:ln w="88900" cap="sq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4" name="TextBox 15"/>
          <p:cNvSpPr txBox="1">
            <a:spLocks noChangeArrowheads="1"/>
          </p:cNvSpPr>
          <p:nvPr/>
        </p:nvSpPr>
        <p:spPr bwMode="auto">
          <a:xfrm>
            <a:off x="142875" y="0"/>
            <a:ext cx="371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Garamond" pitchFamily="18" charset="0"/>
              </a:rPr>
              <a:t>Bracelet</a:t>
            </a:r>
            <a:endParaRPr lang="en-CA" sz="4000">
              <a:latin typeface="Garamond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2214563"/>
            <a:ext cx="8786813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69850" y="4357688"/>
            <a:ext cx="4287837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5035550" y="3465513"/>
            <a:ext cx="25019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58" name="TextBox 28"/>
          <p:cNvSpPr txBox="1">
            <a:spLocks noChangeArrowheads="1"/>
          </p:cNvSpPr>
          <p:nvPr/>
        </p:nvSpPr>
        <p:spPr bwMode="auto">
          <a:xfrm>
            <a:off x="214313" y="27146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Garamond" pitchFamily="18" charset="0"/>
              </a:rPr>
              <a:t>Inputs</a:t>
            </a:r>
            <a:endParaRPr lang="en-CA" sz="2400" b="1">
              <a:latin typeface="Garamond" pitchFamily="18" charset="0"/>
            </a:endParaRPr>
          </a:p>
        </p:txBody>
      </p:sp>
      <p:sp>
        <p:nvSpPr>
          <p:cNvPr id="10259" name="TextBox 29"/>
          <p:cNvSpPr txBox="1">
            <a:spLocks noChangeArrowheads="1"/>
          </p:cNvSpPr>
          <p:nvPr/>
        </p:nvSpPr>
        <p:spPr bwMode="auto">
          <a:xfrm>
            <a:off x="2714625" y="257175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Garamond" pitchFamily="18" charset="0"/>
              </a:rPr>
              <a:t>Micro-controller Processing</a:t>
            </a:r>
            <a:endParaRPr lang="en-CA" sz="2400" b="1">
              <a:latin typeface="Garamond" pitchFamily="18" charset="0"/>
            </a:endParaRPr>
          </a:p>
        </p:txBody>
      </p:sp>
      <p:sp>
        <p:nvSpPr>
          <p:cNvPr id="10260" name="TextBox 30"/>
          <p:cNvSpPr txBox="1">
            <a:spLocks noChangeArrowheads="1"/>
          </p:cNvSpPr>
          <p:nvPr/>
        </p:nvSpPr>
        <p:spPr bwMode="auto">
          <a:xfrm>
            <a:off x="6643688" y="2357438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Garamond" pitchFamily="18" charset="0"/>
              </a:rPr>
              <a:t>Output</a:t>
            </a:r>
            <a:endParaRPr lang="en-CA" sz="2400" b="1">
              <a:latin typeface="Garamond" pitchFamily="18" charset="0"/>
            </a:endParaRPr>
          </a:p>
        </p:txBody>
      </p:sp>
      <p:sp>
        <p:nvSpPr>
          <p:cNvPr id="10261" name="TextBox 31"/>
          <p:cNvSpPr txBox="1">
            <a:spLocks noChangeArrowheads="1"/>
          </p:cNvSpPr>
          <p:nvPr/>
        </p:nvSpPr>
        <p:spPr bwMode="auto">
          <a:xfrm>
            <a:off x="142875" y="3214688"/>
            <a:ext cx="2071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Garamond" pitchFamily="18" charset="0"/>
              </a:rPr>
              <a:t>Analog Pressure Sensor value</a:t>
            </a:r>
            <a:endParaRPr lang="en-CA" sz="2400">
              <a:latin typeface="Garamon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43188" y="3500438"/>
            <a:ext cx="257175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Garamond" pitchFamily="18" charset="0"/>
              </a:rPr>
              <a:t>Analog to Digital Conversion</a:t>
            </a:r>
          </a:p>
          <a:p>
            <a:pPr marL="265113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Garamond" pitchFamily="18" charset="0"/>
              </a:rPr>
              <a:t>Currently for a depth of 4 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Garamon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Garamond" pitchFamily="18" charset="0"/>
              </a:rPr>
              <a:t>Timer</a:t>
            </a:r>
          </a:p>
          <a:p>
            <a:pPr marL="265113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Garamond" pitchFamily="18" charset="0"/>
              </a:rPr>
              <a:t>Currently a wait for </a:t>
            </a:r>
            <a:r>
              <a:rPr lang="en-US" sz="2200" dirty="0" smtClean="0">
                <a:latin typeface="Garamond" pitchFamily="18" charset="0"/>
              </a:rPr>
              <a:t>5 </a:t>
            </a:r>
            <a:r>
              <a:rPr lang="en-US" sz="2200" dirty="0">
                <a:latin typeface="Garamond" pitchFamily="18" charset="0"/>
              </a:rPr>
              <a:t>seconds</a:t>
            </a:r>
            <a:endParaRPr lang="en-CA" sz="2200" dirty="0"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72250" y="2714625"/>
            <a:ext cx="185737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Garamond" pitchFamily="18" charset="0"/>
              </a:rPr>
              <a:t>Acoustic Signal</a:t>
            </a:r>
          </a:p>
          <a:p>
            <a:pPr marL="265113" indent="-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Garamond" pitchFamily="18" charset="0"/>
              </a:rPr>
              <a:t>12V, 5khz signal</a:t>
            </a:r>
            <a:endParaRPr lang="en-CA" sz="2200" dirty="0">
              <a:latin typeface="Garamond" pitchFamily="18" charset="0"/>
            </a:endParaRPr>
          </a:p>
        </p:txBody>
      </p:sp>
      <p:pic>
        <p:nvPicPr>
          <p:cNvPr id="10264" name="Picture 2"/>
          <p:cNvPicPr>
            <a:picLocks noChangeAspect="1" noChangeArrowheads="1"/>
          </p:cNvPicPr>
          <p:nvPr/>
        </p:nvPicPr>
        <p:blipFill>
          <a:blip r:embed="rId5">
            <a:lum bright="-8000" contrast="-14000"/>
          </a:blip>
          <a:srcRect/>
          <a:stretch>
            <a:fillRect/>
          </a:stretch>
        </p:blipFill>
        <p:spPr bwMode="auto">
          <a:xfrm rot="-2649495">
            <a:off x="538163" y="4481513"/>
            <a:ext cx="14144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3"/>
          <p:cNvPicPr>
            <a:picLocks noChangeAspect="1" noChangeArrowheads="1"/>
          </p:cNvPicPr>
          <p:nvPr/>
        </p:nvPicPr>
        <p:blipFill>
          <a:blip r:embed="rId6">
            <a:lum bright="-4000" contrast="-2000"/>
          </a:blip>
          <a:srcRect/>
          <a:stretch>
            <a:fillRect/>
          </a:stretch>
        </p:blipFill>
        <p:spPr bwMode="auto">
          <a:xfrm>
            <a:off x="7643813" y="3786188"/>
            <a:ext cx="93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0" y="6570663"/>
            <a:ext cx="1223963" cy="287337"/>
            <a:chOff x="1979712" y="3212976"/>
            <a:chExt cx="1224136" cy="288032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7">
              <a:lum bright="-22000" contrast="20000"/>
            </a:blip>
            <a:srcRect/>
            <a:stretch>
              <a:fillRect/>
            </a:stretch>
          </p:blipFill>
          <p:spPr bwMode="auto">
            <a:xfrm>
              <a:off x="2051160" y="3278220"/>
              <a:ext cx="1081240" cy="2005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37" name="Rectangle 36"/>
            <p:cNvSpPr/>
            <p:nvPr/>
          </p:nvSpPr>
          <p:spPr>
            <a:xfrm>
              <a:off x="1979712" y="3212976"/>
              <a:ext cx="1224136" cy="2880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Presentation10.potx</Template>
  <TotalTime>1163</TotalTime>
  <Words>1346</Words>
  <Application>Microsoft Macintosh PowerPoint</Application>
  <PresentationFormat>On-screen Show (4:3)</PresentationFormat>
  <Paragraphs>381</Paragraphs>
  <Slides>27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Presentation10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Simon Fraser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Shivam Kishore</dc:creator>
  <cp:lastModifiedBy>Shivam Kishore</cp:lastModifiedBy>
  <cp:revision>111</cp:revision>
  <dcterms:created xsi:type="dcterms:W3CDTF">2011-07-21T07:27:07Z</dcterms:created>
  <dcterms:modified xsi:type="dcterms:W3CDTF">2011-07-21T07:31:19Z</dcterms:modified>
</cp:coreProperties>
</file>