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80" r:id="rId30"/>
    <p:sldId id="291" r:id="rId31"/>
    <p:sldId id="262" r:id="rId32"/>
    <p:sldId id="261" r:id="rId33"/>
    <p:sldId id="281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bar"/>
        <c:grouping val="stacked"/>
        <c:ser>
          <c:idx val="0"/>
          <c:order val="0"/>
          <c:tx>
            <c:strRef>
              <c:f>Sheet1!$B$3</c:f>
              <c:strCache>
                <c:ptCount val="1"/>
                <c:pt idx="0">
                  <c:v>START_DATE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Sheet1!$A$4:$A$14</c:f>
              <c:strCache>
                <c:ptCount val="11"/>
                <c:pt idx="0">
                  <c:v>Motors able to move</c:v>
                </c:pt>
                <c:pt idx="1">
                  <c:v>Control Wheel's direction/speed</c:v>
                </c:pt>
                <c:pt idx="2">
                  <c:v>power switch for snow thrower</c:v>
                </c:pt>
                <c:pt idx="3">
                  <c:v>snow thrower direction</c:v>
                </c:pt>
                <c:pt idx="4">
                  <c:v>power distribution circuit</c:v>
                </c:pt>
                <c:pt idx="5">
                  <c:v>Camera processing</c:v>
                </c:pt>
                <c:pt idx="6">
                  <c:v>motors for camera </c:v>
                </c:pt>
                <c:pt idx="7">
                  <c:v>First Integration</c:v>
                </c:pt>
                <c:pt idx="8">
                  <c:v>Wireless communication</c:v>
                </c:pt>
                <c:pt idx="9">
                  <c:v>Final Integration</c:v>
                </c:pt>
                <c:pt idx="10">
                  <c:v>Robot Body Complete</c:v>
                </c:pt>
              </c:strCache>
            </c:strRef>
          </c:cat>
          <c:val>
            <c:numRef>
              <c:f>Sheet1!$B$4:$B$14</c:f>
              <c:numCache>
                <c:formatCode>dd/mm/yyyy</c:formatCode>
                <c:ptCount val="11"/>
                <c:pt idx="0">
                  <c:v>40568</c:v>
                </c:pt>
                <c:pt idx="1">
                  <c:v>40608</c:v>
                </c:pt>
                <c:pt idx="2" formatCode="dd\-mmm">
                  <c:v>40573</c:v>
                </c:pt>
                <c:pt idx="3">
                  <c:v>40582</c:v>
                </c:pt>
                <c:pt idx="4">
                  <c:v>40610</c:v>
                </c:pt>
                <c:pt idx="5">
                  <c:v>40593</c:v>
                </c:pt>
                <c:pt idx="6">
                  <c:v>40588</c:v>
                </c:pt>
                <c:pt idx="7">
                  <c:v>40611</c:v>
                </c:pt>
                <c:pt idx="8">
                  <c:v>40594</c:v>
                </c:pt>
                <c:pt idx="9">
                  <c:v>40637</c:v>
                </c:pt>
                <c:pt idx="10">
                  <c:v>40634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DURATION(DAYS)</c:v>
                </c:pt>
              </c:strCache>
            </c:strRef>
          </c:tx>
          <c:cat>
            <c:strRef>
              <c:f>Sheet1!$A$4:$A$14</c:f>
              <c:strCache>
                <c:ptCount val="11"/>
                <c:pt idx="0">
                  <c:v>Motors able to move</c:v>
                </c:pt>
                <c:pt idx="1">
                  <c:v>Control Wheel's direction/speed</c:v>
                </c:pt>
                <c:pt idx="2">
                  <c:v>power switch for snow thrower</c:v>
                </c:pt>
                <c:pt idx="3">
                  <c:v>snow thrower direction</c:v>
                </c:pt>
                <c:pt idx="4">
                  <c:v>power distribution circuit</c:v>
                </c:pt>
                <c:pt idx="5">
                  <c:v>Camera processing</c:v>
                </c:pt>
                <c:pt idx="6">
                  <c:v>motors for camera </c:v>
                </c:pt>
                <c:pt idx="7">
                  <c:v>First Integration</c:v>
                </c:pt>
                <c:pt idx="8">
                  <c:v>Wireless communication</c:v>
                </c:pt>
                <c:pt idx="9">
                  <c:v>Final Integration</c:v>
                </c:pt>
                <c:pt idx="10">
                  <c:v>Robot Body Complete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40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25</c:v>
                </c:pt>
                <c:pt idx="5">
                  <c:v>20</c:v>
                </c:pt>
                <c:pt idx="6">
                  <c:v>5</c:v>
                </c:pt>
                <c:pt idx="7">
                  <c:v>7</c:v>
                </c:pt>
                <c:pt idx="8">
                  <c:v>30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overlap val="100"/>
        <c:axId val="82466688"/>
        <c:axId val="82468224"/>
      </c:barChart>
      <c:catAx>
        <c:axId val="8246668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90" baseline="0"/>
            </a:pPr>
            <a:endParaRPr lang="zh-TW"/>
          </a:p>
        </c:txPr>
        <c:crossAx val="82468224"/>
        <c:crosses val="autoZero"/>
        <c:auto val="1"/>
        <c:lblAlgn val="ctr"/>
        <c:lblOffset val="100"/>
      </c:catAx>
      <c:valAx>
        <c:axId val="82468224"/>
        <c:scaling>
          <c:orientation val="minMax"/>
          <c:max val="40648"/>
          <c:min val="40566"/>
        </c:scaling>
        <c:axPos val="t"/>
        <c:majorGridlines/>
        <c:numFmt formatCode="dd/mm/yyyy" sourceLinked="1"/>
        <c:tickLblPos val="nextTo"/>
        <c:txPr>
          <a:bodyPr/>
          <a:lstStyle/>
          <a:p>
            <a:pPr>
              <a:defRPr sz="800" baseline="0"/>
            </a:pPr>
            <a:endParaRPr lang="zh-TW"/>
          </a:p>
        </c:txPr>
        <c:crossAx val="8246668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39D257-FFAF-420A-A9DF-E6085ED17F79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CE71F6-A82E-426E-8B2A-8F46DF3B310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g.51ev.com/photo/product30/373295/big-Snow-Removal-Salt-for-Green-Belt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Montreal_-_Plateau,_day_of_snow_-_20031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56934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HelperTech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Snow Removal Robot – </a:t>
            </a:r>
            <a:r>
              <a:rPr lang="en-US" altLang="zh-TW" dirty="0" err="1" smtClean="0"/>
              <a:t>RoboBlow</a:t>
            </a:r>
            <a:endParaRPr lang="en-US" altLang="zh-TW" dirty="0" smtClean="0"/>
          </a:p>
          <a:p>
            <a:r>
              <a:rPr lang="en-US" altLang="zh-TW" dirty="0" smtClean="0"/>
              <a:t>April 18, 2011</a:t>
            </a: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5095875" cy="32385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System</a:t>
            </a:r>
            <a:endParaRPr lang="zh-CN" altLang="en-US" dirty="0"/>
          </a:p>
        </p:txBody>
      </p:sp>
      <p:pic>
        <p:nvPicPr>
          <p:cNvPr id="1027" name="Picture 3" descr="E:\ensc440\440\present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056784" cy="36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Details of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Armv9 processor</a:t>
            </a:r>
          </a:p>
          <a:p>
            <a:pPr lvl="2"/>
            <a:r>
              <a:rPr lang="en-US" altLang="zh-CN" dirty="0" smtClean="0"/>
              <a:t>video processing</a:t>
            </a:r>
          </a:p>
          <a:p>
            <a:pPr lvl="2"/>
            <a:r>
              <a:rPr lang="en-US" altLang="zh-CN" dirty="0" smtClean="0"/>
              <a:t>complete communication protocol</a:t>
            </a:r>
          </a:p>
          <a:p>
            <a:pPr lvl="2"/>
            <a:r>
              <a:rPr lang="en-US" altLang="zh-CN" dirty="0" smtClean="0"/>
              <a:t>multi-tasking , Linux  program.</a:t>
            </a:r>
          </a:p>
          <a:p>
            <a:pPr lvl="2"/>
            <a:r>
              <a:rPr lang="en-US" altLang="zh-CN" dirty="0" smtClean="0"/>
              <a:t>better driver support</a:t>
            </a:r>
          </a:p>
          <a:p>
            <a:pPr lvl="2"/>
            <a:r>
              <a:rPr lang="en-US" altLang="zh-CN" dirty="0" smtClean="0"/>
              <a:t>lack of PWM output pins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148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Armv9 processor and development board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88477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7028" y="5971217"/>
            <a:ext cx="4709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Image source: http://www.arm9board.net/sel/prddetail.aspx?id=352&amp;pid=200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5883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Details of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Arduino</a:t>
            </a:r>
            <a:r>
              <a:rPr lang="en-US" altLang="zh-CN" dirty="0" smtClean="0"/>
              <a:t> (Mega)</a:t>
            </a:r>
          </a:p>
          <a:p>
            <a:pPr lvl="2"/>
            <a:r>
              <a:rPr lang="en-US" altLang="zh-CN" dirty="0" smtClean="0"/>
              <a:t>lots of PMW output pins</a:t>
            </a:r>
          </a:p>
          <a:p>
            <a:pPr lvl="2"/>
            <a:r>
              <a:rPr lang="en-US" altLang="zh-CN" dirty="0" smtClean="0"/>
              <a:t>easy programming</a:t>
            </a:r>
          </a:p>
          <a:p>
            <a:pPr lvl="2"/>
            <a:r>
              <a:rPr lang="en-US" altLang="zh-CN" dirty="0" smtClean="0"/>
              <a:t>suitable to be a slave</a:t>
            </a: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114800" cy="21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9546" y="5721096"/>
            <a:ext cx="3730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Image source: http://arduino.cc/en/Main/ArduinoBoardMega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58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Details of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Webcam</a:t>
            </a:r>
          </a:p>
          <a:p>
            <a:pPr lvl="2"/>
            <a:r>
              <a:rPr lang="en-US" altLang="zh-CN" dirty="0" err="1" smtClean="0"/>
              <a:t>Mircovim</a:t>
            </a:r>
            <a:r>
              <a:rPr lang="en-US" altLang="zh-CN" dirty="0" smtClean="0"/>
              <a:t> webcam. Linux Driver is built in the kernel.</a:t>
            </a:r>
          </a:p>
          <a:p>
            <a:r>
              <a:rPr lang="en-US" altLang="zh-CN" dirty="0" smtClean="0"/>
              <a:t>WIFI Module</a:t>
            </a:r>
          </a:p>
          <a:p>
            <a:pPr lvl="2"/>
            <a:r>
              <a:rPr lang="en-US" altLang="zh-CN" dirty="0" err="1" smtClean="0"/>
              <a:t>Ralink</a:t>
            </a:r>
            <a:r>
              <a:rPr lang="en-US" altLang="zh-CN" dirty="0" smtClean="0"/>
              <a:t> rt73 chip. Driver and relevant tools are cross-complied by ourselves.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44994"/>
            <a:ext cx="2133600" cy="21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44995"/>
            <a:ext cx="2684206" cy="21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6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Details of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USB joystick</a:t>
            </a:r>
          </a:p>
          <a:p>
            <a:pPr lvl="2"/>
            <a:r>
              <a:rPr lang="en-US" altLang="zh-CN" dirty="0" smtClean="0"/>
              <a:t>We bought USB controller breadboard, buttons and direction controller and assembly them together according to our design.</a:t>
            </a:r>
          </a:p>
        </p:txBody>
      </p:sp>
      <p:pic>
        <p:nvPicPr>
          <p:cNvPr id="5123" name="Picture 3" descr="E:\ensc440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49515"/>
            <a:ext cx="3810000" cy="28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406640" cy="923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Hardware – Goals and Objectives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95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-The snow thrower can be switched on/off wirelessly</a:t>
            </a:r>
          </a:p>
          <a:p>
            <a:r>
              <a:rPr lang="en-US" sz="2400" dirty="0" smtClean="0"/>
              <a:t>-The snow can be blown into desired direction</a:t>
            </a:r>
          </a:p>
          <a:p>
            <a:r>
              <a:rPr lang="en-US" sz="2400" dirty="0" smtClean="0"/>
              <a:t>-The robot can be driven to desired location wirelessly</a:t>
            </a:r>
          </a:p>
          <a:p>
            <a:r>
              <a:rPr lang="en-US" sz="2400" dirty="0" smtClean="0"/>
              <a:t>-The monitoring cameras can be rotated wirelessly</a:t>
            </a:r>
          </a:p>
          <a:p>
            <a:r>
              <a:rPr lang="en-US" sz="2400" dirty="0" smtClean="0"/>
              <a:t>-The robot can move on icy surface (traction)</a:t>
            </a:r>
          </a:p>
          <a:p>
            <a:r>
              <a:rPr lang="en-US" sz="2400" dirty="0" smtClean="0"/>
              <a:t>-Safety features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1044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772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– System Overview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1929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Snow intake (clearing): up to 15.2 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Power requirement: 1680 Watt maximum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Total weight: ~ 40 Kg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Frame material: Aluminum &amp; Acrylic boards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System Inputs:</a:t>
            </a:r>
          </a:p>
          <a:p>
            <a:pPr lvl="1"/>
            <a:r>
              <a:rPr lang="en-US" sz="2000" dirty="0" smtClean="0"/>
              <a:t>- Power supply from home outlet</a:t>
            </a:r>
          </a:p>
          <a:p>
            <a:pPr lvl="1"/>
            <a:r>
              <a:rPr lang="en-US" sz="2000" dirty="0" smtClean="0"/>
              <a:t>- Remote control signals via Wi-Fi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System Outputs:</a:t>
            </a:r>
          </a:p>
          <a:p>
            <a:pPr lvl="1"/>
            <a:r>
              <a:rPr lang="en-US" sz="2000" dirty="0" smtClean="0"/>
              <a:t>- Robot motion</a:t>
            </a:r>
          </a:p>
          <a:p>
            <a:pPr lvl="1"/>
            <a:r>
              <a:rPr lang="en-US" sz="2000" dirty="0" smtClean="0"/>
              <a:t>- Snow thrower -&gt; snow removal</a:t>
            </a:r>
          </a:p>
          <a:p>
            <a:pPr lvl="1"/>
            <a:r>
              <a:rPr lang="en-US" sz="2000" dirty="0" smtClean="0"/>
              <a:t>- Snow thrower -&gt; snow blowing direction control</a:t>
            </a:r>
          </a:p>
          <a:p>
            <a:pPr lvl="1"/>
            <a:r>
              <a:rPr lang="en-US" sz="2000" dirty="0" smtClean="0"/>
              <a:t>- Camera orientation control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Content Placeholder 5" descr="IMG_01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  <p:pic>
        <p:nvPicPr>
          <p:cNvPr id="7" name="Picture 6" descr="E:\ensc440\002a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46568"/>
          </a:xfrm>
        </p:spPr>
        <p:txBody>
          <a:bodyPr/>
          <a:lstStyle/>
          <a:p>
            <a:r>
              <a:rPr lang="en-US" dirty="0" smtClean="0"/>
              <a:t>System Overview –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-Robot base &amp; frame		-Robot case &amp; frame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HelperTech</a:t>
            </a:r>
            <a:r>
              <a:rPr lang="en-US" altLang="zh-TW" dirty="0" smtClean="0"/>
              <a:t> Members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Leo Cheng (CEO)</a:t>
            </a:r>
          </a:p>
          <a:p>
            <a:pPr lvl="1"/>
            <a:r>
              <a:rPr lang="en-US" altLang="zh-TW" dirty="0" smtClean="0"/>
              <a:t>Software Design &amp; Development</a:t>
            </a:r>
          </a:p>
          <a:p>
            <a:r>
              <a:rPr lang="en-US" altLang="zh-TW" dirty="0" err="1" smtClean="0"/>
              <a:t>YuYuan</a:t>
            </a:r>
            <a:r>
              <a:rPr lang="en-US" altLang="zh-TW" dirty="0" smtClean="0"/>
              <a:t> Liu (VP Operations)</a:t>
            </a:r>
          </a:p>
          <a:p>
            <a:pPr lvl="1"/>
            <a:r>
              <a:rPr lang="en-US" altLang="zh-TW" dirty="0" smtClean="0"/>
              <a:t>Software Design &amp; Development</a:t>
            </a:r>
          </a:p>
          <a:p>
            <a:r>
              <a:rPr lang="en-US" altLang="zh-TW" dirty="0" smtClean="0"/>
              <a:t>Peter Hsiao (CFO)</a:t>
            </a:r>
          </a:p>
          <a:p>
            <a:pPr lvl="1"/>
            <a:r>
              <a:rPr lang="en-US" altLang="zh-TW" dirty="0" smtClean="0"/>
              <a:t>Hardware  Development (Mechanical &amp; Electrical)</a:t>
            </a:r>
          </a:p>
          <a:p>
            <a:r>
              <a:rPr lang="en-US" altLang="zh-TW" dirty="0" smtClean="0"/>
              <a:t>Joseph </a:t>
            </a:r>
            <a:r>
              <a:rPr lang="en-US" altLang="zh-TW" dirty="0" err="1" smtClean="0"/>
              <a:t>Shen</a:t>
            </a:r>
            <a:r>
              <a:rPr lang="en-US" altLang="zh-TW" dirty="0" smtClean="0"/>
              <a:t> (VP Marketing)</a:t>
            </a:r>
          </a:p>
          <a:p>
            <a:pPr lvl="1"/>
            <a:r>
              <a:rPr lang="en-US" altLang="zh-TW" dirty="0" smtClean="0"/>
              <a:t>Hardware Development (Mechanical &amp; Electrical)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Includes:</a:t>
            </a:r>
          </a:p>
          <a:p>
            <a:pPr>
              <a:buNone/>
            </a:pPr>
            <a:r>
              <a:rPr lang="en-US" sz="2400" dirty="0" smtClean="0"/>
              <a:t>- Power extension cord</a:t>
            </a:r>
          </a:p>
          <a:p>
            <a:pPr>
              <a:buNone/>
            </a:pPr>
            <a:r>
              <a:rPr lang="en-US" sz="2400" dirty="0" smtClean="0"/>
              <a:t>- Power outlets</a:t>
            </a:r>
          </a:p>
          <a:p>
            <a:pPr>
              <a:buNone/>
            </a:pPr>
            <a:r>
              <a:rPr lang="en-US" sz="2400" dirty="0" smtClean="0"/>
              <a:t>- ATX power supply</a:t>
            </a:r>
          </a:p>
          <a:p>
            <a:pPr>
              <a:buNone/>
            </a:pPr>
            <a:r>
              <a:rPr lang="en-US" sz="2400" dirty="0" smtClean="0"/>
              <a:t>- 2x geared DC motors</a:t>
            </a:r>
          </a:p>
          <a:p>
            <a:pPr>
              <a:buNone/>
            </a:pPr>
            <a:r>
              <a:rPr lang="en-US" sz="2400" dirty="0" smtClean="0"/>
              <a:t>- Power switch circuit</a:t>
            </a:r>
          </a:p>
          <a:p>
            <a:pPr>
              <a:buNone/>
            </a:pPr>
            <a:r>
              <a:rPr lang="en-US" sz="2400" dirty="0" smtClean="0"/>
              <a:t>- Snow thrower</a:t>
            </a:r>
          </a:p>
          <a:p>
            <a:pPr>
              <a:buNone/>
            </a:pPr>
            <a:r>
              <a:rPr lang="en-US" sz="2400" dirty="0" smtClean="0"/>
              <a:t>- 2x rubber wheel of 8’’ in diameter </a:t>
            </a:r>
          </a:p>
          <a:p>
            <a:pPr>
              <a:buNone/>
            </a:pPr>
            <a:r>
              <a:rPr lang="en-US" sz="2400" dirty="0" smtClean="0"/>
              <a:t>-2x supporting wheels</a:t>
            </a:r>
            <a:endParaRPr lang="en-US" sz="2400" dirty="0"/>
          </a:p>
        </p:txBody>
      </p:sp>
      <p:pic>
        <p:nvPicPr>
          <p:cNvPr id="6" name="Picture 5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 – 1st Layer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Includes:</a:t>
            </a:r>
          </a:p>
          <a:p>
            <a:pPr>
              <a:buNone/>
            </a:pPr>
            <a:r>
              <a:rPr lang="en-US" sz="2000" dirty="0" smtClean="0"/>
              <a:t>- ARM development board</a:t>
            </a:r>
          </a:p>
          <a:p>
            <a:pPr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microcontroller (slave)</a:t>
            </a:r>
          </a:p>
          <a:p>
            <a:pPr>
              <a:buNone/>
            </a:pPr>
            <a:r>
              <a:rPr lang="en-US" sz="2000" dirty="0" smtClean="0"/>
              <a:t>- DC motor driver circuit</a:t>
            </a:r>
          </a:p>
          <a:p>
            <a:pPr>
              <a:buNone/>
            </a:pPr>
            <a:r>
              <a:rPr lang="en-US" sz="2000" dirty="0" smtClean="0"/>
              <a:t>- Stepper motor control circuits</a:t>
            </a:r>
          </a:p>
          <a:p>
            <a:pPr>
              <a:buNone/>
            </a:pPr>
            <a:r>
              <a:rPr lang="en-US" sz="2000" dirty="0" smtClean="0"/>
              <a:t>- 0.33Amp stepper motor</a:t>
            </a:r>
          </a:p>
          <a:p>
            <a:pPr>
              <a:buNone/>
            </a:pPr>
            <a:r>
              <a:rPr lang="en-US" sz="2000" dirty="0" smtClean="0"/>
              <a:t>- 4 Amp stepper motor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6" name="Picture 5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 – 2nd Layer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1"/>
          </a:xfrm>
        </p:spPr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828802"/>
          <a:ext cx="8229601" cy="434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070"/>
                <a:gridCol w="1954531"/>
              </a:tblGrid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 Development Board x2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Webcam Camera x2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NPC DC Gear Moto set (K24466)x2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$575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Yardworks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9A Sow Thrower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Arduino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Microcontroller x2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Aluminum Welding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$700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 Acrylic Board x3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1"/>
          </a:xfrm>
        </p:spPr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76400"/>
          <a:ext cx="7772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3610"/>
                <a:gridCol w="1748790"/>
              </a:tblGrid>
              <a:tr h="487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ATX 600W Power Supply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Extension Chord+</a:t>
                      </a:r>
                      <a:r>
                        <a:rPr lang="en-US" sz="2000" b="1" baseline="0" dirty="0" smtClean="0"/>
                        <a:t> Multi Power Plugs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$90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0.33A Bipolar Mercury</a:t>
                      </a:r>
                      <a:r>
                        <a:rPr lang="en-US" sz="2000" b="1" baseline="0" dirty="0" smtClean="0"/>
                        <a:t> Stepper Motor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$27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4A Bipolar</a:t>
                      </a:r>
                      <a:r>
                        <a:rPr lang="en-US" sz="2000" b="1" baseline="0" dirty="0" smtClean="0"/>
                        <a:t> Mercury Stepper Motor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$37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Glue Gun, PCB Boards, Screws and Other Tools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$30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H-Bridge</a:t>
                      </a:r>
                      <a:r>
                        <a:rPr lang="en-US" sz="2000" b="1" baseline="0" dirty="0" smtClean="0"/>
                        <a:t> DC Motor Driver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$160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WIFI Adaptor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$30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Joystick s+ Control Button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$5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Electronics (Wire+ Heat Sinks + Transistors) etc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$246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$2507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566992" cy="4678363"/>
          </a:xfrm>
        </p:spPr>
        <p:txBody>
          <a:bodyPr/>
          <a:lstStyle/>
          <a:p>
            <a:r>
              <a:rPr lang="en-US" sz="2800" dirty="0" smtClean="0"/>
              <a:t>Comparing to the proposed cost budget, we are over-budgeted by $1200.</a:t>
            </a:r>
          </a:p>
          <a:p>
            <a:r>
              <a:rPr lang="en-US" sz="2800" dirty="0" smtClean="0"/>
              <a:t>Originally proposed budget: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Admin\Desktop\original_bud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7657728" cy="3824074"/>
          </a:xfrm>
          <a:prstGeom prst="rect">
            <a:avLst/>
          </a:prstGeom>
          <a:noFill/>
        </p:spPr>
      </p:pic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71600"/>
            <a:ext cx="7571184" cy="4754563"/>
          </a:xfrm>
        </p:spPr>
        <p:txBody>
          <a:bodyPr/>
          <a:lstStyle/>
          <a:p>
            <a:r>
              <a:rPr lang="en-US" dirty="0" smtClean="0"/>
              <a:t>Divided Into Group Of Two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Software Team: </a:t>
            </a:r>
            <a:r>
              <a:rPr lang="en-US" sz="2400" dirty="0" smtClean="0"/>
              <a:t>Leo and </a:t>
            </a:r>
            <a:r>
              <a:rPr lang="en-US" sz="2400" dirty="0" err="1" smtClean="0"/>
              <a:t>Yuyuan</a:t>
            </a:r>
            <a:endParaRPr lang="en-US" sz="2400" dirty="0" smtClean="0"/>
          </a:p>
          <a:p>
            <a:r>
              <a:rPr lang="en-US" dirty="0" smtClean="0"/>
              <a:t> Hardware Team: </a:t>
            </a:r>
            <a:r>
              <a:rPr lang="en-US" sz="2400" dirty="0" smtClean="0"/>
              <a:t>Peter and Joseph</a:t>
            </a:r>
          </a:p>
          <a:p>
            <a:endParaRPr lang="en-US" sz="2400" dirty="0" smtClean="0"/>
          </a:p>
          <a:p>
            <a:r>
              <a:rPr lang="en-US" sz="2400" dirty="0" smtClean="0"/>
              <a:t>Peter and </a:t>
            </a:r>
            <a:r>
              <a:rPr lang="en-US" sz="2400" dirty="0" err="1" smtClean="0"/>
              <a:t>Yuyuan</a:t>
            </a:r>
            <a:r>
              <a:rPr lang="en-US" sz="2400" dirty="0" smtClean="0"/>
              <a:t> are in charge of the communication between two teams</a:t>
            </a:r>
          </a:p>
          <a:p>
            <a:endParaRPr lang="en-US" sz="2400" dirty="0" smtClean="0"/>
          </a:p>
          <a:p>
            <a:r>
              <a:rPr lang="en-US" sz="2400" dirty="0" smtClean="0"/>
              <a:t>The team have regular meeting on a weekly basis </a:t>
            </a:r>
          </a:p>
          <a:p>
            <a:endParaRPr lang="en-US" dirty="0" smtClean="0"/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Timeline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419600"/>
          </a:xfrm>
        </p:spPr>
        <p:txBody>
          <a:bodyPr/>
          <a:lstStyle/>
          <a:p>
            <a:r>
              <a:rPr lang="en-US" sz="2400" dirty="0" smtClean="0"/>
              <a:t>Proposed Timeline: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Admin\Desktop\TIMELINE GANTT 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7519136" cy="4047728"/>
          </a:xfrm>
          <a:prstGeom prst="rect">
            <a:avLst/>
          </a:prstGeom>
          <a:noFill/>
        </p:spPr>
      </p:pic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Timeline Accomplished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71600"/>
            <a:ext cx="7643192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Troubles Met: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Underestimated the Difficulty of Dealing With High Power Motor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2.    Struggled Finding Right Component that Would Do the Job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    Had to Omit the Salt Spraying Unit and Cable Automation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Therefore, The First Integration Was Greatly Delayed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Timeline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71600"/>
            <a:ext cx="7643192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 Timeline: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59632" y="1828800"/>
          <a:ext cx="7198568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Traction</a:t>
            </a:r>
          </a:p>
          <a:p>
            <a:pPr lvl="1"/>
            <a:r>
              <a:rPr lang="en-US" sz="2000" dirty="0" smtClean="0"/>
              <a:t>The current wheels are definitely not suitable for slippery surfaces (budget and time constraints)</a:t>
            </a:r>
          </a:p>
          <a:p>
            <a:pPr lvl="1"/>
            <a:r>
              <a:rPr lang="en-US" sz="2000" dirty="0" smtClean="0"/>
              <a:t>Potential improvements:</a:t>
            </a:r>
          </a:p>
          <a:p>
            <a:pPr lvl="2"/>
            <a:r>
              <a:rPr lang="en-US" sz="1600" dirty="0" smtClean="0"/>
              <a:t>Snow chains</a:t>
            </a:r>
          </a:p>
          <a:p>
            <a:pPr lvl="2"/>
            <a:r>
              <a:rPr lang="en-US" sz="1600" dirty="0" smtClean="0"/>
              <a:t>Glue treads onto the wheel surfaces</a:t>
            </a:r>
          </a:p>
          <a:p>
            <a:pPr lvl="2"/>
            <a:r>
              <a:rPr lang="en-US" sz="1600" dirty="0" smtClean="0"/>
              <a:t>Add two more driving motors and replace the wheels with caterpillar tracks</a:t>
            </a:r>
          </a:p>
          <a:p>
            <a:r>
              <a:rPr lang="en-US" sz="2800" dirty="0" smtClean="0"/>
              <a:t>Snow thrower leveling</a:t>
            </a:r>
          </a:p>
          <a:p>
            <a:pPr lvl="1"/>
            <a:r>
              <a:rPr lang="en-US" sz="2000" dirty="0" smtClean="0"/>
              <a:t>The current design is not adequate for bumpy road conditions. </a:t>
            </a:r>
          </a:p>
          <a:p>
            <a:pPr lvl="1"/>
            <a:r>
              <a:rPr lang="en-US" sz="2000" dirty="0" smtClean="0"/>
              <a:t>Potential improvements:</a:t>
            </a:r>
          </a:p>
          <a:p>
            <a:pPr lvl="2"/>
            <a:r>
              <a:rPr lang="en-US" sz="1600" dirty="0" smtClean="0"/>
              <a:t>Add two stepper motors to adjust the level of the snow thrower so it can be slid up/down along the supportive bars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74" y="0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</a:t>
            </a:r>
            <a:r>
              <a:rPr lang="en-US" altLang="zh-TW" dirty="0" smtClean="0"/>
              <a:t>Development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Team Members</a:t>
            </a:r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Overview</a:t>
            </a:r>
          </a:p>
          <a:p>
            <a:r>
              <a:rPr lang="en-US" altLang="zh-TW" dirty="0" smtClean="0"/>
              <a:t>Software</a:t>
            </a:r>
          </a:p>
          <a:p>
            <a:r>
              <a:rPr lang="en-US" altLang="zh-TW" dirty="0" smtClean="0"/>
              <a:t>Hardware</a:t>
            </a:r>
          </a:p>
          <a:p>
            <a:r>
              <a:rPr lang="en-US" altLang="zh-TW" dirty="0" smtClean="0"/>
              <a:t>Financial &amp; Marketing</a:t>
            </a:r>
          </a:p>
          <a:p>
            <a:r>
              <a:rPr lang="en-US" altLang="zh-TW" dirty="0" smtClean="0"/>
              <a:t>Future Development</a:t>
            </a:r>
          </a:p>
          <a:p>
            <a:r>
              <a:rPr lang="en-US" altLang="zh-TW" dirty="0" smtClean="0"/>
              <a:t>Question</a:t>
            </a:r>
          </a:p>
          <a:p>
            <a:r>
              <a:rPr lang="en-US" altLang="zh-TW" dirty="0" smtClean="0"/>
              <a:t>Demo</a:t>
            </a:r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Automation</a:t>
            </a:r>
          </a:p>
          <a:p>
            <a:pPr lvl="1"/>
            <a:r>
              <a:rPr lang="en-US" dirty="0" smtClean="0"/>
              <a:t>  </a:t>
            </a:r>
            <a:r>
              <a:rPr lang="en-US" sz="1600" dirty="0" smtClean="0"/>
              <a:t>The cable would get in the way of the robot while it’s moving from time to time, causing difficulty for the robot to function properly.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2"/>
            <a:r>
              <a:rPr lang="en-US" sz="2000" dirty="0" smtClean="0"/>
              <a:t>Potential Improvement:</a:t>
            </a:r>
          </a:p>
          <a:p>
            <a:pPr lvl="1"/>
            <a:r>
              <a:rPr lang="en-US" sz="1600" dirty="0" smtClean="0"/>
              <a:t>Design an automation unit with motor and sensor, to pull/release the extension cable to make sure that the cable is not in the way</a:t>
            </a:r>
            <a:r>
              <a:rPr lang="en-US" sz="1600" dirty="0" smtClean="0"/>
              <a:t>.</a:t>
            </a:r>
          </a:p>
          <a:p>
            <a:pPr lvl="1"/>
            <a:r>
              <a:rPr lang="en-US" altLang="zh-TW" sz="1600" dirty="0" smtClean="0"/>
              <a:t>buy retractable power extension cord, there are </a:t>
            </a:r>
            <a:r>
              <a:rPr lang="en-US" altLang="zh-TW" sz="1600" dirty="0" err="1" smtClean="0"/>
              <a:t>alot</a:t>
            </a:r>
            <a:r>
              <a:rPr lang="en-US" altLang="zh-TW" sz="1600" smtClean="0"/>
              <a:t> of options on the market, but we don't really have any budget left</a:t>
            </a:r>
            <a:br>
              <a:rPr lang="en-US" altLang="zh-TW" sz="1600" smtClean="0"/>
            </a:br>
            <a:endParaRPr lang="en-US" sz="1600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Improve video </a:t>
            </a:r>
            <a:r>
              <a:rPr lang="en-US" altLang="zh-TW" dirty="0" smtClean="0"/>
              <a:t>p</a:t>
            </a:r>
            <a:r>
              <a:rPr lang="en-US" altLang="zh-TW" dirty="0" smtClean="0"/>
              <a:t>rocessing speed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sz="1600" dirty="0" smtClean="0"/>
              <a:t>The current video processing speed is not fast enough to be real-time displayed on the LCD. The possible problem is due to the Wi-Fi speed and the size of the video frame</a:t>
            </a:r>
            <a:endParaRPr lang="en-US" altLang="zh-TW" dirty="0" smtClean="0"/>
          </a:p>
          <a:p>
            <a:r>
              <a:rPr lang="en-US" altLang="zh-TW" dirty="0" smtClean="0"/>
              <a:t>Extra Functionality</a:t>
            </a:r>
          </a:p>
          <a:p>
            <a:pPr lvl="1"/>
            <a:r>
              <a:rPr lang="en-US" altLang="zh-TW" sz="2000" dirty="0" smtClean="0"/>
              <a:t>Salt Spraying</a:t>
            </a:r>
          </a:p>
          <a:p>
            <a:pPr lvl="1"/>
            <a:r>
              <a:rPr lang="en-US" altLang="zh-TW" sz="2000" dirty="0" smtClean="0"/>
              <a:t>Motion Sensor</a:t>
            </a:r>
          </a:p>
          <a:p>
            <a:pPr lvl="1"/>
            <a:r>
              <a:rPr lang="en-US" altLang="zh-TW" sz="2000" dirty="0" smtClean="0"/>
              <a:t>Positioning System</a:t>
            </a:r>
          </a:p>
          <a:p>
            <a:pPr lvl="1"/>
            <a:r>
              <a:rPr lang="en-US" altLang="zh-TW" sz="2000" dirty="0" smtClean="0"/>
              <a:t>AI</a:t>
            </a:r>
          </a:p>
          <a:p>
            <a:r>
              <a:rPr lang="en-US" altLang="zh-TW" dirty="0" smtClean="0"/>
              <a:t>Cost </a:t>
            </a:r>
            <a:r>
              <a:rPr lang="en-US" altLang="zh-TW" dirty="0" smtClean="0"/>
              <a:t>Reduction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725544" cy="1143000"/>
          </a:xfrm>
        </p:spPr>
        <p:txBody>
          <a:bodyPr/>
          <a:lstStyle/>
          <a:p>
            <a:r>
              <a:rPr lang="en-US" altLang="zh-TW" dirty="0" smtClean="0"/>
              <a:t>Question?</a:t>
            </a: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440\presentation\CIMG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8100392" cy="5365767"/>
          </a:xfrm>
          <a:prstGeom prst="rect">
            <a:avLst/>
          </a:prstGeom>
          <a:noFill/>
        </p:spPr>
      </p:pic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Household Snow Removal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3304" y="1268760"/>
            <a:ext cx="3250704" cy="1108720"/>
          </a:xfrm>
        </p:spPr>
        <p:txBody>
          <a:bodyPr/>
          <a:lstStyle/>
          <a:p>
            <a:r>
              <a:rPr lang="en-US" altLang="zh-TW" dirty="0" smtClean="0"/>
              <a:t>Snow Shovel</a:t>
            </a:r>
          </a:p>
          <a:p>
            <a:endParaRPr lang="zh-TW" altLang="en-US" dirty="0"/>
          </a:p>
        </p:txBody>
      </p:sp>
      <p:pic>
        <p:nvPicPr>
          <p:cNvPr id="4098" name="Picture 2" descr="snowIQ - winter street shove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755" y="1772817"/>
            <a:ext cx="2432173" cy="1872208"/>
          </a:xfrm>
          <a:prstGeom prst="rect">
            <a:avLst/>
          </a:prstGeom>
          <a:noFill/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777680" y="1268760"/>
            <a:ext cx="3250704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 Blower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snow removal, plowing and shove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2692901" cy="1872208"/>
          </a:xfrm>
          <a:prstGeom prst="rect">
            <a:avLst/>
          </a:prstGeom>
          <a:noFill/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2555776" y="3789040"/>
            <a:ext cx="403244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Anti-Icing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Chemical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Snow Removal Salt for Green Belt">
            <a:hlinkClick r:id="rId5" tooltip="Snow Removal Salt for Green Belt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2381250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86671"/>
            <a:ext cx="7498080" cy="1143000"/>
          </a:xfrm>
        </p:spPr>
        <p:txBody>
          <a:bodyPr/>
          <a:lstStyle/>
          <a:p>
            <a:r>
              <a:rPr lang="en-US" altLang="zh-TW" dirty="0" smtClean="0"/>
              <a:t>Limitation: Outdoor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1900808"/>
          </a:xfrm>
        </p:spPr>
        <p:txBody>
          <a:bodyPr/>
          <a:lstStyle/>
          <a:p>
            <a:r>
              <a:rPr lang="en-US" altLang="zh-TW" dirty="0" smtClean="0"/>
              <a:t>Hazardous Weather</a:t>
            </a:r>
          </a:p>
          <a:p>
            <a:r>
              <a:rPr lang="en-US" altLang="zh-TW" dirty="0" smtClean="0"/>
              <a:t>Slippery Ground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482" name="Picture 2" descr="File:Montreal - Plateau, day of snow - 2003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293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en-US" altLang="zh-TW" dirty="0" smtClean="0"/>
              <a:t>Product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12776"/>
            <a:ext cx="7920880" cy="4800600"/>
          </a:xfrm>
        </p:spPr>
        <p:txBody>
          <a:bodyPr/>
          <a:lstStyle/>
          <a:p>
            <a:r>
              <a:rPr lang="en-US" altLang="zh-TW" dirty="0" smtClean="0"/>
              <a:t>Snow Removal Robot</a:t>
            </a:r>
          </a:p>
          <a:p>
            <a:pPr lvl="1"/>
            <a:r>
              <a:rPr lang="en-US" altLang="zh-TW" dirty="0" smtClean="0"/>
              <a:t>Snow Blower (Completed)</a:t>
            </a:r>
          </a:p>
          <a:p>
            <a:pPr lvl="1"/>
            <a:r>
              <a:rPr lang="en-US" altLang="zh-TW" dirty="0" smtClean="0"/>
              <a:t>Salt Spraying (Incomplete)</a:t>
            </a:r>
          </a:p>
          <a:p>
            <a:r>
              <a:rPr lang="en-US" altLang="zh-TW" dirty="0" smtClean="0"/>
              <a:t>Wireless Remote Control</a:t>
            </a:r>
          </a:p>
          <a:p>
            <a:r>
              <a:rPr lang="en-US" altLang="zh-TW" dirty="0" smtClean="0"/>
              <a:t>Real-time Video</a:t>
            </a:r>
          </a:p>
          <a:p>
            <a:r>
              <a:rPr lang="en-US" altLang="zh-TW" dirty="0" smtClean="0"/>
              <a:t>Safety Consideration</a:t>
            </a:r>
          </a:p>
          <a:p>
            <a:pPr lvl="1"/>
            <a:r>
              <a:rPr lang="en-US" altLang="zh-TW" dirty="0" smtClean="0"/>
              <a:t>Emergency Stop</a:t>
            </a:r>
          </a:p>
          <a:p>
            <a:pPr lvl="1"/>
            <a:endParaRPr lang="zh-TW" altLang="en-US" dirty="0"/>
          </a:p>
        </p:txBody>
      </p:sp>
      <p:pic>
        <p:nvPicPr>
          <p:cNvPr id="1026" name="Picture 2" descr="E:\ensc440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8488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04856" cy="1143000"/>
          </a:xfrm>
        </p:spPr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grpSp>
        <p:nvGrpSpPr>
          <p:cNvPr id="3134" name="Group 62"/>
          <p:cNvGrpSpPr>
            <a:grpSpLocks/>
          </p:cNvGrpSpPr>
          <p:nvPr/>
        </p:nvGrpSpPr>
        <p:grpSpPr bwMode="auto">
          <a:xfrm>
            <a:off x="1104950" y="1340768"/>
            <a:ext cx="7211466" cy="5105400"/>
            <a:chOff x="390" y="1965"/>
            <a:chExt cx="11235" cy="8040"/>
          </a:xfrm>
        </p:grpSpPr>
        <p:sp>
          <p:nvSpPr>
            <p:cNvPr id="3135" name="AutoShape 63"/>
            <p:cNvSpPr>
              <a:spLocks noChangeArrowheads="1"/>
            </p:cNvSpPr>
            <p:nvPr/>
          </p:nvSpPr>
          <p:spPr bwMode="auto">
            <a:xfrm>
              <a:off x="390" y="1965"/>
              <a:ext cx="3525" cy="6296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4260" y="1965"/>
              <a:ext cx="7365" cy="8040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1425" y="4890"/>
              <a:ext cx="1635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625" y="7326"/>
              <a:ext cx="840" cy="54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LED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39" name="AutoShape 67"/>
            <p:cNvSpPr>
              <a:spLocks noChangeArrowheads="1"/>
            </p:cNvSpPr>
            <p:nvPr/>
          </p:nvSpPr>
          <p:spPr bwMode="auto">
            <a:xfrm>
              <a:off x="600" y="7335"/>
              <a:ext cx="1755" cy="54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LCD Screen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0" name="AutoShape 68"/>
            <p:cNvSpPr>
              <a:spLocks noChangeArrowheads="1"/>
            </p:cNvSpPr>
            <p:nvPr/>
          </p:nvSpPr>
          <p:spPr bwMode="auto">
            <a:xfrm>
              <a:off x="1275" y="2839"/>
              <a:ext cx="1950" cy="1046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Button &amp; Joystick Input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 rot="-989019">
              <a:off x="2593" y="5910"/>
              <a:ext cx="450" cy="1338"/>
            </a:xfrm>
            <a:prstGeom prst="downArrow">
              <a:avLst>
                <a:gd name="adj1" fmla="val 50000"/>
                <a:gd name="adj2" fmla="val 74333"/>
              </a:avLst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 rot="3228441">
              <a:off x="6042" y="7557"/>
              <a:ext cx="450" cy="1288"/>
            </a:xfrm>
            <a:prstGeom prst="downArrow">
              <a:avLst>
                <a:gd name="adj1" fmla="val 50000"/>
                <a:gd name="adj2" fmla="val 7155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6825" y="4905"/>
              <a:ext cx="1635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4" name="AutoShape 72"/>
            <p:cNvSpPr>
              <a:spLocks noChangeArrowheads="1"/>
            </p:cNvSpPr>
            <p:nvPr/>
          </p:nvSpPr>
          <p:spPr bwMode="auto">
            <a:xfrm>
              <a:off x="6825" y="6759"/>
              <a:ext cx="1635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5" name="AutoShape 73"/>
            <p:cNvSpPr>
              <a:spLocks noChangeArrowheads="1"/>
            </p:cNvSpPr>
            <p:nvPr/>
          </p:nvSpPr>
          <p:spPr bwMode="auto">
            <a:xfrm>
              <a:off x="6825" y="3090"/>
              <a:ext cx="1635" cy="585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Cameras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3255" y="5085"/>
              <a:ext cx="3405" cy="540"/>
            </a:xfrm>
            <a:prstGeom prst="leftRightArrow">
              <a:avLst>
                <a:gd name="adj1" fmla="val 50000"/>
                <a:gd name="adj2" fmla="val 126111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9630" y="4905"/>
              <a:ext cx="1860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Snow Blower Switch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4905" y="8734"/>
              <a:ext cx="1250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Wheel Control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49" name="AutoShape 77"/>
            <p:cNvSpPr>
              <a:spLocks noChangeArrowheads="1"/>
            </p:cNvSpPr>
            <p:nvPr/>
          </p:nvSpPr>
          <p:spPr bwMode="auto">
            <a:xfrm>
              <a:off x="8760" y="8734"/>
              <a:ext cx="2340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Camera Direction Control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50" name="AutoShape 78"/>
            <p:cNvSpPr>
              <a:spLocks noChangeArrowheads="1"/>
            </p:cNvSpPr>
            <p:nvPr/>
          </p:nvSpPr>
          <p:spPr bwMode="auto">
            <a:xfrm>
              <a:off x="6275" y="8734"/>
              <a:ext cx="2350" cy="900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Snow-out Direction Control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 rot="1035021">
              <a:off x="1356" y="5911"/>
              <a:ext cx="450" cy="1339"/>
            </a:xfrm>
            <a:prstGeom prst="downArrow">
              <a:avLst>
                <a:gd name="adj1" fmla="val 50000"/>
                <a:gd name="adj2" fmla="val 7438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025" y="3960"/>
              <a:ext cx="450" cy="855"/>
            </a:xfrm>
            <a:prstGeom prst="downArrow">
              <a:avLst>
                <a:gd name="adj1" fmla="val 50000"/>
                <a:gd name="adj2" fmla="val 4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7403" y="3765"/>
              <a:ext cx="450" cy="1050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4" name="AutoShape 82"/>
            <p:cNvSpPr>
              <a:spLocks noChangeArrowheads="1"/>
            </p:cNvSpPr>
            <p:nvPr/>
          </p:nvSpPr>
          <p:spPr bwMode="auto">
            <a:xfrm rot="-2962022">
              <a:off x="8732" y="7604"/>
              <a:ext cx="450" cy="1189"/>
            </a:xfrm>
            <a:prstGeom prst="downArrow">
              <a:avLst>
                <a:gd name="adj1" fmla="val 50000"/>
                <a:gd name="adj2" fmla="val 6605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5" name="AutoShape 83"/>
            <p:cNvSpPr>
              <a:spLocks noChangeArrowheads="1"/>
            </p:cNvSpPr>
            <p:nvPr/>
          </p:nvSpPr>
          <p:spPr bwMode="auto">
            <a:xfrm>
              <a:off x="7403" y="7842"/>
              <a:ext cx="450" cy="738"/>
            </a:xfrm>
            <a:prstGeom prst="downArrow">
              <a:avLst>
                <a:gd name="adj1" fmla="val 50000"/>
                <a:gd name="adj2" fmla="val 41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7403" y="5887"/>
              <a:ext cx="450" cy="758"/>
            </a:xfrm>
            <a:prstGeom prst="downArrow">
              <a:avLst>
                <a:gd name="adj1" fmla="val 50000"/>
                <a:gd name="adj2" fmla="val 42111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 rot="16200000">
              <a:off x="8843" y="4897"/>
              <a:ext cx="450" cy="945"/>
            </a:xfrm>
            <a:prstGeom prst="downArrow">
              <a:avLst>
                <a:gd name="adj1" fmla="val 50000"/>
                <a:gd name="adj2" fmla="val 52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58" name="Text Box 86"/>
            <p:cNvSpPr txBox="1">
              <a:spLocks noChangeArrowheads="1"/>
            </p:cNvSpPr>
            <p:nvPr/>
          </p:nvSpPr>
          <p:spPr bwMode="auto">
            <a:xfrm>
              <a:off x="4513" y="4755"/>
              <a:ext cx="857" cy="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Wi-Fi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59" name="Text Box 87"/>
            <p:cNvSpPr txBox="1">
              <a:spLocks noChangeArrowheads="1"/>
            </p:cNvSpPr>
            <p:nvPr/>
          </p:nvSpPr>
          <p:spPr bwMode="auto">
            <a:xfrm>
              <a:off x="885" y="3900"/>
              <a:ext cx="1380" cy="9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Input Signal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0" name="Text Box 88"/>
            <p:cNvSpPr txBox="1">
              <a:spLocks noChangeArrowheads="1"/>
            </p:cNvSpPr>
            <p:nvPr/>
          </p:nvSpPr>
          <p:spPr bwMode="auto">
            <a:xfrm>
              <a:off x="6561" y="3960"/>
              <a:ext cx="857" cy="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Video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600" y="6195"/>
              <a:ext cx="857" cy="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Video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2730" y="6054"/>
              <a:ext cx="1380" cy="9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Robot State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3" name="Text Box 91"/>
            <p:cNvSpPr txBox="1">
              <a:spLocks noChangeArrowheads="1"/>
            </p:cNvSpPr>
            <p:nvPr/>
          </p:nvSpPr>
          <p:spPr bwMode="auto">
            <a:xfrm>
              <a:off x="8280" y="4350"/>
              <a:ext cx="1380" cy="8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Control Signal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auto">
            <a:xfrm>
              <a:off x="7650" y="5805"/>
              <a:ext cx="1380" cy="8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Control Signal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5" name="Text Box 93"/>
            <p:cNvSpPr txBox="1">
              <a:spLocks noChangeArrowheads="1"/>
            </p:cNvSpPr>
            <p:nvPr/>
          </p:nvSpPr>
          <p:spPr bwMode="auto">
            <a:xfrm>
              <a:off x="1686" y="5100"/>
              <a:ext cx="1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MCU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6" name="Text Box 94"/>
            <p:cNvSpPr txBox="1">
              <a:spLocks noChangeArrowheads="1"/>
            </p:cNvSpPr>
            <p:nvPr/>
          </p:nvSpPr>
          <p:spPr bwMode="auto">
            <a:xfrm>
              <a:off x="7084" y="5100"/>
              <a:ext cx="1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MCU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7" name="Text Box 95"/>
            <p:cNvSpPr txBox="1">
              <a:spLocks noChangeArrowheads="1"/>
            </p:cNvSpPr>
            <p:nvPr/>
          </p:nvSpPr>
          <p:spPr bwMode="auto">
            <a:xfrm>
              <a:off x="6440" y="2134"/>
              <a:ext cx="3015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Snow Removal Robot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8" name="Text Box 96"/>
            <p:cNvSpPr txBox="1">
              <a:spLocks noChangeArrowheads="1"/>
            </p:cNvSpPr>
            <p:nvPr/>
          </p:nvSpPr>
          <p:spPr bwMode="auto">
            <a:xfrm>
              <a:off x="665" y="2134"/>
              <a:ext cx="3015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Controller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69" name="Text Box 97"/>
            <p:cNvSpPr txBox="1">
              <a:spLocks noChangeArrowheads="1"/>
            </p:cNvSpPr>
            <p:nvPr/>
          </p:nvSpPr>
          <p:spPr bwMode="auto">
            <a:xfrm>
              <a:off x="6960" y="6945"/>
              <a:ext cx="139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Arduino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/>
              <a:t>Software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990600" y="1340768"/>
            <a:ext cx="7924800" cy="5060032"/>
          </a:xfrm>
        </p:spPr>
        <p:txBody>
          <a:bodyPr/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Goals and objectives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Software system overview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Details of components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4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nsc440\002a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858" y="17585"/>
            <a:ext cx="3781626" cy="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0600" y="1340768"/>
            <a:ext cx="7924800" cy="5060032"/>
          </a:xfrm>
        </p:spPr>
        <p:txBody>
          <a:bodyPr/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The robot can be controlled wirelessly by our remote controller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Real-time image can be displayed on the remote controller. Views from different cameras can be switched.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Snow out direction can be controlled by our remote controller.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altLang="zh-CN" dirty="0" smtClean="0"/>
              <a:t>Safety design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115616" y="476672"/>
            <a:ext cx="6912768" cy="8568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/>
              <a:t>Goals and Objectives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2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453</TotalTime>
  <Words>989</Words>
  <Application>Microsoft Office PowerPoint</Application>
  <PresentationFormat>如螢幕大小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夏至</vt:lpstr>
      <vt:lpstr>HelperTech</vt:lpstr>
      <vt:lpstr>HelperTech Members</vt:lpstr>
      <vt:lpstr>Outline</vt:lpstr>
      <vt:lpstr>Household Snow Removal</vt:lpstr>
      <vt:lpstr>Limitation: Outdoor</vt:lpstr>
      <vt:lpstr>Product Goal</vt:lpstr>
      <vt:lpstr>System Overview</vt:lpstr>
      <vt:lpstr>投影片 8</vt:lpstr>
      <vt:lpstr>投影片 9</vt:lpstr>
      <vt:lpstr>Software System</vt:lpstr>
      <vt:lpstr>Details of components</vt:lpstr>
      <vt:lpstr>Armv9 processor and development board</vt:lpstr>
      <vt:lpstr>Details of components</vt:lpstr>
      <vt:lpstr>Details of components</vt:lpstr>
      <vt:lpstr>Details of components</vt:lpstr>
      <vt:lpstr>Hardware – Goals and Objectives</vt:lpstr>
      <vt:lpstr>Hardware – System Overview</vt:lpstr>
      <vt:lpstr>System Overview</vt:lpstr>
      <vt:lpstr>System Overview – Structure  -Robot base &amp; frame  -Robot case &amp; frame</vt:lpstr>
      <vt:lpstr>System Overview – 1st Layer</vt:lpstr>
      <vt:lpstr>System Overview – 2nd Layer</vt:lpstr>
      <vt:lpstr>COST ANALYSIS</vt:lpstr>
      <vt:lpstr>COST ANALYSIS</vt:lpstr>
      <vt:lpstr>COST ANALYSIS</vt:lpstr>
      <vt:lpstr>TEAM WORK</vt:lpstr>
      <vt:lpstr>Timeline Accomplished</vt:lpstr>
      <vt:lpstr>Timeline Accomplished </vt:lpstr>
      <vt:lpstr>Timeline Accomplished</vt:lpstr>
      <vt:lpstr>Future Development</vt:lpstr>
      <vt:lpstr>Future Development</vt:lpstr>
      <vt:lpstr>Future Development</vt:lpstr>
      <vt:lpstr>Question?</vt:lpstr>
      <vt:lpstr>Controller Layout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</dc:creator>
  <cp:lastModifiedBy>Leo</cp:lastModifiedBy>
  <cp:revision>66</cp:revision>
  <dcterms:created xsi:type="dcterms:W3CDTF">2011-04-18T01:43:51Z</dcterms:created>
  <dcterms:modified xsi:type="dcterms:W3CDTF">2011-04-18T18:59:27Z</dcterms:modified>
</cp:coreProperties>
</file>