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315" r:id="rId2"/>
    <p:sldId id="307" r:id="rId3"/>
    <p:sldId id="308" r:id="rId4"/>
    <p:sldId id="309" r:id="rId5"/>
    <p:sldId id="310" r:id="rId6"/>
    <p:sldId id="314" r:id="rId7"/>
    <p:sldId id="278" r:id="rId8"/>
    <p:sldId id="329" r:id="rId9"/>
    <p:sldId id="306" r:id="rId10"/>
    <p:sldId id="279" r:id="rId11"/>
    <p:sldId id="295" r:id="rId12"/>
    <p:sldId id="267" r:id="rId13"/>
    <p:sldId id="330" r:id="rId14"/>
    <p:sldId id="284" r:id="rId15"/>
    <p:sldId id="338" r:id="rId16"/>
    <p:sldId id="262" r:id="rId17"/>
    <p:sldId id="270" r:id="rId18"/>
    <p:sldId id="331" r:id="rId19"/>
    <p:sldId id="269" r:id="rId20"/>
    <p:sldId id="286" r:id="rId21"/>
    <p:sldId id="263" r:id="rId22"/>
    <p:sldId id="294" r:id="rId23"/>
    <p:sldId id="332" r:id="rId24"/>
    <p:sldId id="272" r:id="rId25"/>
    <p:sldId id="264" r:id="rId26"/>
    <p:sldId id="333" r:id="rId27"/>
    <p:sldId id="274" r:id="rId28"/>
    <p:sldId id="277" r:id="rId29"/>
    <p:sldId id="275" r:id="rId30"/>
    <p:sldId id="327" r:id="rId31"/>
    <p:sldId id="265" r:id="rId32"/>
    <p:sldId id="335" r:id="rId33"/>
    <p:sldId id="293" r:id="rId34"/>
    <p:sldId id="334" r:id="rId35"/>
    <p:sldId id="326" r:id="rId36"/>
    <p:sldId id="336" r:id="rId37"/>
    <p:sldId id="273" r:id="rId38"/>
    <p:sldId id="337" r:id="rId39"/>
    <p:sldId id="304" r:id="rId40"/>
    <p:sldId id="325" r:id="rId41"/>
    <p:sldId id="258" r:id="rId42"/>
    <p:sldId id="28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0167" autoAdjust="0"/>
  </p:normalViewPr>
  <p:slideViewPr>
    <p:cSldViewPr>
      <p:cViewPr varScale="1">
        <p:scale>
          <a:sx n="71" d="100"/>
          <a:sy n="71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599289592617719"/>
          <c:y val="3.9350381748729561E-2"/>
          <c:w val="0.75197073648236823"/>
          <c:h val="0.94656952034001218"/>
        </c:manualLayout>
      </c:layout>
      <c:areaChart>
        <c:grouping val="stacked"/>
        <c:ser>
          <c:idx val="0"/>
          <c:order val="0"/>
          <c:tx>
            <c:v>Net Income</c:v>
          </c:tx>
          <c:spPr>
            <a:solidFill>
              <a:srgbClr val="0070C0"/>
            </a:solidFill>
            <a:ln w="25400">
              <a:noFill/>
            </a:ln>
          </c:spPr>
          <c:cat>
            <c:numRef>
              <c:f>Sheet1!$A$7:$E$7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Sheet1!$A$8:$E$8</c:f>
              <c:numCache>
                <c:formatCode>"$"#,##0;[Red]\-"$"#,##0</c:formatCode>
                <c:ptCount val="5"/>
                <c:pt idx="0">
                  <c:v>-217570</c:v>
                </c:pt>
                <c:pt idx="1">
                  <c:v>920</c:v>
                </c:pt>
                <c:pt idx="2">
                  <c:v>199920</c:v>
                </c:pt>
                <c:pt idx="3">
                  <c:v>1267980</c:v>
                </c:pt>
                <c:pt idx="4">
                  <c:v>3258920</c:v>
                </c:pt>
              </c:numCache>
            </c:numRef>
          </c:val>
        </c:ser>
        <c:ser>
          <c:idx val="1"/>
          <c:order val="1"/>
          <c:tx>
            <c:v>Gross Profit</c:v>
          </c:tx>
          <c:spPr>
            <a:solidFill>
              <a:srgbClr val="00B050"/>
            </a:solidFill>
            <a:ln w="25400">
              <a:noFill/>
            </a:ln>
          </c:spPr>
          <c:cat>
            <c:numRef>
              <c:f>Sheet1!$A$7:$E$7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Sheet1!$A$9:$E$9</c:f>
              <c:numCache>
                <c:formatCode>General</c:formatCode>
                <c:ptCount val="5"/>
                <c:pt idx="0">
                  <c:v>450000</c:v>
                </c:pt>
                <c:pt idx="1">
                  <c:v>2250000</c:v>
                </c:pt>
                <c:pt idx="2">
                  <c:v>4500000</c:v>
                </c:pt>
                <c:pt idx="3">
                  <c:v>9000000</c:v>
                </c:pt>
                <c:pt idx="4">
                  <c:v>18000000</c:v>
                </c:pt>
              </c:numCache>
            </c:numRef>
          </c:val>
        </c:ser>
        <c:ser>
          <c:idx val="2"/>
          <c:order val="2"/>
          <c:tx>
            <c:v>Sales Revenue</c:v>
          </c:tx>
          <c:spPr>
            <a:solidFill>
              <a:srgbClr val="FF0000"/>
            </a:solidFill>
            <a:ln w="25400">
              <a:noFill/>
            </a:ln>
          </c:spPr>
          <c:cat>
            <c:numRef>
              <c:f>Sheet1!$A$7:$E$7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Sheet1!$A$10:$E$10</c:f>
              <c:numCache>
                <c:formatCode>General</c:formatCode>
                <c:ptCount val="5"/>
                <c:pt idx="0">
                  <c:v>80209.999999999971</c:v>
                </c:pt>
                <c:pt idx="1">
                  <c:v>425000</c:v>
                </c:pt>
                <c:pt idx="2">
                  <c:v>800000</c:v>
                </c:pt>
                <c:pt idx="3">
                  <c:v>2100000</c:v>
                </c:pt>
                <c:pt idx="4">
                  <c:v>4400000</c:v>
                </c:pt>
              </c:numCache>
            </c:numRef>
          </c:val>
        </c:ser>
        <c:axId val="72143616"/>
        <c:axId val="72145152"/>
      </c:areaChart>
      <c:catAx>
        <c:axId val="72143616"/>
        <c:scaling>
          <c:orientation val="minMax"/>
        </c:scaling>
        <c:axPos val="b"/>
        <c:numFmt formatCode="General" sourceLinked="1"/>
        <c:tickLblPos val="nextTo"/>
        <c:crossAx val="72145152"/>
        <c:crosses val="autoZero"/>
        <c:auto val="1"/>
        <c:lblAlgn val="ctr"/>
        <c:lblOffset val="100"/>
      </c:catAx>
      <c:valAx>
        <c:axId val="72145152"/>
        <c:scaling>
          <c:orientation val="minMax"/>
        </c:scaling>
        <c:axPos val="l"/>
        <c:majorGridlines/>
        <c:numFmt formatCode="&quot;$&quot;#,##0;[Red]\-&quot;$&quot;#,##0" sourceLinked="1"/>
        <c:tickLblPos val="nextTo"/>
        <c:crossAx val="721436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4409510334645704"/>
          <c:y val="0.22268782556026659"/>
          <c:w val="0.2184048966535434"/>
          <c:h val="0.21000896426408239"/>
        </c:manualLayout>
      </c:layout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8A63F-104A-4671-B860-5F2ABE8EC8F1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453000-260E-4578-A44B-DF3B52C60119}">
      <dgm:prSet phldrT="[Text]"/>
      <dgm:spPr/>
      <dgm:t>
        <a:bodyPr/>
        <a:lstStyle/>
        <a:p>
          <a:r>
            <a:rPr lang="en-US" dirty="0" smtClean="0"/>
            <a:t>CEO</a:t>
          </a:r>
          <a:br>
            <a:rPr lang="en-US" dirty="0" smtClean="0"/>
          </a:br>
          <a:r>
            <a:rPr lang="en-US" dirty="0" smtClean="0"/>
            <a:t>Jacky Wong</a:t>
          </a:r>
          <a:endParaRPr lang="en-US" dirty="0"/>
        </a:p>
      </dgm:t>
    </dgm:pt>
    <dgm:pt modelId="{171A81DC-2C94-404F-B81D-46A025F1DFB4}" type="parTrans" cxnId="{DEB7C19D-BE2F-491C-9E84-6533DC00437B}">
      <dgm:prSet/>
      <dgm:spPr/>
      <dgm:t>
        <a:bodyPr/>
        <a:lstStyle/>
        <a:p>
          <a:endParaRPr lang="en-US"/>
        </a:p>
      </dgm:t>
    </dgm:pt>
    <dgm:pt modelId="{2CF28B58-5AE8-4EE7-9A74-288BA0914A5F}" type="sibTrans" cxnId="{DEB7C19D-BE2F-491C-9E84-6533DC00437B}">
      <dgm:prSet/>
      <dgm:spPr/>
      <dgm:t>
        <a:bodyPr/>
        <a:lstStyle/>
        <a:p>
          <a:endParaRPr lang="en-US"/>
        </a:p>
      </dgm:t>
    </dgm:pt>
    <dgm:pt modelId="{7D13A925-3131-4C55-8F71-05F0C64768BE}">
      <dgm:prSet phldrT="[Text]"/>
      <dgm:spPr/>
      <dgm:t>
        <a:bodyPr/>
        <a:lstStyle/>
        <a:p>
          <a:r>
            <a:rPr lang="en-US" dirty="0" smtClean="0"/>
            <a:t>COO</a:t>
          </a:r>
          <a:br>
            <a:rPr lang="en-US" dirty="0" smtClean="0"/>
          </a:br>
          <a:r>
            <a:rPr lang="en-US" dirty="0" smtClean="0"/>
            <a:t>Clara </a:t>
          </a:r>
          <a:r>
            <a:rPr lang="en-US" dirty="0" err="1" smtClean="0"/>
            <a:t>Luo</a:t>
          </a:r>
          <a:endParaRPr lang="en-US" dirty="0"/>
        </a:p>
      </dgm:t>
    </dgm:pt>
    <dgm:pt modelId="{62D2E60D-C6F3-4CE4-9490-93D97295F4B2}" type="parTrans" cxnId="{186628BB-9D40-4966-A6A3-9248FBD46692}">
      <dgm:prSet/>
      <dgm:spPr/>
      <dgm:t>
        <a:bodyPr/>
        <a:lstStyle/>
        <a:p>
          <a:endParaRPr lang="en-US" dirty="0"/>
        </a:p>
      </dgm:t>
    </dgm:pt>
    <dgm:pt modelId="{2CAF75CD-EF40-4F96-9B63-B9C3195D1D5A}" type="sibTrans" cxnId="{186628BB-9D40-4966-A6A3-9248FBD46692}">
      <dgm:prSet/>
      <dgm:spPr/>
      <dgm:t>
        <a:bodyPr/>
        <a:lstStyle/>
        <a:p>
          <a:endParaRPr lang="en-US"/>
        </a:p>
      </dgm:t>
    </dgm:pt>
    <dgm:pt modelId="{78F80890-F699-460C-8770-85C8CEBB3B80}">
      <dgm:prSet phldrT="[Text]"/>
      <dgm:spPr/>
      <dgm:t>
        <a:bodyPr/>
        <a:lstStyle/>
        <a:p>
          <a:r>
            <a:rPr lang="en-US" dirty="0" smtClean="0"/>
            <a:t>CFO</a:t>
          </a:r>
          <a:br>
            <a:rPr lang="en-US" dirty="0" smtClean="0"/>
          </a:br>
          <a:r>
            <a:rPr lang="en-US" dirty="0" smtClean="0"/>
            <a:t>Jeffrey Sun</a:t>
          </a:r>
          <a:endParaRPr lang="en-US" dirty="0"/>
        </a:p>
      </dgm:t>
    </dgm:pt>
    <dgm:pt modelId="{0768D9A4-B8B3-4A4B-9FF6-E7DFD8FAEC77}" type="parTrans" cxnId="{12D2952C-31A5-491C-B99C-8B2C8BDEC566}">
      <dgm:prSet/>
      <dgm:spPr/>
      <dgm:t>
        <a:bodyPr/>
        <a:lstStyle/>
        <a:p>
          <a:endParaRPr lang="en-US" dirty="0"/>
        </a:p>
      </dgm:t>
    </dgm:pt>
    <dgm:pt modelId="{7D9F5C78-0A21-474B-9B86-D110BCD1AD66}" type="sibTrans" cxnId="{12D2952C-31A5-491C-B99C-8B2C8BDEC566}">
      <dgm:prSet/>
      <dgm:spPr/>
      <dgm:t>
        <a:bodyPr/>
        <a:lstStyle/>
        <a:p>
          <a:endParaRPr lang="en-US"/>
        </a:p>
      </dgm:t>
    </dgm:pt>
    <dgm:pt modelId="{EB6F73C8-2180-4F86-9C6E-08D02A8E189C}">
      <dgm:prSet phldrT="[Text]" custT="1"/>
      <dgm:spPr/>
      <dgm:t>
        <a:bodyPr/>
        <a:lstStyle/>
        <a:p>
          <a:r>
            <a:rPr lang="en-US" sz="2000" dirty="0" smtClean="0"/>
            <a:t/>
          </a:r>
          <a:br>
            <a:rPr lang="en-US" sz="2000" dirty="0" smtClean="0"/>
          </a:br>
          <a:r>
            <a:rPr lang="en-US" sz="2900" dirty="0" smtClean="0"/>
            <a:t>CTO</a:t>
          </a:r>
          <a:r>
            <a:rPr lang="en-US" sz="2000" dirty="0" smtClean="0"/>
            <a:t/>
          </a:r>
          <a:br>
            <a:rPr lang="en-US" sz="2000" dirty="0" smtClean="0"/>
          </a:br>
          <a:r>
            <a:rPr lang="en-US" sz="2900" dirty="0" smtClean="0"/>
            <a:t>Andrew</a:t>
          </a:r>
          <a:r>
            <a:rPr lang="en-US" sz="2000" dirty="0" smtClean="0"/>
            <a:t> </a:t>
          </a:r>
          <a:r>
            <a:rPr lang="en-US" sz="2900" dirty="0" smtClean="0"/>
            <a:t>Ng</a:t>
          </a:r>
        </a:p>
        <a:p>
          <a:endParaRPr lang="en-US" sz="1400" dirty="0"/>
        </a:p>
      </dgm:t>
    </dgm:pt>
    <dgm:pt modelId="{886A97F7-5368-4AB4-9990-12548AC5A117}" type="parTrans" cxnId="{2094E994-293A-4485-9674-798C2DC03BB6}">
      <dgm:prSet/>
      <dgm:spPr/>
      <dgm:t>
        <a:bodyPr/>
        <a:lstStyle/>
        <a:p>
          <a:endParaRPr lang="en-US" dirty="0"/>
        </a:p>
      </dgm:t>
    </dgm:pt>
    <dgm:pt modelId="{AF9E3E84-5992-4AB1-9237-47A09BDB0CF9}" type="sibTrans" cxnId="{2094E994-293A-4485-9674-798C2DC03BB6}">
      <dgm:prSet/>
      <dgm:spPr/>
      <dgm:t>
        <a:bodyPr/>
        <a:lstStyle/>
        <a:p>
          <a:endParaRPr lang="en-US"/>
        </a:p>
      </dgm:t>
    </dgm:pt>
    <dgm:pt modelId="{0FA0CEDC-EA8C-4838-B222-ADFDA95DABB1}">
      <dgm:prSet/>
      <dgm:spPr/>
      <dgm:t>
        <a:bodyPr/>
        <a:lstStyle/>
        <a:p>
          <a:r>
            <a:rPr lang="en-US" dirty="0" smtClean="0"/>
            <a:t>CMO</a:t>
          </a:r>
          <a:br>
            <a:rPr lang="en-US" dirty="0" smtClean="0"/>
          </a:br>
          <a:r>
            <a:rPr lang="en-US" dirty="0" smtClean="0"/>
            <a:t>Jackie Ng</a:t>
          </a:r>
          <a:endParaRPr lang="en-US" dirty="0"/>
        </a:p>
      </dgm:t>
    </dgm:pt>
    <dgm:pt modelId="{A90E6979-9141-4C55-8E34-D97BE21F2527}" type="parTrans" cxnId="{A0AF6954-B73C-4D72-88C6-37ACF2484E09}">
      <dgm:prSet/>
      <dgm:spPr/>
      <dgm:t>
        <a:bodyPr/>
        <a:lstStyle/>
        <a:p>
          <a:endParaRPr lang="en-US" dirty="0"/>
        </a:p>
      </dgm:t>
    </dgm:pt>
    <dgm:pt modelId="{39E30AA1-6CF8-45EF-B1C4-5B235E60FF6A}" type="sibTrans" cxnId="{A0AF6954-B73C-4D72-88C6-37ACF2484E09}">
      <dgm:prSet/>
      <dgm:spPr/>
      <dgm:t>
        <a:bodyPr/>
        <a:lstStyle/>
        <a:p>
          <a:endParaRPr lang="en-US"/>
        </a:p>
      </dgm:t>
    </dgm:pt>
    <dgm:pt modelId="{9A294FB0-9C7B-4434-BE03-79DABF3A15CD}" type="pres">
      <dgm:prSet presAssocID="{B7F8A63F-104A-4671-B860-5F2ABE8EC8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8E1E35E9-0583-49D7-91F6-A423F20C1B9A}" type="pres">
      <dgm:prSet presAssocID="{02453000-260E-4578-A44B-DF3B52C60119}" presName="hierRoot1" presStyleCnt="0">
        <dgm:presLayoutVars>
          <dgm:hierBranch val="init"/>
        </dgm:presLayoutVars>
      </dgm:prSet>
      <dgm:spPr/>
    </dgm:pt>
    <dgm:pt modelId="{5BA70B06-A73E-46A9-812F-60524F6A52CE}" type="pres">
      <dgm:prSet presAssocID="{02453000-260E-4578-A44B-DF3B52C60119}" presName="rootComposite1" presStyleCnt="0"/>
      <dgm:spPr/>
    </dgm:pt>
    <dgm:pt modelId="{BD8A616D-213F-4869-BADF-A3705D77186D}" type="pres">
      <dgm:prSet presAssocID="{02453000-260E-4578-A44B-DF3B52C60119}" presName="rootText1" presStyleLbl="node0" presStyleIdx="0" presStyleCnt="1" custScaleX="180652" custScaleY="1896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64A542-29BF-4233-9EC7-9582B3AC43FF}" type="pres">
      <dgm:prSet presAssocID="{02453000-260E-4578-A44B-DF3B52C60119}" presName="rootConnector1" presStyleLbl="node1" presStyleIdx="0" presStyleCnt="0"/>
      <dgm:spPr/>
      <dgm:t>
        <a:bodyPr/>
        <a:lstStyle/>
        <a:p>
          <a:endParaRPr lang="en-CA"/>
        </a:p>
      </dgm:t>
    </dgm:pt>
    <dgm:pt modelId="{E43D4E2C-433E-46CF-B83C-1355FCBFEF8E}" type="pres">
      <dgm:prSet presAssocID="{02453000-260E-4578-A44B-DF3B52C60119}" presName="hierChild2" presStyleCnt="0"/>
      <dgm:spPr/>
    </dgm:pt>
    <dgm:pt modelId="{B1C6E335-3D08-4ED9-8229-432364AD1796}" type="pres">
      <dgm:prSet presAssocID="{62D2E60D-C6F3-4CE4-9490-93D97295F4B2}" presName="Name37" presStyleLbl="parChTrans1D2" presStyleIdx="0" presStyleCnt="4"/>
      <dgm:spPr/>
      <dgm:t>
        <a:bodyPr/>
        <a:lstStyle/>
        <a:p>
          <a:endParaRPr lang="en-CA"/>
        </a:p>
      </dgm:t>
    </dgm:pt>
    <dgm:pt modelId="{7F569D2E-1596-4218-AC0A-73BB9E94AE79}" type="pres">
      <dgm:prSet presAssocID="{7D13A925-3131-4C55-8F71-05F0C64768BE}" presName="hierRoot2" presStyleCnt="0">
        <dgm:presLayoutVars>
          <dgm:hierBranch val="init"/>
        </dgm:presLayoutVars>
      </dgm:prSet>
      <dgm:spPr/>
    </dgm:pt>
    <dgm:pt modelId="{2DFAC22C-993E-4F00-B982-0BD4A8C7DA6F}" type="pres">
      <dgm:prSet presAssocID="{7D13A925-3131-4C55-8F71-05F0C64768BE}" presName="rootComposite" presStyleCnt="0"/>
      <dgm:spPr/>
    </dgm:pt>
    <dgm:pt modelId="{B82BF524-45A4-450B-9A0B-56A0BF49F89A}" type="pres">
      <dgm:prSet presAssocID="{7D13A925-3131-4C55-8F71-05F0C64768BE}" presName="rootText" presStyleLbl="node2" presStyleIdx="0" presStyleCnt="4" custScaleX="120630" custScaleY="13811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CE2F327-A13E-48C2-96AF-6E3CFE2F50F0}" type="pres">
      <dgm:prSet presAssocID="{7D13A925-3131-4C55-8F71-05F0C64768BE}" presName="rootConnector" presStyleLbl="node2" presStyleIdx="0" presStyleCnt="4"/>
      <dgm:spPr/>
      <dgm:t>
        <a:bodyPr/>
        <a:lstStyle/>
        <a:p>
          <a:endParaRPr lang="en-CA"/>
        </a:p>
      </dgm:t>
    </dgm:pt>
    <dgm:pt modelId="{74674C85-9021-47A1-81ED-5AFD5B8029F4}" type="pres">
      <dgm:prSet presAssocID="{7D13A925-3131-4C55-8F71-05F0C64768BE}" presName="hierChild4" presStyleCnt="0"/>
      <dgm:spPr/>
    </dgm:pt>
    <dgm:pt modelId="{65751875-14AB-4CE0-A177-22BBC449DE2E}" type="pres">
      <dgm:prSet presAssocID="{7D13A925-3131-4C55-8F71-05F0C64768BE}" presName="hierChild5" presStyleCnt="0"/>
      <dgm:spPr/>
    </dgm:pt>
    <dgm:pt modelId="{DA2D6AAF-882D-407E-BC77-166A1415234E}" type="pres">
      <dgm:prSet presAssocID="{0768D9A4-B8B3-4A4B-9FF6-E7DFD8FAEC77}" presName="Name37" presStyleLbl="parChTrans1D2" presStyleIdx="1" presStyleCnt="4"/>
      <dgm:spPr/>
      <dgm:t>
        <a:bodyPr/>
        <a:lstStyle/>
        <a:p>
          <a:endParaRPr lang="en-CA"/>
        </a:p>
      </dgm:t>
    </dgm:pt>
    <dgm:pt modelId="{63A40CFF-DF91-410F-A5CC-7A73E2581C89}" type="pres">
      <dgm:prSet presAssocID="{78F80890-F699-460C-8770-85C8CEBB3B80}" presName="hierRoot2" presStyleCnt="0">
        <dgm:presLayoutVars>
          <dgm:hierBranch val="init"/>
        </dgm:presLayoutVars>
      </dgm:prSet>
      <dgm:spPr/>
    </dgm:pt>
    <dgm:pt modelId="{DFF3C06D-39C1-4588-AF82-84642E174F8E}" type="pres">
      <dgm:prSet presAssocID="{78F80890-F699-460C-8770-85C8CEBB3B80}" presName="rootComposite" presStyleCnt="0"/>
      <dgm:spPr/>
    </dgm:pt>
    <dgm:pt modelId="{7BCDFC49-2E04-48D1-BB4B-1DEC7CFBE22F}" type="pres">
      <dgm:prSet presAssocID="{78F80890-F699-460C-8770-85C8CEBB3B80}" presName="rootText" presStyleLbl="node2" presStyleIdx="1" presStyleCnt="4" custScaleX="104772" custScaleY="1415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BF7EF3-F418-49EA-A57D-839745C03B52}" type="pres">
      <dgm:prSet presAssocID="{78F80890-F699-460C-8770-85C8CEBB3B80}" presName="rootConnector" presStyleLbl="node2" presStyleIdx="1" presStyleCnt="4"/>
      <dgm:spPr/>
      <dgm:t>
        <a:bodyPr/>
        <a:lstStyle/>
        <a:p>
          <a:endParaRPr lang="en-CA"/>
        </a:p>
      </dgm:t>
    </dgm:pt>
    <dgm:pt modelId="{80EFF9E1-933F-47A6-A5B1-BC158A259DDB}" type="pres">
      <dgm:prSet presAssocID="{78F80890-F699-460C-8770-85C8CEBB3B80}" presName="hierChild4" presStyleCnt="0"/>
      <dgm:spPr/>
    </dgm:pt>
    <dgm:pt modelId="{B4629A24-6521-4FDE-9C43-33CFF4D7B354}" type="pres">
      <dgm:prSet presAssocID="{78F80890-F699-460C-8770-85C8CEBB3B80}" presName="hierChild5" presStyleCnt="0"/>
      <dgm:spPr/>
    </dgm:pt>
    <dgm:pt modelId="{C875E120-F348-4900-B712-84BFA4B3B409}" type="pres">
      <dgm:prSet presAssocID="{886A97F7-5368-4AB4-9990-12548AC5A117}" presName="Name37" presStyleLbl="parChTrans1D2" presStyleIdx="2" presStyleCnt="4"/>
      <dgm:spPr/>
      <dgm:t>
        <a:bodyPr/>
        <a:lstStyle/>
        <a:p>
          <a:endParaRPr lang="en-CA"/>
        </a:p>
      </dgm:t>
    </dgm:pt>
    <dgm:pt modelId="{29D31862-25F6-4628-A373-82433BBB5161}" type="pres">
      <dgm:prSet presAssocID="{EB6F73C8-2180-4F86-9C6E-08D02A8E189C}" presName="hierRoot2" presStyleCnt="0">
        <dgm:presLayoutVars>
          <dgm:hierBranch val="init"/>
        </dgm:presLayoutVars>
      </dgm:prSet>
      <dgm:spPr/>
    </dgm:pt>
    <dgm:pt modelId="{E2591421-7296-42FF-A55D-D12F8C52F927}" type="pres">
      <dgm:prSet presAssocID="{EB6F73C8-2180-4F86-9C6E-08D02A8E189C}" presName="rootComposite" presStyleCnt="0"/>
      <dgm:spPr/>
    </dgm:pt>
    <dgm:pt modelId="{AF6822A1-BD5C-4819-A7A0-1FC8B234D32D}" type="pres">
      <dgm:prSet presAssocID="{EB6F73C8-2180-4F86-9C6E-08D02A8E189C}" presName="rootText" presStyleLbl="node2" presStyleIdx="2" presStyleCnt="4" custScaleX="106708" custScaleY="1434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457967-2F65-4C8A-A871-564751A85267}" type="pres">
      <dgm:prSet presAssocID="{EB6F73C8-2180-4F86-9C6E-08D02A8E189C}" presName="rootConnector" presStyleLbl="node2" presStyleIdx="2" presStyleCnt="4"/>
      <dgm:spPr/>
      <dgm:t>
        <a:bodyPr/>
        <a:lstStyle/>
        <a:p>
          <a:endParaRPr lang="en-CA"/>
        </a:p>
      </dgm:t>
    </dgm:pt>
    <dgm:pt modelId="{E2D1B6D8-DF8A-4310-AF4D-5ABA5E33FAEE}" type="pres">
      <dgm:prSet presAssocID="{EB6F73C8-2180-4F86-9C6E-08D02A8E189C}" presName="hierChild4" presStyleCnt="0"/>
      <dgm:spPr/>
    </dgm:pt>
    <dgm:pt modelId="{A58561FD-29C8-4596-BA7A-04A3504F4C0A}" type="pres">
      <dgm:prSet presAssocID="{EB6F73C8-2180-4F86-9C6E-08D02A8E189C}" presName="hierChild5" presStyleCnt="0"/>
      <dgm:spPr/>
    </dgm:pt>
    <dgm:pt modelId="{77FE11AB-4D28-446B-BCDE-7FB7A419FD61}" type="pres">
      <dgm:prSet presAssocID="{A90E6979-9141-4C55-8E34-D97BE21F2527}" presName="Name37" presStyleLbl="parChTrans1D2" presStyleIdx="3" presStyleCnt="4"/>
      <dgm:spPr/>
      <dgm:t>
        <a:bodyPr/>
        <a:lstStyle/>
        <a:p>
          <a:endParaRPr lang="en-CA"/>
        </a:p>
      </dgm:t>
    </dgm:pt>
    <dgm:pt modelId="{12FF31F6-86FD-4B39-95C5-B196F542F108}" type="pres">
      <dgm:prSet presAssocID="{0FA0CEDC-EA8C-4838-B222-ADFDA95DABB1}" presName="hierRoot2" presStyleCnt="0">
        <dgm:presLayoutVars>
          <dgm:hierBranch val="init"/>
        </dgm:presLayoutVars>
      </dgm:prSet>
      <dgm:spPr/>
    </dgm:pt>
    <dgm:pt modelId="{2007DD23-1AD9-4F5F-8A3B-FF6AA17BF4EE}" type="pres">
      <dgm:prSet presAssocID="{0FA0CEDC-EA8C-4838-B222-ADFDA95DABB1}" presName="rootComposite" presStyleCnt="0"/>
      <dgm:spPr/>
    </dgm:pt>
    <dgm:pt modelId="{4D69C672-774B-41D7-AFBD-BEF1A936895E}" type="pres">
      <dgm:prSet presAssocID="{0FA0CEDC-EA8C-4838-B222-ADFDA95DABB1}" presName="rootText" presStyleLbl="node2" presStyleIdx="3" presStyleCnt="4" custScaleX="109652" custScaleY="1481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949DBF-E9F3-44F4-9E7F-6BA71BEF151C}" type="pres">
      <dgm:prSet presAssocID="{0FA0CEDC-EA8C-4838-B222-ADFDA95DABB1}" presName="rootConnector" presStyleLbl="node2" presStyleIdx="3" presStyleCnt="4"/>
      <dgm:spPr/>
      <dgm:t>
        <a:bodyPr/>
        <a:lstStyle/>
        <a:p>
          <a:endParaRPr lang="en-CA"/>
        </a:p>
      </dgm:t>
    </dgm:pt>
    <dgm:pt modelId="{FA8E6387-9332-4279-9063-62DC0F2B7FBA}" type="pres">
      <dgm:prSet presAssocID="{0FA0CEDC-EA8C-4838-B222-ADFDA95DABB1}" presName="hierChild4" presStyleCnt="0"/>
      <dgm:spPr/>
    </dgm:pt>
    <dgm:pt modelId="{0A3E5082-E336-40A0-AE06-487A797B88CA}" type="pres">
      <dgm:prSet presAssocID="{0FA0CEDC-EA8C-4838-B222-ADFDA95DABB1}" presName="hierChild5" presStyleCnt="0"/>
      <dgm:spPr/>
    </dgm:pt>
    <dgm:pt modelId="{AA2817AF-51BF-43DC-BAA1-1EC7DC4A8465}" type="pres">
      <dgm:prSet presAssocID="{02453000-260E-4578-A44B-DF3B52C60119}" presName="hierChild3" presStyleCnt="0"/>
      <dgm:spPr/>
    </dgm:pt>
  </dgm:ptLst>
  <dgm:cxnLst>
    <dgm:cxn modelId="{87EA86B5-00DA-421A-967E-BFE1EA5D1432}" type="presOf" srcId="{886A97F7-5368-4AB4-9990-12548AC5A117}" destId="{C875E120-F348-4900-B712-84BFA4B3B409}" srcOrd="0" destOrd="0" presId="urn:microsoft.com/office/officeart/2005/8/layout/orgChart1"/>
    <dgm:cxn modelId="{0E9EDC75-D039-46D7-BF2E-BD4FD1A59E0C}" type="presOf" srcId="{B7F8A63F-104A-4671-B860-5F2ABE8EC8F1}" destId="{9A294FB0-9C7B-4434-BE03-79DABF3A15CD}" srcOrd="0" destOrd="0" presId="urn:microsoft.com/office/officeart/2005/8/layout/orgChart1"/>
    <dgm:cxn modelId="{C10CA303-F0FD-4EC6-957C-85409A99E6E7}" type="presOf" srcId="{0FA0CEDC-EA8C-4838-B222-ADFDA95DABB1}" destId="{4D69C672-774B-41D7-AFBD-BEF1A936895E}" srcOrd="0" destOrd="0" presId="urn:microsoft.com/office/officeart/2005/8/layout/orgChart1"/>
    <dgm:cxn modelId="{C2F98EA8-6939-4FCE-BD47-0190553ABBF8}" type="presOf" srcId="{7D13A925-3131-4C55-8F71-05F0C64768BE}" destId="{B82BF524-45A4-450B-9A0B-56A0BF49F89A}" srcOrd="0" destOrd="0" presId="urn:microsoft.com/office/officeart/2005/8/layout/orgChart1"/>
    <dgm:cxn modelId="{74AE7B42-EDD6-4BA0-99BC-FA851A15B193}" type="presOf" srcId="{02453000-260E-4578-A44B-DF3B52C60119}" destId="{BD8A616D-213F-4869-BADF-A3705D77186D}" srcOrd="0" destOrd="0" presId="urn:microsoft.com/office/officeart/2005/8/layout/orgChart1"/>
    <dgm:cxn modelId="{737FC6EA-1BD9-4DE1-8DF7-AB548FF1EA36}" type="presOf" srcId="{0FA0CEDC-EA8C-4838-B222-ADFDA95DABB1}" destId="{D2949DBF-E9F3-44F4-9E7F-6BA71BEF151C}" srcOrd="1" destOrd="0" presId="urn:microsoft.com/office/officeart/2005/8/layout/orgChart1"/>
    <dgm:cxn modelId="{6F7A18BF-B204-4FE9-9194-523BC161B3B5}" type="presOf" srcId="{EB6F73C8-2180-4F86-9C6E-08D02A8E189C}" destId="{AF6822A1-BD5C-4819-A7A0-1FC8B234D32D}" srcOrd="0" destOrd="0" presId="urn:microsoft.com/office/officeart/2005/8/layout/orgChart1"/>
    <dgm:cxn modelId="{A0AF6954-B73C-4D72-88C6-37ACF2484E09}" srcId="{02453000-260E-4578-A44B-DF3B52C60119}" destId="{0FA0CEDC-EA8C-4838-B222-ADFDA95DABB1}" srcOrd="3" destOrd="0" parTransId="{A90E6979-9141-4C55-8E34-D97BE21F2527}" sibTransId="{39E30AA1-6CF8-45EF-B1C4-5B235E60FF6A}"/>
    <dgm:cxn modelId="{DEB7C19D-BE2F-491C-9E84-6533DC00437B}" srcId="{B7F8A63F-104A-4671-B860-5F2ABE8EC8F1}" destId="{02453000-260E-4578-A44B-DF3B52C60119}" srcOrd="0" destOrd="0" parTransId="{171A81DC-2C94-404F-B81D-46A025F1DFB4}" sibTransId="{2CF28B58-5AE8-4EE7-9A74-288BA0914A5F}"/>
    <dgm:cxn modelId="{186628BB-9D40-4966-A6A3-9248FBD46692}" srcId="{02453000-260E-4578-A44B-DF3B52C60119}" destId="{7D13A925-3131-4C55-8F71-05F0C64768BE}" srcOrd="0" destOrd="0" parTransId="{62D2E60D-C6F3-4CE4-9490-93D97295F4B2}" sibTransId="{2CAF75CD-EF40-4F96-9B63-B9C3195D1D5A}"/>
    <dgm:cxn modelId="{73159852-44AE-430F-943B-05C6196771D6}" type="presOf" srcId="{02453000-260E-4578-A44B-DF3B52C60119}" destId="{CD64A542-29BF-4233-9EC7-9582B3AC43FF}" srcOrd="1" destOrd="0" presId="urn:microsoft.com/office/officeart/2005/8/layout/orgChart1"/>
    <dgm:cxn modelId="{401A3764-26A1-4696-BD01-0E4A6DC1C193}" type="presOf" srcId="{62D2E60D-C6F3-4CE4-9490-93D97295F4B2}" destId="{B1C6E335-3D08-4ED9-8229-432364AD1796}" srcOrd="0" destOrd="0" presId="urn:microsoft.com/office/officeart/2005/8/layout/orgChart1"/>
    <dgm:cxn modelId="{264A92E4-6143-4FE8-A88F-FBF51AAF8176}" type="presOf" srcId="{7D13A925-3131-4C55-8F71-05F0C64768BE}" destId="{CCE2F327-A13E-48C2-96AF-6E3CFE2F50F0}" srcOrd="1" destOrd="0" presId="urn:microsoft.com/office/officeart/2005/8/layout/orgChart1"/>
    <dgm:cxn modelId="{DA4C33DE-6F9A-4F23-848A-64D71957EA60}" type="presOf" srcId="{0768D9A4-B8B3-4A4B-9FF6-E7DFD8FAEC77}" destId="{DA2D6AAF-882D-407E-BC77-166A1415234E}" srcOrd="0" destOrd="0" presId="urn:microsoft.com/office/officeart/2005/8/layout/orgChart1"/>
    <dgm:cxn modelId="{12D2952C-31A5-491C-B99C-8B2C8BDEC566}" srcId="{02453000-260E-4578-A44B-DF3B52C60119}" destId="{78F80890-F699-460C-8770-85C8CEBB3B80}" srcOrd="1" destOrd="0" parTransId="{0768D9A4-B8B3-4A4B-9FF6-E7DFD8FAEC77}" sibTransId="{7D9F5C78-0A21-474B-9B86-D110BCD1AD66}"/>
    <dgm:cxn modelId="{05D4E698-BF6A-4433-BFF8-2ED20D7C2B40}" type="presOf" srcId="{EB6F73C8-2180-4F86-9C6E-08D02A8E189C}" destId="{EB457967-2F65-4C8A-A871-564751A85267}" srcOrd="1" destOrd="0" presId="urn:microsoft.com/office/officeart/2005/8/layout/orgChart1"/>
    <dgm:cxn modelId="{05345297-7EBD-4B72-8697-9443A7C3A4C9}" type="presOf" srcId="{78F80890-F699-460C-8770-85C8CEBB3B80}" destId="{D5BF7EF3-F418-49EA-A57D-839745C03B52}" srcOrd="1" destOrd="0" presId="urn:microsoft.com/office/officeart/2005/8/layout/orgChart1"/>
    <dgm:cxn modelId="{2094E994-293A-4485-9674-798C2DC03BB6}" srcId="{02453000-260E-4578-A44B-DF3B52C60119}" destId="{EB6F73C8-2180-4F86-9C6E-08D02A8E189C}" srcOrd="2" destOrd="0" parTransId="{886A97F7-5368-4AB4-9990-12548AC5A117}" sibTransId="{AF9E3E84-5992-4AB1-9237-47A09BDB0CF9}"/>
    <dgm:cxn modelId="{C0F4F615-D2CE-4B7B-B981-753FE1EDDDC8}" type="presOf" srcId="{78F80890-F699-460C-8770-85C8CEBB3B80}" destId="{7BCDFC49-2E04-48D1-BB4B-1DEC7CFBE22F}" srcOrd="0" destOrd="0" presId="urn:microsoft.com/office/officeart/2005/8/layout/orgChart1"/>
    <dgm:cxn modelId="{8960D3C0-E43A-4A76-AD50-3E4684C7C0F5}" type="presOf" srcId="{A90E6979-9141-4C55-8E34-D97BE21F2527}" destId="{77FE11AB-4D28-446B-BCDE-7FB7A419FD61}" srcOrd="0" destOrd="0" presId="urn:microsoft.com/office/officeart/2005/8/layout/orgChart1"/>
    <dgm:cxn modelId="{A51BDF03-93AE-44D1-B90F-5397DEC946C8}" type="presParOf" srcId="{9A294FB0-9C7B-4434-BE03-79DABF3A15CD}" destId="{8E1E35E9-0583-49D7-91F6-A423F20C1B9A}" srcOrd="0" destOrd="0" presId="urn:microsoft.com/office/officeart/2005/8/layout/orgChart1"/>
    <dgm:cxn modelId="{50518EAC-A0D1-4171-9801-18CA49585BBA}" type="presParOf" srcId="{8E1E35E9-0583-49D7-91F6-A423F20C1B9A}" destId="{5BA70B06-A73E-46A9-812F-60524F6A52CE}" srcOrd="0" destOrd="0" presId="urn:microsoft.com/office/officeart/2005/8/layout/orgChart1"/>
    <dgm:cxn modelId="{281DDE53-F41D-47E2-B53A-BE90966239A1}" type="presParOf" srcId="{5BA70B06-A73E-46A9-812F-60524F6A52CE}" destId="{BD8A616D-213F-4869-BADF-A3705D77186D}" srcOrd="0" destOrd="0" presId="urn:microsoft.com/office/officeart/2005/8/layout/orgChart1"/>
    <dgm:cxn modelId="{5F954584-2F6E-458A-95B1-A2B956E32ACE}" type="presParOf" srcId="{5BA70B06-A73E-46A9-812F-60524F6A52CE}" destId="{CD64A542-29BF-4233-9EC7-9582B3AC43FF}" srcOrd="1" destOrd="0" presId="urn:microsoft.com/office/officeart/2005/8/layout/orgChart1"/>
    <dgm:cxn modelId="{1AE93765-B828-4418-998A-0BEA747E7D2F}" type="presParOf" srcId="{8E1E35E9-0583-49D7-91F6-A423F20C1B9A}" destId="{E43D4E2C-433E-46CF-B83C-1355FCBFEF8E}" srcOrd="1" destOrd="0" presId="urn:microsoft.com/office/officeart/2005/8/layout/orgChart1"/>
    <dgm:cxn modelId="{EB604760-C235-4CF2-A36E-18BC946810B9}" type="presParOf" srcId="{E43D4E2C-433E-46CF-B83C-1355FCBFEF8E}" destId="{B1C6E335-3D08-4ED9-8229-432364AD1796}" srcOrd="0" destOrd="0" presId="urn:microsoft.com/office/officeart/2005/8/layout/orgChart1"/>
    <dgm:cxn modelId="{ED5C4661-A3C2-477B-90B6-D170E33D8F10}" type="presParOf" srcId="{E43D4E2C-433E-46CF-B83C-1355FCBFEF8E}" destId="{7F569D2E-1596-4218-AC0A-73BB9E94AE79}" srcOrd="1" destOrd="0" presId="urn:microsoft.com/office/officeart/2005/8/layout/orgChart1"/>
    <dgm:cxn modelId="{9D8B73AB-8ECA-4A27-9A6F-3A6FE6C43996}" type="presParOf" srcId="{7F569D2E-1596-4218-AC0A-73BB9E94AE79}" destId="{2DFAC22C-993E-4F00-B982-0BD4A8C7DA6F}" srcOrd="0" destOrd="0" presId="urn:microsoft.com/office/officeart/2005/8/layout/orgChart1"/>
    <dgm:cxn modelId="{03185691-E9D9-45FB-BC9E-FD43CC6D49E3}" type="presParOf" srcId="{2DFAC22C-993E-4F00-B982-0BD4A8C7DA6F}" destId="{B82BF524-45A4-450B-9A0B-56A0BF49F89A}" srcOrd="0" destOrd="0" presId="urn:microsoft.com/office/officeart/2005/8/layout/orgChart1"/>
    <dgm:cxn modelId="{42525E1D-79D1-4DC7-828A-3AD71891A2DC}" type="presParOf" srcId="{2DFAC22C-993E-4F00-B982-0BD4A8C7DA6F}" destId="{CCE2F327-A13E-48C2-96AF-6E3CFE2F50F0}" srcOrd="1" destOrd="0" presId="urn:microsoft.com/office/officeart/2005/8/layout/orgChart1"/>
    <dgm:cxn modelId="{B29A4D2F-BEAC-42F5-BAB1-2D394F88C027}" type="presParOf" srcId="{7F569D2E-1596-4218-AC0A-73BB9E94AE79}" destId="{74674C85-9021-47A1-81ED-5AFD5B8029F4}" srcOrd="1" destOrd="0" presId="urn:microsoft.com/office/officeart/2005/8/layout/orgChart1"/>
    <dgm:cxn modelId="{28C21DF8-E108-4FFC-84E7-7ABDD524A321}" type="presParOf" srcId="{7F569D2E-1596-4218-AC0A-73BB9E94AE79}" destId="{65751875-14AB-4CE0-A177-22BBC449DE2E}" srcOrd="2" destOrd="0" presId="urn:microsoft.com/office/officeart/2005/8/layout/orgChart1"/>
    <dgm:cxn modelId="{31B5CCED-5193-46EE-A502-24C699B50EE4}" type="presParOf" srcId="{E43D4E2C-433E-46CF-B83C-1355FCBFEF8E}" destId="{DA2D6AAF-882D-407E-BC77-166A1415234E}" srcOrd="2" destOrd="0" presId="urn:microsoft.com/office/officeart/2005/8/layout/orgChart1"/>
    <dgm:cxn modelId="{B7EA7A7A-5EE3-4981-B05F-8ECD19C75251}" type="presParOf" srcId="{E43D4E2C-433E-46CF-B83C-1355FCBFEF8E}" destId="{63A40CFF-DF91-410F-A5CC-7A73E2581C89}" srcOrd="3" destOrd="0" presId="urn:microsoft.com/office/officeart/2005/8/layout/orgChart1"/>
    <dgm:cxn modelId="{8BD17E1A-243C-4FE8-902F-948A33600EB5}" type="presParOf" srcId="{63A40CFF-DF91-410F-A5CC-7A73E2581C89}" destId="{DFF3C06D-39C1-4588-AF82-84642E174F8E}" srcOrd="0" destOrd="0" presId="urn:microsoft.com/office/officeart/2005/8/layout/orgChart1"/>
    <dgm:cxn modelId="{AA21B703-7B65-4B5C-A14F-CADC7ED3E944}" type="presParOf" srcId="{DFF3C06D-39C1-4588-AF82-84642E174F8E}" destId="{7BCDFC49-2E04-48D1-BB4B-1DEC7CFBE22F}" srcOrd="0" destOrd="0" presId="urn:microsoft.com/office/officeart/2005/8/layout/orgChart1"/>
    <dgm:cxn modelId="{C2BFC911-8305-40A6-ACD9-D65CADCA429E}" type="presParOf" srcId="{DFF3C06D-39C1-4588-AF82-84642E174F8E}" destId="{D5BF7EF3-F418-49EA-A57D-839745C03B52}" srcOrd="1" destOrd="0" presId="urn:microsoft.com/office/officeart/2005/8/layout/orgChart1"/>
    <dgm:cxn modelId="{D7D5807E-D9CA-4702-A36E-A35D244AA0C8}" type="presParOf" srcId="{63A40CFF-DF91-410F-A5CC-7A73E2581C89}" destId="{80EFF9E1-933F-47A6-A5B1-BC158A259DDB}" srcOrd="1" destOrd="0" presId="urn:microsoft.com/office/officeart/2005/8/layout/orgChart1"/>
    <dgm:cxn modelId="{DDAAEB51-E08B-4B37-99D5-EF174774D679}" type="presParOf" srcId="{63A40CFF-DF91-410F-A5CC-7A73E2581C89}" destId="{B4629A24-6521-4FDE-9C43-33CFF4D7B354}" srcOrd="2" destOrd="0" presId="urn:microsoft.com/office/officeart/2005/8/layout/orgChart1"/>
    <dgm:cxn modelId="{D9262646-F864-48BB-A1A1-307BDFF5EE78}" type="presParOf" srcId="{E43D4E2C-433E-46CF-B83C-1355FCBFEF8E}" destId="{C875E120-F348-4900-B712-84BFA4B3B409}" srcOrd="4" destOrd="0" presId="urn:microsoft.com/office/officeart/2005/8/layout/orgChart1"/>
    <dgm:cxn modelId="{A5787015-C84D-4DA7-95AE-48E2D3D1B23F}" type="presParOf" srcId="{E43D4E2C-433E-46CF-B83C-1355FCBFEF8E}" destId="{29D31862-25F6-4628-A373-82433BBB5161}" srcOrd="5" destOrd="0" presId="urn:microsoft.com/office/officeart/2005/8/layout/orgChart1"/>
    <dgm:cxn modelId="{38FB2C47-6B98-40E3-B21B-1E4C954258F6}" type="presParOf" srcId="{29D31862-25F6-4628-A373-82433BBB5161}" destId="{E2591421-7296-42FF-A55D-D12F8C52F927}" srcOrd="0" destOrd="0" presId="urn:microsoft.com/office/officeart/2005/8/layout/orgChart1"/>
    <dgm:cxn modelId="{7D9A2F9E-2BC4-4305-910B-CC024A1546B7}" type="presParOf" srcId="{E2591421-7296-42FF-A55D-D12F8C52F927}" destId="{AF6822A1-BD5C-4819-A7A0-1FC8B234D32D}" srcOrd="0" destOrd="0" presId="urn:microsoft.com/office/officeart/2005/8/layout/orgChart1"/>
    <dgm:cxn modelId="{4DC74629-7101-4F38-8B72-2A8BF0540A3C}" type="presParOf" srcId="{E2591421-7296-42FF-A55D-D12F8C52F927}" destId="{EB457967-2F65-4C8A-A871-564751A85267}" srcOrd="1" destOrd="0" presId="urn:microsoft.com/office/officeart/2005/8/layout/orgChart1"/>
    <dgm:cxn modelId="{96A6DDF4-555B-44A4-ADC5-9E93C21AF630}" type="presParOf" srcId="{29D31862-25F6-4628-A373-82433BBB5161}" destId="{E2D1B6D8-DF8A-4310-AF4D-5ABA5E33FAEE}" srcOrd="1" destOrd="0" presId="urn:microsoft.com/office/officeart/2005/8/layout/orgChart1"/>
    <dgm:cxn modelId="{B1E3A2FC-1D1D-4A3E-91C4-37E9D9DDA8C0}" type="presParOf" srcId="{29D31862-25F6-4628-A373-82433BBB5161}" destId="{A58561FD-29C8-4596-BA7A-04A3504F4C0A}" srcOrd="2" destOrd="0" presId="urn:microsoft.com/office/officeart/2005/8/layout/orgChart1"/>
    <dgm:cxn modelId="{F9BF3318-E037-4C62-83D2-4B01D22FF0DA}" type="presParOf" srcId="{E43D4E2C-433E-46CF-B83C-1355FCBFEF8E}" destId="{77FE11AB-4D28-446B-BCDE-7FB7A419FD61}" srcOrd="6" destOrd="0" presId="urn:microsoft.com/office/officeart/2005/8/layout/orgChart1"/>
    <dgm:cxn modelId="{70CBEB44-41D1-4AA1-BF4F-3FCE55EE9E93}" type="presParOf" srcId="{E43D4E2C-433E-46CF-B83C-1355FCBFEF8E}" destId="{12FF31F6-86FD-4B39-95C5-B196F542F108}" srcOrd="7" destOrd="0" presId="urn:microsoft.com/office/officeart/2005/8/layout/orgChart1"/>
    <dgm:cxn modelId="{0C0932B6-D745-4C32-B94E-AA6D6EFBCA12}" type="presParOf" srcId="{12FF31F6-86FD-4B39-95C5-B196F542F108}" destId="{2007DD23-1AD9-4F5F-8A3B-FF6AA17BF4EE}" srcOrd="0" destOrd="0" presId="urn:microsoft.com/office/officeart/2005/8/layout/orgChart1"/>
    <dgm:cxn modelId="{9A00C776-D931-464B-B15E-5007E13CBA88}" type="presParOf" srcId="{2007DD23-1AD9-4F5F-8A3B-FF6AA17BF4EE}" destId="{4D69C672-774B-41D7-AFBD-BEF1A936895E}" srcOrd="0" destOrd="0" presId="urn:microsoft.com/office/officeart/2005/8/layout/orgChart1"/>
    <dgm:cxn modelId="{99604D38-42F6-466D-84ED-94646D5C9823}" type="presParOf" srcId="{2007DD23-1AD9-4F5F-8A3B-FF6AA17BF4EE}" destId="{D2949DBF-E9F3-44F4-9E7F-6BA71BEF151C}" srcOrd="1" destOrd="0" presId="urn:microsoft.com/office/officeart/2005/8/layout/orgChart1"/>
    <dgm:cxn modelId="{9C1C2D6E-D57B-4CD4-B6A9-7E2C6B084809}" type="presParOf" srcId="{12FF31F6-86FD-4B39-95C5-B196F542F108}" destId="{FA8E6387-9332-4279-9063-62DC0F2B7FBA}" srcOrd="1" destOrd="0" presId="urn:microsoft.com/office/officeart/2005/8/layout/orgChart1"/>
    <dgm:cxn modelId="{FC9963EF-BFD5-4613-8CE3-8B0F072929D7}" type="presParOf" srcId="{12FF31F6-86FD-4B39-95C5-B196F542F108}" destId="{0A3E5082-E336-40A0-AE06-487A797B88CA}" srcOrd="2" destOrd="0" presId="urn:microsoft.com/office/officeart/2005/8/layout/orgChart1"/>
    <dgm:cxn modelId="{E78BE579-8240-4B0C-8BFB-5F54FDBD72BB}" type="presParOf" srcId="{8E1E35E9-0583-49D7-91F6-A423F20C1B9A}" destId="{AA2817AF-51BF-43DC-BAA1-1EC7DC4A84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FE11AB-4D28-446B-BCDE-7FB7A419FD61}">
      <dsp:nvSpPr>
        <dsp:cNvPr id="0" name=""/>
        <dsp:cNvSpPr/>
      </dsp:nvSpPr>
      <dsp:spPr>
        <a:xfrm>
          <a:off x="4152900" y="2359909"/>
          <a:ext cx="3249857" cy="345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729"/>
              </a:lnTo>
              <a:lnTo>
                <a:pt x="3249857" y="172729"/>
              </a:lnTo>
              <a:lnTo>
                <a:pt x="3249857" y="3454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5E120-F348-4900-B712-84BFA4B3B409}">
      <dsp:nvSpPr>
        <dsp:cNvPr id="0" name=""/>
        <dsp:cNvSpPr/>
      </dsp:nvSpPr>
      <dsp:spPr>
        <a:xfrm>
          <a:off x="4152900" y="2359909"/>
          <a:ext cx="1124795" cy="345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729"/>
              </a:lnTo>
              <a:lnTo>
                <a:pt x="1124795" y="172729"/>
              </a:lnTo>
              <a:lnTo>
                <a:pt x="1124795" y="3454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D6AAF-882D-407E-BC77-166A1415234E}">
      <dsp:nvSpPr>
        <dsp:cNvPr id="0" name=""/>
        <dsp:cNvSpPr/>
      </dsp:nvSpPr>
      <dsp:spPr>
        <a:xfrm>
          <a:off x="3192772" y="2359909"/>
          <a:ext cx="960127" cy="345458"/>
        </a:xfrm>
        <a:custGeom>
          <a:avLst/>
          <a:gdLst/>
          <a:ahLst/>
          <a:cxnLst/>
          <a:rect l="0" t="0" r="0" b="0"/>
          <a:pathLst>
            <a:path>
              <a:moveTo>
                <a:pt x="960127" y="0"/>
              </a:moveTo>
              <a:lnTo>
                <a:pt x="960127" y="172729"/>
              </a:lnTo>
              <a:lnTo>
                <a:pt x="0" y="172729"/>
              </a:lnTo>
              <a:lnTo>
                <a:pt x="0" y="3454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6E335-3D08-4ED9-8229-432364AD1796}">
      <dsp:nvSpPr>
        <dsp:cNvPr id="0" name=""/>
        <dsp:cNvSpPr/>
      </dsp:nvSpPr>
      <dsp:spPr>
        <a:xfrm>
          <a:off x="993339" y="2359909"/>
          <a:ext cx="3159560" cy="345458"/>
        </a:xfrm>
        <a:custGeom>
          <a:avLst/>
          <a:gdLst/>
          <a:ahLst/>
          <a:cxnLst/>
          <a:rect l="0" t="0" r="0" b="0"/>
          <a:pathLst>
            <a:path>
              <a:moveTo>
                <a:pt x="3159560" y="0"/>
              </a:moveTo>
              <a:lnTo>
                <a:pt x="3159560" y="172729"/>
              </a:lnTo>
              <a:lnTo>
                <a:pt x="0" y="172729"/>
              </a:lnTo>
              <a:lnTo>
                <a:pt x="0" y="3454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A616D-213F-4869-BADF-A3705D77186D}">
      <dsp:nvSpPr>
        <dsp:cNvPr id="0" name=""/>
        <dsp:cNvSpPr/>
      </dsp:nvSpPr>
      <dsp:spPr>
        <a:xfrm>
          <a:off x="2667001" y="800099"/>
          <a:ext cx="2971796" cy="15598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CEO</a:t>
          </a:r>
          <a:br>
            <a:rPr lang="en-US" sz="3100" kern="1200" dirty="0" smtClean="0"/>
          </a:br>
          <a:r>
            <a:rPr lang="en-US" sz="3100" kern="1200" dirty="0" smtClean="0"/>
            <a:t>Jacky Wong</a:t>
          </a:r>
          <a:endParaRPr lang="en-US" sz="3100" kern="1200" dirty="0"/>
        </a:p>
      </dsp:txBody>
      <dsp:txXfrm>
        <a:off x="2667001" y="800099"/>
        <a:ext cx="2971796" cy="1559809"/>
      </dsp:txXfrm>
    </dsp:sp>
    <dsp:sp modelId="{B82BF524-45A4-450B-9A0B-56A0BF49F89A}">
      <dsp:nvSpPr>
        <dsp:cNvPr id="0" name=""/>
        <dsp:cNvSpPr/>
      </dsp:nvSpPr>
      <dsp:spPr>
        <a:xfrm>
          <a:off x="1133" y="2705367"/>
          <a:ext cx="1984410" cy="11360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COO</a:t>
          </a:r>
          <a:br>
            <a:rPr lang="en-US" sz="3100" kern="1200" dirty="0" smtClean="0"/>
          </a:br>
          <a:r>
            <a:rPr lang="en-US" sz="3100" kern="1200" dirty="0" smtClean="0"/>
            <a:t>Clara </a:t>
          </a:r>
          <a:r>
            <a:rPr lang="en-US" sz="3100" kern="1200" dirty="0" err="1" smtClean="0"/>
            <a:t>Luo</a:t>
          </a:r>
          <a:endParaRPr lang="en-US" sz="3100" kern="1200" dirty="0"/>
        </a:p>
      </dsp:txBody>
      <dsp:txXfrm>
        <a:off x="1133" y="2705367"/>
        <a:ext cx="1984410" cy="1136047"/>
      </dsp:txXfrm>
    </dsp:sp>
    <dsp:sp modelId="{7BCDFC49-2E04-48D1-BB4B-1DEC7CFBE22F}">
      <dsp:nvSpPr>
        <dsp:cNvPr id="0" name=""/>
        <dsp:cNvSpPr/>
      </dsp:nvSpPr>
      <dsp:spPr>
        <a:xfrm>
          <a:off x="2331002" y="2705367"/>
          <a:ext cx="1723540" cy="11640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CFO</a:t>
          </a:r>
          <a:br>
            <a:rPr lang="en-US" sz="3100" kern="1200" dirty="0" smtClean="0"/>
          </a:br>
          <a:r>
            <a:rPr lang="en-US" sz="3100" kern="1200" dirty="0" smtClean="0"/>
            <a:t>Jeffrey Sun</a:t>
          </a:r>
          <a:endParaRPr lang="en-US" sz="3100" kern="1200" dirty="0"/>
        </a:p>
      </dsp:txBody>
      <dsp:txXfrm>
        <a:off x="2331002" y="2705367"/>
        <a:ext cx="1723540" cy="1164029"/>
      </dsp:txXfrm>
    </dsp:sp>
    <dsp:sp modelId="{AF6822A1-BD5C-4819-A7A0-1FC8B234D32D}">
      <dsp:nvSpPr>
        <dsp:cNvPr id="0" name=""/>
        <dsp:cNvSpPr/>
      </dsp:nvSpPr>
      <dsp:spPr>
        <a:xfrm>
          <a:off x="4400001" y="2705367"/>
          <a:ext cx="1755388" cy="11796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/>
          </a:r>
          <a:br>
            <a:rPr lang="en-US" sz="2000" kern="1200" dirty="0" smtClean="0"/>
          </a:br>
          <a:r>
            <a:rPr lang="en-US" sz="2900" kern="1200" dirty="0" smtClean="0"/>
            <a:t>CTO</a:t>
          </a:r>
          <a:r>
            <a:rPr lang="en-US" sz="2000" kern="1200" dirty="0" smtClean="0"/>
            <a:t/>
          </a:r>
          <a:br>
            <a:rPr lang="en-US" sz="2000" kern="1200" dirty="0" smtClean="0"/>
          </a:br>
          <a:r>
            <a:rPr lang="en-US" sz="2900" kern="1200" dirty="0" smtClean="0"/>
            <a:t>Andrew</a:t>
          </a:r>
          <a:r>
            <a:rPr lang="en-US" sz="2000" kern="1200" dirty="0" smtClean="0"/>
            <a:t> </a:t>
          </a:r>
          <a:r>
            <a:rPr lang="en-US" sz="2900" kern="1200" dirty="0" smtClean="0"/>
            <a:t>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400001" y="2705367"/>
        <a:ext cx="1755388" cy="1179674"/>
      </dsp:txXfrm>
    </dsp:sp>
    <dsp:sp modelId="{4D69C672-774B-41D7-AFBD-BEF1A936895E}">
      <dsp:nvSpPr>
        <dsp:cNvPr id="0" name=""/>
        <dsp:cNvSpPr/>
      </dsp:nvSpPr>
      <dsp:spPr>
        <a:xfrm>
          <a:off x="6500847" y="2705367"/>
          <a:ext cx="1803818" cy="12189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CMO</a:t>
          </a:r>
          <a:br>
            <a:rPr lang="en-US" sz="3100" kern="1200" dirty="0" smtClean="0"/>
          </a:br>
          <a:r>
            <a:rPr lang="en-US" sz="3100" kern="1200" dirty="0" smtClean="0"/>
            <a:t>Jackie Ng</a:t>
          </a:r>
          <a:endParaRPr lang="en-US" sz="3100" kern="1200" dirty="0"/>
        </a:p>
      </dsp:txBody>
      <dsp:txXfrm>
        <a:off x="6500847" y="2705367"/>
        <a:ext cx="1803818" cy="1218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CBD2B-9AC4-44B0-A87B-6481C4CC33D8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8527B-6453-4944-9148-5D9F4414E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Thanks</a:t>
            </a:r>
            <a:r>
              <a:rPr lang="en-US" baseline="0" dirty="0" smtClean="0"/>
              <a:t> Jeff, now I am going to explain about the design of our binding unit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8527B-6453-4944-9148-5D9F4414E58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</a:t>
            </a:r>
            <a:r>
              <a:rPr lang="en-US" baseline="0" dirty="0" smtClean="0"/>
              <a:t> top view of our binding unit. </a:t>
            </a:r>
          </a:p>
          <a:p>
            <a:r>
              <a:rPr lang="en-US" baseline="0" dirty="0" smtClean="0"/>
              <a:t>We used industrial graded plastic hinges </a:t>
            </a:r>
            <a:r>
              <a:rPr lang="en-US" b="1" baseline="0" dirty="0" smtClean="0"/>
              <a:t>as the anchor of the front and back plate </a:t>
            </a:r>
            <a:r>
              <a:rPr lang="en-US" baseline="0" dirty="0" smtClean="0"/>
              <a:t>of the binding. </a:t>
            </a:r>
            <a:r>
              <a:rPr lang="en-US" baseline="0" smtClean="0"/>
              <a:t>I </a:t>
            </a:r>
            <a:r>
              <a:rPr lang="en-US" baseline="0" dirty="0" smtClean="0"/>
              <a:t>will talk about more about the hinges in later slide. The binding plate are mounted onto the hinges as you can see from the actual product. </a:t>
            </a:r>
          </a:p>
          <a:p>
            <a:r>
              <a:rPr lang="en-US" baseline="0" dirty="0" smtClean="0"/>
              <a:t>We used a 90 degree shaft geared motor to drive the front plate. This is because we don’t have too much room to work with in the front area. </a:t>
            </a:r>
          </a:p>
          <a:p>
            <a:r>
              <a:rPr lang="en-US" baseline="0" dirty="0" smtClean="0"/>
              <a:t>We have two micro gear motors mounted on the back side of the binding. Motor 1 is for the hinge release and motor 2 is for the rotation of back hinges. </a:t>
            </a:r>
          </a:p>
          <a:p>
            <a:r>
              <a:rPr lang="en-US" baseline="0" dirty="0" smtClean="0"/>
              <a:t>There is a pinion gear mounted on the motor 2 and it drives the big spur gear which is screwed onto the back hinge. The gear ratio is roughly 5:1 so it has enough torque to move the back plate.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8527B-6453-4944-9148-5D9F4414E58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made out of </a:t>
            </a:r>
            <a:r>
              <a:rPr lang="en-US" b="1" dirty="0" smtClean="0"/>
              <a:t>industrial</a:t>
            </a:r>
            <a:r>
              <a:rPr lang="en-US" b="1" baseline="0" dirty="0" smtClean="0"/>
              <a:t> grade plastic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It is an </a:t>
            </a:r>
            <a:r>
              <a:rPr lang="en-US" b="1" baseline="0" dirty="0" smtClean="0"/>
              <a:t>adjustable locking </a:t>
            </a:r>
            <a:r>
              <a:rPr lang="en-US" baseline="0" dirty="0" smtClean="0"/>
              <a:t>hinge which can </a:t>
            </a:r>
            <a:r>
              <a:rPr lang="en-US" b="1" baseline="0" dirty="0" smtClean="0"/>
              <a:t>withstand huge amount of force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will </a:t>
            </a:r>
            <a:r>
              <a:rPr lang="en-US" b="1" baseline="0" dirty="0" smtClean="0"/>
              <a:t>lock itself every 10 degree</a:t>
            </a:r>
            <a:r>
              <a:rPr lang="en-US" baseline="0" dirty="0" smtClean="0"/>
              <a:t> of turning and the range of movement is 220 degree.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</a:t>
            </a:r>
            <a:r>
              <a:rPr lang="en-US" b="1" baseline="0" dirty="0" smtClean="0"/>
              <a:t>release</a:t>
            </a:r>
            <a:r>
              <a:rPr lang="en-US" baseline="0" dirty="0" smtClean="0"/>
              <a:t> the hinge, simply press the cap into the hinge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8527B-6453-4944-9148-5D9F4414E58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</a:t>
            </a:r>
            <a:r>
              <a:rPr lang="en-US" baseline="0" dirty="0" smtClean="0"/>
              <a:t> the back of </a:t>
            </a:r>
            <a:r>
              <a:rPr lang="en-US" baseline="0" dirty="0" err="1" smtClean="0"/>
              <a:t>backplate</a:t>
            </a:r>
            <a:r>
              <a:rPr lang="en-US" baseline="0" dirty="0" smtClean="0"/>
              <a:t> is the brain of the binding unit.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MCU, motor shield, battery and RF transceiver all goes inside this enclosure.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8527B-6453-4944-9148-5D9F4414E58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diagram of our circuitry of the binding unit. </a:t>
            </a:r>
          </a:p>
          <a:p>
            <a:r>
              <a:rPr lang="en-US" baseline="0" dirty="0" smtClean="0"/>
              <a:t>There is a little switch on the graph which is a momentary switch on the binding. </a:t>
            </a:r>
          </a:p>
          <a:p>
            <a:r>
              <a:rPr lang="en-US" baseline="0" dirty="0" smtClean="0"/>
              <a:t>As long as the user steps into the binding, it connects and turns on the circuit.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we have a RF receiver receive signals and command from the remote unit. </a:t>
            </a:r>
          </a:p>
          <a:p>
            <a:r>
              <a:rPr lang="en-US" baseline="0" dirty="0" smtClean="0"/>
              <a:t>2 x 9V battery there, one is to power the MCU board and one is for the motor shield which eventually powers the motors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8527B-6453-4944-9148-5D9F4414E58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Activates when the power button is pressed</a:t>
            </a:r>
          </a:p>
          <a:p>
            <a:r>
              <a:rPr lang="en-CA" dirty="0" smtClean="0"/>
              <a:t>A Blue LED turns on giving the user some response</a:t>
            </a:r>
          </a:p>
          <a:p>
            <a:r>
              <a:rPr lang="en-CA" dirty="0" smtClean="0"/>
              <a:t>Depending</a:t>
            </a:r>
            <a:r>
              <a:rPr lang="en-CA" baseline="0" dirty="0" smtClean="0"/>
              <a:t> on what button is pressed a message is sent and a red LED turns on giving the user some feedback</a:t>
            </a:r>
          </a:p>
          <a:p>
            <a:r>
              <a:rPr lang="en-CA" baseline="0" dirty="0" smtClean="0"/>
              <a:t>There are four different messages release left release right release all and tighten all</a:t>
            </a:r>
          </a:p>
          <a:p>
            <a:r>
              <a:rPr lang="en-CA" baseline="0" dirty="0" smtClean="0"/>
              <a:t>We use an encryption when sending in order to prevent one user commanding another user’s bindings and makes it easier to hack</a:t>
            </a:r>
          </a:p>
          <a:p>
            <a:r>
              <a:rPr lang="en-CA" baseline="0" dirty="0" smtClean="0"/>
              <a:t>We place a code for our products and a binding ID in the header It is then followed by the command desired</a:t>
            </a:r>
          </a:p>
          <a:p>
            <a:r>
              <a:rPr lang="en-CA" baseline="0" dirty="0" smtClean="0"/>
              <a:t>If you attempt to send two commands at once it won’t work</a:t>
            </a:r>
          </a:p>
          <a:p>
            <a:r>
              <a:rPr lang="en-CA" baseline="0" dirty="0" smtClean="0"/>
              <a:t>The red LED will blink telling you that you are performing an illegal action</a:t>
            </a:r>
          </a:p>
          <a:p>
            <a:r>
              <a:rPr lang="en-CA" baseline="0" dirty="0" smtClean="0"/>
              <a:t>And now I Clara will talk about the business aspect of </a:t>
            </a:r>
            <a:r>
              <a:rPr lang="en-CA" baseline="0" smtClean="0"/>
              <a:t>our product</a:t>
            </a: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8527B-6453-4944-9148-5D9F4414E58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Activates</a:t>
            </a:r>
            <a:r>
              <a:rPr lang="en-CA" baseline="0" dirty="0" smtClean="0"/>
              <a:t> when boots are in binding</a:t>
            </a:r>
          </a:p>
          <a:p>
            <a:r>
              <a:rPr lang="en-CA" baseline="0" dirty="0" smtClean="0"/>
              <a:t>If boots aren’t in binding the power is turned off</a:t>
            </a:r>
          </a:p>
          <a:p>
            <a:r>
              <a:rPr lang="en-CA" baseline="0" dirty="0" smtClean="0"/>
              <a:t>During the start up operation the initial </a:t>
            </a:r>
            <a:r>
              <a:rPr lang="en-CA" baseline="0" dirty="0" err="1" smtClean="0"/>
              <a:t>functino</a:t>
            </a:r>
            <a:r>
              <a:rPr lang="en-CA" baseline="0" dirty="0" smtClean="0"/>
              <a:t> is ran and the LEDs are activated</a:t>
            </a:r>
          </a:p>
          <a:p>
            <a:r>
              <a:rPr lang="en-CA" baseline="0" dirty="0" smtClean="0"/>
              <a:t>After it is run the software checks for messages while the boot is still in the binding</a:t>
            </a:r>
          </a:p>
          <a:p>
            <a:r>
              <a:rPr lang="en-CA" baseline="0" dirty="0" smtClean="0"/>
              <a:t>Depending on what message is received a different function is ran</a:t>
            </a:r>
          </a:p>
          <a:p>
            <a:r>
              <a:rPr lang="en-CA" baseline="0" dirty="0" smtClean="0"/>
              <a:t>If the release command is sent the release function is ran whereby it releases the boot and sets a flag to 1</a:t>
            </a:r>
          </a:p>
          <a:p>
            <a:r>
              <a:rPr lang="en-CA" baseline="0" dirty="0" smtClean="0"/>
              <a:t>If the tighten command is sent it depends on whether or not the flag is set to 1</a:t>
            </a:r>
          </a:p>
          <a:p>
            <a:r>
              <a:rPr lang="en-CA" baseline="0" dirty="0" smtClean="0"/>
              <a:t>If the flag is set to 1 the initial function is run meaning the it will close all the way from the open position</a:t>
            </a:r>
          </a:p>
          <a:p>
            <a:r>
              <a:rPr lang="en-CA" baseline="0" dirty="0" smtClean="0"/>
              <a:t>Otherwise it will run the tighten function where it tightens the front brace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8527B-6453-4944-9148-5D9F4414E58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Our</a:t>
            </a:r>
            <a:r>
              <a:rPr lang="en-CA" baseline="0" dirty="0" smtClean="0"/>
              <a:t> future goals for our product the ASB is to create a series for the product improve its efficiency and add some more functionality</a:t>
            </a:r>
          </a:p>
          <a:p>
            <a:r>
              <a:rPr lang="en-CA" baseline="0" dirty="0" smtClean="0"/>
              <a:t>Our company plans on making more cutting edge products which aid the human lifestyle and provide support for our current products</a:t>
            </a:r>
          </a:p>
          <a:p>
            <a:r>
              <a:rPr lang="en-CA" baseline="0" dirty="0" smtClean="0"/>
              <a:t>I will now pass the baton to Jackie to conclude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8527B-6453-4944-9148-5D9F4414E58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E2B324B-A0F3-44B3-A242-DE901C2B9B44}" type="datetime1">
              <a:rPr lang="en-US" smtClean="0"/>
              <a:pPr/>
              <a:t>4/20/2011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39885BE-C7BE-4A3D-B461-0F91103A31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D0F8-1548-4D59-8DB2-E8262A7CC867}" type="datetime1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8EB2-827A-4360-BBF2-A1A899F0055C}" type="datetime1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852E-CF0D-442D-8241-16FE992F981D}" type="datetime1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9671" y="228600"/>
            <a:ext cx="1694329" cy="69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A41F1FB-1858-4D0F-9E56-B12EC1D3D336}" type="datetime1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39885BE-C7BE-4A3D-B461-0F91103A31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D39C-C778-45BD-9BEB-AB23BD84ED53}" type="datetime1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2DE4-E57E-46FD-AC43-078C4E987860}" type="datetime1">
              <a:rPr lang="en-US" smtClean="0"/>
              <a:pPr/>
              <a:t>4/20/2011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D19B-CEF2-4E43-8B75-9E3AF6A2BEA7}" type="datetime1">
              <a:rPr lang="en-US" smtClean="0"/>
              <a:pPr/>
              <a:t>4/20/2011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C03B-1E58-4FE1-8BE6-0F305F513BCF}" type="datetime1">
              <a:rPr lang="en-US" smtClean="0"/>
              <a:pPr/>
              <a:t>4/20/2011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9177-E322-4EE9-A089-6ECD87E811BD}" type="datetime1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B84D-BBB8-4BFE-9041-FB0425598530}" type="datetime1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9FFE93-D8E8-4926-9E6E-E56C94B22912}" type="datetime1">
              <a:rPr lang="en-US" smtClean="0"/>
              <a:pPr/>
              <a:t>4/20/2011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39885BE-C7BE-4A3D-B461-0F91103A31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Our Product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Automatic Snowboard Bindings</a:t>
            </a:r>
          </a:p>
          <a:p>
            <a:pPr lvl="1"/>
            <a:r>
              <a:rPr lang="en-CA" dirty="0" smtClean="0"/>
              <a:t>Binding Unit</a:t>
            </a:r>
          </a:p>
          <a:p>
            <a:pPr lvl="1"/>
            <a:r>
              <a:rPr lang="en-CA" dirty="0" smtClean="0"/>
              <a:t>Controller Unit</a:t>
            </a:r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r>
              <a:rPr lang="en-CA" dirty="0" smtClean="0"/>
              <a:t>Hands-Free Adjustments</a:t>
            </a:r>
          </a:p>
          <a:p>
            <a:r>
              <a:rPr lang="en-CA" dirty="0" smtClean="0"/>
              <a:t>Tighten/Release Bindings Automatically</a:t>
            </a:r>
          </a:p>
        </p:txBody>
      </p:sp>
      <p:pic>
        <p:nvPicPr>
          <p:cNvPr id="1026" name="Picture 2" descr="G:\DCIM\101CANON\IMG_0509.JPG"/>
          <p:cNvPicPr>
            <a:picLocks noChangeAspect="1" noChangeArrowheads="1"/>
          </p:cNvPicPr>
          <p:nvPr/>
        </p:nvPicPr>
        <p:blipFill>
          <a:blip r:embed="rId2" cstate="print"/>
          <a:srcRect l="13157" r="3786"/>
          <a:stretch>
            <a:fillRect/>
          </a:stretch>
        </p:blipFill>
        <p:spPr bwMode="auto">
          <a:xfrm rot="5400000">
            <a:off x="5318503" y="1691897"/>
            <a:ext cx="3459994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Decreases</a:t>
            </a:r>
          </a:p>
          <a:p>
            <a:pPr lvl="1"/>
            <a:r>
              <a:rPr lang="en-US" dirty="0" smtClean="0"/>
              <a:t>Set up time</a:t>
            </a:r>
          </a:p>
          <a:p>
            <a:pPr lvl="1"/>
            <a:r>
              <a:rPr lang="en-US" dirty="0" smtClean="0"/>
              <a:t>Physical Energy Spent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Increased Accessibility</a:t>
            </a:r>
          </a:p>
          <a:p>
            <a:pPr lvl="1"/>
            <a:r>
              <a:rPr lang="en-US" dirty="0" smtClean="0"/>
              <a:t>Shorten learning curve</a:t>
            </a:r>
          </a:p>
          <a:p>
            <a:pPr lvl="1"/>
            <a:r>
              <a:rPr lang="en-US" dirty="0" smtClean="0"/>
              <a:t>Decrease level of difficulty</a:t>
            </a:r>
          </a:p>
          <a:p>
            <a:endParaRPr lang="en-US" dirty="0" smtClean="0"/>
          </a:p>
          <a:p>
            <a:r>
              <a:rPr lang="en-US" dirty="0" smtClean="0"/>
              <a:t>Least amount of physical motion required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Features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Manual Override</a:t>
            </a:r>
          </a:p>
          <a:p>
            <a:r>
              <a:rPr lang="en-US" smtClean="0"/>
              <a:t>LED Light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505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Product Overview</a:t>
            </a:r>
          </a:p>
          <a:p>
            <a:r>
              <a:rPr lang="en-CA" b="1" dirty="0" smtClean="0"/>
              <a:t>System Overview</a:t>
            </a:r>
          </a:p>
          <a:p>
            <a:r>
              <a:rPr lang="en-CA" dirty="0" smtClean="0"/>
              <a:t>Hardware - Controller Unit</a:t>
            </a:r>
          </a:p>
          <a:p>
            <a:r>
              <a:rPr lang="en-CA" dirty="0" smtClean="0"/>
              <a:t>Hardware - Binding Unit</a:t>
            </a:r>
          </a:p>
          <a:p>
            <a:r>
              <a:rPr lang="en-US" dirty="0" smtClean="0"/>
              <a:t>Software</a:t>
            </a:r>
          </a:p>
          <a:p>
            <a:r>
              <a:rPr lang="en-US" dirty="0" smtClean="0"/>
              <a:t>Business Aspect</a:t>
            </a:r>
          </a:p>
          <a:p>
            <a:r>
              <a:rPr lang="en-US" dirty="0" smtClean="0"/>
              <a:t>Complications</a:t>
            </a:r>
          </a:p>
          <a:p>
            <a:r>
              <a:rPr lang="en-US" dirty="0" smtClean="0"/>
              <a:t>Timeline</a:t>
            </a:r>
          </a:p>
          <a:p>
            <a:r>
              <a:rPr lang="en-US" dirty="0" smtClean="0"/>
              <a:t>Future Development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Questions</a:t>
            </a:r>
          </a:p>
          <a:p>
            <a:r>
              <a:rPr lang="en-US" dirty="0" smtClean="0"/>
              <a:t>Acknowledgements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System Overview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Content Placeholder 5" descr="SystemOverview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42959" y="1219200"/>
            <a:ext cx="3258081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Product Overview</a:t>
            </a:r>
          </a:p>
          <a:p>
            <a:r>
              <a:rPr lang="en-CA" dirty="0" smtClean="0"/>
              <a:t>System Overview</a:t>
            </a:r>
          </a:p>
          <a:p>
            <a:r>
              <a:rPr lang="en-CA" b="1" dirty="0" smtClean="0"/>
              <a:t>Hardware - Controller Unit</a:t>
            </a:r>
          </a:p>
          <a:p>
            <a:r>
              <a:rPr lang="en-CA" dirty="0" smtClean="0"/>
              <a:t>Hardware - Binding Unit</a:t>
            </a:r>
          </a:p>
          <a:p>
            <a:r>
              <a:rPr lang="en-US" dirty="0" smtClean="0"/>
              <a:t>Software</a:t>
            </a:r>
          </a:p>
          <a:p>
            <a:r>
              <a:rPr lang="en-US" dirty="0" smtClean="0"/>
              <a:t>Business Aspect</a:t>
            </a:r>
          </a:p>
          <a:p>
            <a:r>
              <a:rPr lang="en-US" dirty="0" smtClean="0"/>
              <a:t>Complications</a:t>
            </a:r>
          </a:p>
          <a:p>
            <a:r>
              <a:rPr lang="en-US" dirty="0" smtClean="0"/>
              <a:t>Timeline</a:t>
            </a:r>
          </a:p>
          <a:p>
            <a:r>
              <a:rPr lang="en-US" dirty="0" smtClean="0"/>
              <a:t>Future Development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Questions</a:t>
            </a:r>
          </a:p>
          <a:p>
            <a:r>
              <a:rPr lang="en-US" dirty="0" smtClean="0"/>
              <a:t>Acknowledgements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Controller Design</a:t>
            </a:r>
            <a:br>
              <a:rPr lang="en-US" dirty="0" smtClean="0"/>
            </a:br>
            <a:r>
              <a:rPr lang="en-US" dirty="0" smtClean="0"/>
              <a:t>Wireless Controller Casing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24000"/>
            <a:ext cx="503031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1981200"/>
            <a:ext cx="4953000" cy="383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Controller Design</a:t>
            </a:r>
            <a:br>
              <a:rPr lang="en-US" dirty="0" smtClean="0"/>
            </a:br>
            <a:r>
              <a:rPr lang="en-US" dirty="0" smtClean="0"/>
              <a:t>Electrical Schematics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371600"/>
            <a:ext cx="6019800" cy="497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33800"/>
            <a:ext cx="1866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1447800" y="4495800"/>
            <a:ext cx="22098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5257800"/>
            <a:ext cx="1875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Arduino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Microcontroller</a:t>
            </a:r>
            <a:endParaRPr lang="en-US" b="1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4285456"/>
            <a:ext cx="2236174" cy="196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086600" y="3962400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Xbee</a:t>
            </a:r>
            <a:r>
              <a:rPr lang="en-US" dirty="0" smtClean="0"/>
              <a:t> </a:t>
            </a:r>
            <a:r>
              <a:rPr lang="en-US" b="1" dirty="0" smtClean="0"/>
              <a:t>Module</a:t>
            </a:r>
            <a:endParaRPr lang="en-US" b="1" dirty="0"/>
          </a:p>
        </p:txBody>
      </p:sp>
      <p:cxnSp>
        <p:nvCxnSpPr>
          <p:cNvPr id="16" name="Elbow Connector 15"/>
          <p:cNvCxnSpPr/>
          <p:nvPr/>
        </p:nvCxnSpPr>
        <p:spPr>
          <a:xfrm>
            <a:off x="5257800" y="5410200"/>
            <a:ext cx="2133600" cy="381000"/>
          </a:xfrm>
          <a:prstGeom prst="bentConnector3">
            <a:avLst>
              <a:gd name="adj1" fmla="val 7500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371600"/>
            <a:ext cx="17621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hape 25"/>
          <p:cNvCxnSpPr>
            <a:endCxn id="3" idx="2"/>
          </p:cNvCxnSpPr>
          <p:nvPr/>
        </p:nvCxnSpPr>
        <p:spPr>
          <a:xfrm flipV="1">
            <a:off x="5715000" y="2714625"/>
            <a:ext cx="2252663" cy="495303"/>
          </a:xfrm>
          <a:prstGeom prst="bentConnector2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05400" y="1143000"/>
            <a:ext cx="246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Momentary Switches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7162800" y="2590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Product Overview</a:t>
            </a:r>
          </a:p>
          <a:p>
            <a:r>
              <a:rPr lang="en-CA" dirty="0" smtClean="0"/>
              <a:t>System Overview</a:t>
            </a:r>
          </a:p>
          <a:p>
            <a:r>
              <a:rPr lang="en-CA" dirty="0" smtClean="0"/>
              <a:t>Hardware - Controller Unit</a:t>
            </a:r>
          </a:p>
          <a:p>
            <a:r>
              <a:rPr lang="en-CA" b="1" dirty="0" smtClean="0"/>
              <a:t>Hardware - Binding Unit</a:t>
            </a:r>
          </a:p>
          <a:p>
            <a:r>
              <a:rPr lang="en-US" dirty="0" smtClean="0"/>
              <a:t>Software</a:t>
            </a:r>
          </a:p>
          <a:p>
            <a:r>
              <a:rPr lang="en-US" dirty="0" smtClean="0"/>
              <a:t>Business Aspect</a:t>
            </a:r>
          </a:p>
          <a:p>
            <a:r>
              <a:rPr lang="en-US" dirty="0" smtClean="0"/>
              <a:t>Complications</a:t>
            </a:r>
          </a:p>
          <a:p>
            <a:r>
              <a:rPr lang="en-US" dirty="0" smtClean="0"/>
              <a:t>Timeline</a:t>
            </a:r>
          </a:p>
          <a:p>
            <a:r>
              <a:rPr lang="en-US" dirty="0" smtClean="0"/>
              <a:t>Future Development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Questions</a:t>
            </a:r>
          </a:p>
          <a:p>
            <a:r>
              <a:rPr lang="en-US" dirty="0" smtClean="0"/>
              <a:t>Acknowledgements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Binding Design</a:t>
            </a:r>
            <a:br>
              <a:rPr lang="en-US" dirty="0" smtClean="0"/>
            </a:br>
            <a:r>
              <a:rPr lang="en-US" dirty="0" smtClean="0"/>
              <a:t>Binding Unit Top View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Content Placeholder 6" descr="Binding Top View 3.PN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1219200"/>
            <a:ext cx="5033428" cy="4937125"/>
          </a:xfrm>
          <a:prstGeom prst="rect">
            <a:avLst/>
          </a:prstGeom>
        </p:spPr>
      </p:pic>
      <p:pic>
        <p:nvPicPr>
          <p:cNvPr id="8" name="Content Placeholder 4" descr="variloc_thermoplastic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clrChange>
              <a:clrFrom>
                <a:srgbClr val="F2F2E6"/>
              </a:clrFrom>
              <a:clrTo>
                <a:srgbClr val="F2F2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10000"/>
            <a:ext cx="2463800" cy="180816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rot="10800000">
            <a:off x="2362200" y="47244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5410200"/>
            <a:ext cx="1682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Variloc</a:t>
            </a:r>
            <a:r>
              <a:rPr lang="en-US" sz="2000" b="1" dirty="0" smtClean="0"/>
              <a:t> Hinges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4267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257800" y="59436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Geared Motor 90 Degree Shaft</a:t>
            </a:r>
            <a:endParaRPr lang="en-US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43000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Elbow Connector 23"/>
          <p:cNvCxnSpPr/>
          <p:nvPr/>
        </p:nvCxnSpPr>
        <p:spPr>
          <a:xfrm>
            <a:off x="3657600" y="5410200"/>
            <a:ext cx="3048000" cy="457200"/>
          </a:xfrm>
          <a:prstGeom prst="bentConnector3">
            <a:avLst>
              <a:gd name="adj1" fmla="val 0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10800000">
            <a:off x="990600" y="1447800"/>
            <a:ext cx="2743200" cy="381000"/>
          </a:xfrm>
          <a:prstGeom prst="bentConnector3">
            <a:avLst>
              <a:gd name="adj1" fmla="val 43056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2895600"/>
            <a:ext cx="1590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Pololu</a:t>
            </a:r>
            <a:r>
              <a:rPr lang="en-US" sz="2000" b="1" dirty="0" smtClean="0"/>
              <a:t> Motor</a:t>
            </a:r>
            <a:endParaRPr lang="en-US" sz="2000" b="1" dirty="0"/>
          </a:p>
        </p:txBody>
      </p:sp>
      <p:cxnSp>
        <p:nvCxnSpPr>
          <p:cNvPr id="35" name="Elbow Connector 34"/>
          <p:cNvCxnSpPr/>
          <p:nvPr/>
        </p:nvCxnSpPr>
        <p:spPr>
          <a:xfrm flipV="1">
            <a:off x="5029200" y="1600200"/>
            <a:ext cx="2133600" cy="228600"/>
          </a:xfrm>
          <a:prstGeom prst="bentConnector3">
            <a:avLst>
              <a:gd name="adj1" fmla="val 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>
            <a:off x="4953000" y="2743200"/>
            <a:ext cx="2895600" cy="304800"/>
          </a:xfrm>
          <a:prstGeom prst="bentConnector3">
            <a:avLst>
              <a:gd name="adj1" fmla="val -658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12954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2362200"/>
            <a:ext cx="14287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096000" y="1981200"/>
            <a:ext cx="1428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Pinion Gear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00" y="3581400"/>
            <a:ext cx="124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Spur Gear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Binding Design</a:t>
            </a:r>
            <a:br>
              <a:rPr lang="en-CA" dirty="0" smtClean="0"/>
            </a:br>
            <a:r>
              <a:rPr lang="en-CA" dirty="0" err="1" smtClean="0"/>
              <a:t>Variloc</a:t>
            </a:r>
            <a:r>
              <a:rPr lang="en-CA" dirty="0" smtClean="0"/>
              <a:t> Plastic Hinges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533400" y="2332037"/>
            <a:ext cx="4038600" cy="4525963"/>
          </a:xfrm>
        </p:spPr>
        <p:txBody>
          <a:bodyPr/>
          <a:lstStyle/>
          <a:p>
            <a:r>
              <a:rPr lang="en-CA" dirty="0" smtClean="0"/>
              <a:t>Locking Hinge</a:t>
            </a:r>
          </a:p>
          <a:p>
            <a:r>
              <a:rPr lang="en-CA" dirty="0" smtClean="0"/>
              <a:t>450 lb-inch torque</a:t>
            </a:r>
          </a:p>
          <a:p>
            <a:r>
              <a:rPr lang="en-CA" dirty="0" smtClean="0"/>
              <a:t>Resolution of 10 degrees</a:t>
            </a:r>
          </a:p>
          <a:p>
            <a:r>
              <a:rPr lang="en-CA" dirty="0" smtClean="0"/>
              <a:t>Range of movement</a:t>
            </a:r>
            <a:br>
              <a:rPr lang="en-CA" dirty="0" smtClean="0"/>
            </a:br>
            <a:r>
              <a:rPr lang="en-CA" dirty="0" smtClean="0"/>
              <a:t>	220 degrees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8" name="Content Placeholder 4" descr="variloc_thermoplastic.jp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clrChange>
              <a:clrFrom>
                <a:srgbClr val="F2F2E6"/>
              </a:clrFrom>
              <a:clrTo>
                <a:srgbClr val="F2F2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1828800"/>
            <a:ext cx="4140714" cy="3037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Binding Design</a:t>
            </a:r>
            <a:br>
              <a:rPr lang="en-US" dirty="0" smtClean="0"/>
            </a:br>
            <a:r>
              <a:rPr lang="en-US" dirty="0" smtClean="0"/>
              <a:t>Bindings Back View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00400"/>
            <a:ext cx="4712992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968"/>
          <a:stretch>
            <a:fillRect/>
          </a:stretch>
        </p:blipFill>
        <p:spPr bwMode="auto">
          <a:xfrm>
            <a:off x="4495800" y="1524000"/>
            <a:ext cx="512064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4419600" y="3428999"/>
            <a:ext cx="2514600" cy="107632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237456"/>
            <a:ext cx="2236174" cy="196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>
            <a:endCxn id="9" idx="3"/>
          </p:cNvCxnSpPr>
          <p:nvPr/>
        </p:nvCxnSpPr>
        <p:spPr>
          <a:xfrm rot="10800000">
            <a:off x="2998174" y="2218928"/>
            <a:ext cx="4469426" cy="2194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71800" y="1524000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Xbee</a:t>
            </a:r>
            <a:r>
              <a:rPr lang="en-US" dirty="0" smtClean="0"/>
              <a:t> </a:t>
            </a:r>
            <a:r>
              <a:rPr lang="en-US" b="1" dirty="0" smtClean="0"/>
              <a:t>Module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Binding Design</a:t>
            </a:r>
            <a:br>
              <a:rPr lang="en-US" dirty="0" smtClean="0"/>
            </a:br>
            <a:r>
              <a:rPr lang="en-US" dirty="0" smtClean="0"/>
              <a:t>Electrical Schematics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371600"/>
            <a:ext cx="4257675" cy="447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Product Overview</a:t>
            </a:r>
          </a:p>
          <a:p>
            <a:r>
              <a:rPr lang="en-CA" dirty="0" smtClean="0"/>
              <a:t>System Overview</a:t>
            </a:r>
          </a:p>
          <a:p>
            <a:r>
              <a:rPr lang="en-CA" dirty="0" smtClean="0"/>
              <a:t>Hardware - Controller Unit</a:t>
            </a:r>
          </a:p>
          <a:p>
            <a:r>
              <a:rPr lang="en-CA" dirty="0" smtClean="0"/>
              <a:t>Hardware - Binding Unit</a:t>
            </a:r>
          </a:p>
          <a:p>
            <a:r>
              <a:rPr lang="en-US" b="1" dirty="0" smtClean="0"/>
              <a:t>Software</a:t>
            </a:r>
          </a:p>
          <a:p>
            <a:r>
              <a:rPr lang="en-US" dirty="0" smtClean="0"/>
              <a:t>Business Aspect</a:t>
            </a:r>
          </a:p>
          <a:p>
            <a:r>
              <a:rPr lang="en-US" dirty="0" smtClean="0"/>
              <a:t>Complications</a:t>
            </a:r>
          </a:p>
          <a:p>
            <a:r>
              <a:rPr lang="en-US" dirty="0" smtClean="0"/>
              <a:t>Timeline</a:t>
            </a:r>
          </a:p>
          <a:p>
            <a:r>
              <a:rPr lang="en-US" dirty="0" smtClean="0"/>
              <a:t>Future Development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Questions</a:t>
            </a:r>
          </a:p>
          <a:p>
            <a:r>
              <a:rPr lang="en-US" dirty="0" smtClean="0"/>
              <a:t>Acknowledgements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 </a:t>
            </a:r>
            <a:br>
              <a:rPr lang="en-US" dirty="0" smtClean="0"/>
            </a:br>
            <a:r>
              <a:rPr lang="en-US" dirty="0" smtClean="0"/>
              <a:t>Wireless Controller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 descr="\\EEEK\SharedDocs\Wireless Controller Flow Chart.png"/>
          <p:cNvPicPr>
            <a:picLocks noChangeAspect="1" noChangeArrowheads="1"/>
          </p:cNvPicPr>
          <p:nvPr/>
        </p:nvPicPr>
        <p:blipFill>
          <a:blip r:embed="rId3" cstate="print"/>
          <a:srcRect l="11343" t="4075" r="25165" b="7749"/>
          <a:stretch>
            <a:fillRect/>
          </a:stretch>
        </p:blipFill>
        <p:spPr bwMode="auto">
          <a:xfrm>
            <a:off x="304800" y="1219200"/>
            <a:ext cx="1856509" cy="5105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9400" y="1752600"/>
            <a:ext cx="5943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400" dirty="0" smtClean="0">
                <a:cs typeface="Arial" pitchFamily="34" charset="0"/>
              </a:rPr>
              <a:t> Activates when power button is Pressed</a:t>
            </a:r>
            <a:br>
              <a:rPr lang="en-CA" sz="2400" dirty="0" smtClean="0">
                <a:cs typeface="Arial" pitchFamily="34" charset="0"/>
              </a:rPr>
            </a:br>
            <a:endParaRPr lang="en-CA" sz="24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CA" sz="2400" dirty="0" smtClean="0">
                <a:cs typeface="Arial" pitchFamily="34" charset="0"/>
              </a:rPr>
              <a:t> Four Messages</a:t>
            </a:r>
          </a:p>
          <a:p>
            <a:pPr lvl="1"/>
            <a:r>
              <a:rPr lang="en-CA" sz="2400" dirty="0" smtClean="0">
                <a:cs typeface="Arial" pitchFamily="34" charset="0"/>
              </a:rPr>
              <a:t>- Release Left</a:t>
            </a:r>
          </a:p>
          <a:p>
            <a:pPr lvl="1"/>
            <a:r>
              <a:rPr lang="en-CA" sz="2400" dirty="0" smtClean="0">
                <a:cs typeface="Arial" pitchFamily="34" charset="0"/>
              </a:rPr>
              <a:t>- Release Right</a:t>
            </a:r>
          </a:p>
          <a:p>
            <a:pPr lvl="1"/>
            <a:r>
              <a:rPr lang="en-CA" sz="2400" dirty="0" smtClean="0">
                <a:cs typeface="Arial" pitchFamily="34" charset="0"/>
              </a:rPr>
              <a:t>- Release All</a:t>
            </a:r>
          </a:p>
          <a:p>
            <a:pPr lvl="1"/>
            <a:r>
              <a:rPr lang="en-CA" sz="2400" dirty="0" smtClean="0">
                <a:cs typeface="Arial" pitchFamily="34" charset="0"/>
              </a:rPr>
              <a:t>- Tighten All</a:t>
            </a:r>
            <a:br>
              <a:rPr lang="en-CA" sz="2400" dirty="0" smtClean="0">
                <a:cs typeface="Arial" pitchFamily="34" charset="0"/>
              </a:rPr>
            </a:br>
            <a:endParaRPr lang="en-CA" sz="24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CA" sz="2400" dirty="0" smtClean="0">
                <a:cs typeface="Arial" pitchFamily="34" charset="0"/>
              </a:rPr>
              <a:t> Encryption Technique</a:t>
            </a:r>
          </a:p>
          <a:p>
            <a:pPr lvl="1"/>
            <a:r>
              <a:rPr lang="en-CA" sz="2400" dirty="0" smtClean="0">
                <a:cs typeface="Arial" pitchFamily="34" charset="0"/>
              </a:rPr>
              <a:t>- Code - Binding ID - Command</a:t>
            </a:r>
          </a:p>
          <a:p>
            <a:pPr>
              <a:buFont typeface="Arial" pitchFamily="34" charset="0"/>
              <a:buChar char="•"/>
            </a:pPr>
            <a:endParaRPr lang="en-CA" sz="24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CA" sz="2400" dirty="0" smtClean="0">
                <a:cs typeface="Arial" pitchFamily="34" charset="0"/>
              </a:rPr>
              <a:t> Can’t enter two commands at once</a:t>
            </a:r>
            <a:r>
              <a:rPr lang="en-CA" dirty="0" smtClean="0">
                <a:cs typeface="Arial" pitchFamily="34" charset="0"/>
              </a:rPr>
              <a:t/>
            </a:r>
            <a:br>
              <a:rPr lang="en-CA" dirty="0" smtClean="0">
                <a:cs typeface="Arial" pitchFamily="34" charset="0"/>
              </a:rPr>
            </a:br>
            <a:endParaRPr lang="en-CA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</a:t>
            </a:r>
            <a:br>
              <a:rPr lang="en-US" dirty="0" smtClean="0"/>
            </a:br>
            <a:r>
              <a:rPr lang="en-US" dirty="0" smtClean="0"/>
              <a:t>Bindings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51" name="Picture 3" descr="\\EEEK\SharedDocs\Binding Apparatus FlowChart.png"/>
          <p:cNvPicPr>
            <a:picLocks noChangeAspect="1" noChangeArrowheads="1"/>
          </p:cNvPicPr>
          <p:nvPr/>
        </p:nvPicPr>
        <p:blipFill>
          <a:blip r:embed="rId3" cstate="print"/>
          <a:srcRect t="3997" r="30849"/>
          <a:stretch>
            <a:fillRect/>
          </a:stretch>
        </p:blipFill>
        <p:spPr bwMode="auto">
          <a:xfrm>
            <a:off x="6477000" y="1371600"/>
            <a:ext cx="2055262" cy="49228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1318022"/>
            <a:ext cx="6019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200" dirty="0" smtClean="0"/>
              <a:t> Activates when boots are in binding</a:t>
            </a:r>
            <a:br>
              <a:rPr lang="en-CA" sz="2200" dirty="0" smtClean="0"/>
            </a:br>
            <a:endParaRPr lang="en-CA" sz="2200" dirty="0" smtClean="0"/>
          </a:p>
          <a:p>
            <a:pPr>
              <a:buFont typeface="Arial" pitchFamily="34" charset="0"/>
              <a:buChar char="•"/>
            </a:pPr>
            <a:r>
              <a:rPr lang="en-CA" sz="2200" dirty="0" smtClean="0"/>
              <a:t> Initial()</a:t>
            </a:r>
          </a:p>
          <a:p>
            <a:pPr lvl="1"/>
            <a:r>
              <a:rPr lang="en-CA" sz="2200" dirty="0" smtClean="0"/>
              <a:t>- Initial tightening sequence</a:t>
            </a:r>
            <a:br>
              <a:rPr lang="en-CA" sz="2200" dirty="0" smtClean="0"/>
            </a:br>
            <a:endParaRPr lang="en-CA" sz="2200" dirty="0" smtClean="0"/>
          </a:p>
          <a:p>
            <a:pPr>
              <a:buFont typeface="Arial" pitchFamily="34" charset="0"/>
              <a:buChar char="•"/>
            </a:pPr>
            <a:r>
              <a:rPr lang="en-CA" sz="2200" dirty="0" smtClean="0"/>
              <a:t>Release()</a:t>
            </a:r>
          </a:p>
          <a:p>
            <a:pPr lvl="1"/>
            <a:r>
              <a:rPr lang="en-CA" sz="2200" dirty="0" smtClean="0"/>
              <a:t>- Releases bindings</a:t>
            </a:r>
            <a:br>
              <a:rPr lang="en-CA" sz="2200" dirty="0" smtClean="0"/>
            </a:br>
            <a:endParaRPr lang="en-CA" sz="2200" dirty="0" smtClean="0"/>
          </a:p>
          <a:p>
            <a:pPr>
              <a:buFont typeface="Arial" pitchFamily="34" charset="0"/>
              <a:buChar char="•"/>
            </a:pPr>
            <a:r>
              <a:rPr lang="en-CA" sz="2200" dirty="0" smtClean="0"/>
              <a:t>Tighten()</a:t>
            </a:r>
          </a:p>
          <a:p>
            <a:pPr lvl="1"/>
            <a:r>
              <a:rPr lang="en-CA" sz="2200" dirty="0" smtClean="0"/>
              <a:t>- Incremental tightening of front brace</a:t>
            </a:r>
            <a:br>
              <a:rPr lang="en-CA" sz="2200" dirty="0" smtClean="0"/>
            </a:br>
            <a:endParaRPr lang="en-CA" sz="2200" dirty="0" smtClean="0"/>
          </a:p>
          <a:p>
            <a:pPr>
              <a:buFont typeface="Arial" pitchFamily="34" charset="0"/>
              <a:buChar char="•"/>
            </a:pPr>
            <a:r>
              <a:rPr lang="en-CA" sz="2200" dirty="0" smtClean="0"/>
              <a:t> Flag</a:t>
            </a:r>
          </a:p>
          <a:p>
            <a:pPr lvl="1"/>
            <a:r>
              <a:rPr lang="en-CA" sz="2200" dirty="0" smtClean="0"/>
              <a:t>- Determines if the release command was </a:t>
            </a:r>
            <a:br>
              <a:rPr lang="en-CA" sz="2200" dirty="0" smtClean="0"/>
            </a:br>
            <a:r>
              <a:rPr lang="en-CA" sz="2200" dirty="0" smtClean="0"/>
              <a:t>   used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Product Overview</a:t>
            </a:r>
          </a:p>
          <a:p>
            <a:r>
              <a:rPr lang="en-CA" dirty="0" smtClean="0"/>
              <a:t>System Overview</a:t>
            </a:r>
          </a:p>
          <a:p>
            <a:r>
              <a:rPr lang="en-CA" dirty="0" smtClean="0"/>
              <a:t>Hardware - Controller Unit</a:t>
            </a:r>
          </a:p>
          <a:p>
            <a:r>
              <a:rPr lang="en-CA" dirty="0" smtClean="0"/>
              <a:t>Hardware - Binding Unit</a:t>
            </a:r>
          </a:p>
          <a:p>
            <a:r>
              <a:rPr lang="en-US" dirty="0" smtClean="0"/>
              <a:t>Software</a:t>
            </a:r>
          </a:p>
          <a:p>
            <a:r>
              <a:rPr lang="en-US" b="1" dirty="0" smtClean="0"/>
              <a:t>Business Aspect</a:t>
            </a:r>
          </a:p>
          <a:p>
            <a:r>
              <a:rPr lang="en-US" dirty="0" smtClean="0"/>
              <a:t>Complications</a:t>
            </a:r>
          </a:p>
          <a:p>
            <a:r>
              <a:rPr lang="en-US" dirty="0" smtClean="0"/>
              <a:t>Timeline</a:t>
            </a:r>
          </a:p>
          <a:p>
            <a:r>
              <a:rPr lang="en-US" dirty="0" smtClean="0"/>
              <a:t>Future Development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Questions</a:t>
            </a:r>
          </a:p>
          <a:p>
            <a:r>
              <a:rPr lang="en-US" dirty="0" smtClean="0"/>
              <a:t>Acknowledgements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Prototype Expenditures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66492859"/>
              </p:ext>
            </p:extLst>
          </p:nvPr>
        </p:nvGraphicFramePr>
        <p:xfrm>
          <a:off x="762000" y="1295400"/>
          <a:ext cx="7706815" cy="5003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1389"/>
                <a:gridCol w="1665142"/>
                <a:gridCol w="1665142"/>
                <a:gridCol w="1665142"/>
              </a:tblGrid>
              <a:tr h="381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 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Unit Cost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>
                          <a:effectLst/>
                        </a:rPr>
                        <a:t># of Units</a:t>
                      </a:r>
                      <a:endParaRPr lang="en-CA" sz="13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>
                          <a:effectLst/>
                        </a:rPr>
                        <a:t>Subtotal</a:t>
                      </a:r>
                      <a:endParaRPr lang="en-CA" sz="13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Steel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effectLst/>
                        </a:rPr>
                        <a:t>$30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>
                          <a:effectLst/>
                        </a:rPr>
                        <a:t>2</a:t>
                      </a:r>
                      <a:endParaRPr lang="en-CA" sz="13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effectLst/>
                        </a:rPr>
                        <a:t>$60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>
                          <a:effectLst/>
                        </a:rPr>
                        <a:t>Rotary Ratchet Hinges</a:t>
                      </a:r>
                      <a:endParaRPr lang="en-CA" sz="13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effectLst/>
                        </a:rPr>
                        <a:t>$27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effectLst/>
                        </a:rPr>
                        <a:t>$108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Arduino</a:t>
                      </a:r>
                      <a:r>
                        <a:rPr lang="en-CA" sz="1300" baseline="0" dirty="0" smtClean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CA" sz="1300" baseline="0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Dueliminova</a:t>
                      </a:r>
                      <a:endParaRPr lang="en-CA" sz="13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$25.50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$76.50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Adafruit</a:t>
                      </a:r>
                      <a:r>
                        <a:rPr lang="en-CA" sz="13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Motor Shield</a:t>
                      </a:r>
                      <a:endParaRPr lang="en-CA" sz="13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$20.50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$41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Maxstream</a:t>
                      </a:r>
                      <a:r>
                        <a:rPr lang="en-US" sz="13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Xbee</a:t>
                      </a:r>
                      <a:r>
                        <a:rPr lang="en-US" sz="1300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Transceiver</a:t>
                      </a:r>
                      <a:endParaRPr lang="en-CA" sz="13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$25.87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$77.61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Motors</a:t>
                      </a:r>
                      <a:endParaRPr lang="en-CA" sz="13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$16.28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$162.80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>
                          <a:effectLst/>
                        </a:rPr>
                        <a:t>Padding</a:t>
                      </a:r>
                      <a:endParaRPr lang="en-CA" sz="13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$10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1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$10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Miscellaneous (Screws, Bolts, etc.)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effectLst/>
                        </a:rPr>
                        <a:t>$5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1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>
                          <a:effectLst/>
                        </a:rPr>
                        <a:t>$3</a:t>
                      </a:r>
                      <a:endParaRPr lang="en-CA" sz="13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Aesthetics (Paint and Design)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>
                          <a:effectLst/>
                        </a:rPr>
                        <a:t>$10</a:t>
                      </a:r>
                      <a:endParaRPr lang="en-CA" sz="13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1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$10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1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Plexiglass</a:t>
                      </a:r>
                      <a:endParaRPr lang="en-CA" sz="13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$30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$30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1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Electronics</a:t>
                      </a:r>
                      <a:r>
                        <a:rPr lang="en-CA" sz="1300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Box</a:t>
                      </a:r>
                      <a:endParaRPr lang="en-CA" sz="13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$4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$4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1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Momentary</a:t>
                      </a:r>
                      <a:r>
                        <a:rPr lang="en-CA" sz="1300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Switches</a:t>
                      </a:r>
                      <a:endParaRPr lang="en-CA" sz="13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$2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$14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 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>
                          <a:effectLst/>
                        </a:rPr>
                        <a:t> </a:t>
                      </a:r>
                      <a:endParaRPr lang="en-CA" sz="13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b="1" dirty="0">
                          <a:effectLst/>
                        </a:rPr>
                        <a:t>Total</a:t>
                      </a:r>
                      <a:endParaRPr lang="en-CA" sz="1300" b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b="1" dirty="0" smtClean="0">
                          <a:effectLst/>
                        </a:rPr>
                        <a:t>$596.91</a:t>
                      </a:r>
                      <a:endParaRPr lang="en-CA" sz="1300" b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792162"/>
          </a:xfrm>
        </p:spPr>
        <p:txBody>
          <a:bodyPr/>
          <a:lstStyle/>
          <a:p>
            <a:r>
              <a:rPr lang="en-US" dirty="0" smtClean="0"/>
              <a:t>Production Cost Breakdown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66492859"/>
              </p:ext>
            </p:extLst>
          </p:nvPr>
        </p:nvGraphicFramePr>
        <p:xfrm>
          <a:off x="685800" y="1295400"/>
          <a:ext cx="7706815" cy="4992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1389"/>
                <a:gridCol w="1665142"/>
                <a:gridCol w="1665142"/>
                <a:gridCol w="1665142"/>
              </a:tblGrid>
              <a:tr h="381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 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Unit Cost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>
                          <a:effectLst/>
                        </a:rPr>
                        <a:t># of Units</a:t>
                      </a:r>
                      <a:endParaRPr lang="en-CA" sz="13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>
                          <a:effectLst/>
                        </a:rPr>
                        <a:t>Subtotal</a:t>
                      </a:r>
                      <a:endParaRPr lang="en-CA" sz="13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effectLst/>
                        </a:rPr>
                        <a:t>Aluminum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$7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>
                          <a:effectLst/>
                        </a:rPr>
                        <a:t>2</a:t>
                      </a:r>
                      <a:endParaRPr lang="en-CA" sz="13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$14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>
                          <a:effectLst/>
                        </a:rPr>
                        <a:t>Rotary Ratchet Hinges</a:t>
                      </a:r>
                      <a:endParaRPr lang="en-CA" sz="13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$13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$42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Arduino</a:t>
                      </a:r>
                      <a:r>
                        <a:rPr lang="en-CA" sz="1300" baseline="0" dirty="0" smtClean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CA" sz="1300" baseline="0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Dueliminova</a:t>
                      </a:r>
                      <a:endParaRPr lang="en-CA" sz="13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$25.50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$76.50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Adafruit</a:t>
                      </a:r>
                      <a:r>
                        <a:rPr lang="en-CA" sz="13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Motor Shield</a:t>
                      </a:r>
                      <a:endParaRPr lang="en-CA" sz="13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$19.50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$39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Maxstream</a:t>
                      </a:r>
                      <a:r>
                        <a:rPr lang="en-US" sz="13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1mW </a:t>
                      </a:r>
                      <a:r>
                        <a:rPr lang="en-US" sz="1300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Xbee</a:t>
                      </a:r>
                      <a:r>
                        <a:rPr lang="en-US" sz="13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Transceiver Module (chip antennae)</a:t>
                      </a:r>
                      <a:endParaRPr lang="en-CA" sz="13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$25.87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$77.61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Motors</a:t>
                      </a:r>
                      <a:endParaRPr lang="en-CA" sz="13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$16.28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$97.68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>
                          <a:effectLst/>
                        </a:rPr>
                        <a:t>Padding</a:t>
                      </a:r>
                      <a:endParaRPr lang="en-CA" sz="13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>
                          <a:effectLst/>
                        </a:rPr>
                        <a:t>$10</a:t>
                      </a:r>
                      <a:endParaRPr lang="en-CA" sz="13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1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$10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Miscellaneous (Screws, Bolts, etc.)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>
                          <a:effectLst/>
                        </a:rPr>
                        <a:t>$3</a:t>
                      </a:r>
                      <a:endParaRPr lang="en-CA" sz="13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1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>
                          <a:effectLst/>
                        </a:rPr>
                        <a:t>$3</a:t>
                      </a:r>
                      <a:endParaRPr lang="en-CA" sz="13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Aesthetics (Paint and Design)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effectLst/>
                        </a:rPr>
                        <a:t>$4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1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effectLst/>
                        </a:rPr>
                        <a:t>$4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Electronics Box</a:t>
                      </a:r>
                      <a:endParaRPr lang="en-CA" sz="13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$4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$4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Momentary Switches</a:t>
                      </a:r>
                      <a:endParaRPr lang="en-CA" sz="13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$0.50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$3.50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 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 </a:t>
                      </a:r>
                      <a:endParaRPr lang="en-CA" sz="13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b="1" dirty="0">
                          <a:effectLst/>
                        </a:rPr>
                        <a:t>Total</a:t>
                      </a:r>
                      <a:endParaRPr lang="en-CA" sz="1300" b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300" b="1" dirty="0" smtClean="0">
                          <a:effectLst/>
                        </a:rPr>
                        <a:t>$371.29</a:t>
                      </a:r>
                      <a:endParaRPr lang="en-CA" sz="1300" b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Strategy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9928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Pricing</a:t>
            </a:r>
          </a:p>
          <a:p>
            <a:pPr lvl="2"/>
            <a:r>
              <a:rPr lang="en-CA" dirty="0" smtClean="0"/>
              <a:t>MSRP $450</a:t>
            </a:r>
          </a:p>
          <a:p>
            <a:pPr lvl="2"/>
            <a:r>
              <a:rPr lang="en-CA" dirty="0" smtClean="0"/>
              <a:t>Retailers: $420</a:t>
            </a:r>
          </a:p>
          <a:p>
            <a:pPr lvl="2"/>
            <a:r>
              <a:rPr lang="en-CA" dirty="0" smtClean="0"/>
              <a:t>Average price per unit: $440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8825" y="3352800"/>
            <a:ext cx="33051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 descr="JAC Logo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468" y="332942"/>
            <a:ext cx="7621064" cy="6192115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Forecast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Net Income will be zero after 1.5 years</a:t>
            </a:r>
          </a:p>
          <a:p>
            <a:r>
              <a:rPr lang="en-US" dirty="0" smtClean="0"/>
              <a:t>Expected revenue after 5 years: $25,000,000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114800" y="3200400"/>
          <a:ext cx="5029200" cy="309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Advantage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9439204"/>
              </p:ext>
            </p:extLst>
          </p:nvPr>
        </p:nvGraphicFramePr>
        <p:xfrm>
          <a:off x="493280" y="1366183"/>
          <a:ext cx="8183176" cy="4799121"/>
        </p:xfrm>
        <a:graphic>
          <a:graphicData uri="http://schemas.openxmlformats.org/drawingml/2006/table">
            <a:tbl>
              <a:tblPr firstRow="1" firstCol="1" bandRow="1"/>
              <a:tblGrid>
                <a:gridCol w="1022897"/>
                <a:gridCol w="1022897"/>
                <a:gridCol w="1022897"/>
                <a:gridCol w="1022897"/>
                <a:gridCol w="1022897"/>
                <a:gridCol w="1022897"/>
                <a:gridCol w="1022897"/>
                <a:gridCol w="1022897"/>
              </a:tblGrid>
              <a:tr h="1885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b="1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ASB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Burton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K2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Flow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Union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Rome SDS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Gnu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40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Binding Type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Step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Strap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Strap, Cinch, Auto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Flow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Strap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Strap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Strap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Brand Name Appeal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76923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76923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76923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76923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76923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Target Market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76923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All Recreational Riders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Experienced Riders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New Riders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Young Riders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Free Riders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Free Riders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Free Riders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Strap on Convenience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76923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76923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76923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Sit or Bend-Down Required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76923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Specialty Features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Fully Automated, Customizable Designs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Reliability, Quality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Value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Simplicity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Lightweight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Designs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American Made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Price Range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r>
                        <a:rPr lang="en-CA" sz="1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400-$500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$150-$500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76923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$120-$300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$150-$350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$180-$350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$200-$300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$190-300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Drawbacks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Price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No brand name appeal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No added appeal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Price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Lower quality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Design provides less control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Price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Little value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Price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Little value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Price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Little value</a:t>
                      </a:r>
                    </a:p>
                  </a:txBody>
                  <a:tcPr marL="67075" marR="6707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3" descr="Description: http://t1.gstatic.com/images?q=tbn:ANd9GcQryzRCZzncJfScFT9i5lkROcAwE_glbEWR2wk7Uox3FDDmbG6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753478" cy="85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escription: http://images.proboardshop.com/k2-logo-120-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800"/>
            <a:ext cx="864096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escription: http://images.the-house.com/flow-logo-120-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86409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escription: http://www.shoptheblend.com/images/manufacturers/union-bindings-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04916"/>
            <a:ext cx="9239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Description: http://i3.squidoocdn.com/resize/squidoo_images/-1/lens1604318_Rome-logo-120-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8800"/>
            <a:ext cx="923925" cy="82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escription: http://images.the-house.com/Gnu-logo-120-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28800"/>
            <a:ext cx="842392" cy="8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752600"/>
            <a:ext cx="990600" cy="37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Product Overview</a:t>
            </a:r>
          </a:p>
          <a:p>
            <a:r>
              <a:rPr lang="en-CA" dirty="0" smtClean="0"/>
              <a:t>System Overview</a:t>
            </a:r>
          </a:p>
          <a:p>
            <a:r>
              <a:rPr lang="en-CA" dirty="0" smtClean="0"/>
              <a:t>Hardware - Controller Unit</a:t>
            </a:r>
          </a:p>
          <a:p>
            <a:r>
              <a:rPr lang="en-CA" dirty="0" smtClean="0"/>
              <a:t>Hardware - Binding Unit</a:t>
            </a:r>
          </a:p>
          <a:p>
            <a:r>
              <a:rPr lang="en-US" dirty="0" smtClean="0"/>
              <a:t>Software</a:t>
            </a:r>
          </a:p>
          <a:p>
            <a:r>
              <a:rPr lang="en-US" dirty="0" smtClean="0"/>
              <a:t>Business Aspect</a:t>
            </a:r>
          </a:p>
          <a:p>
            <a:r>
              <a:rPr lang="en-US" b="1" dirty="0" smtClean="0"/>
              <a:t>Complications</a:t>
            </a:r>
          </a:p>
          <a:p>
            <a:r>
              <a:rPr lang="en-US" dirty="0" smtClean="0"/>
              <a:t>Timeline</a:t>
            </a:r>
          </a:p>
          <a:p>
            <a:r>
              <a:rPr lang="en-US" dirty="0" smtClean="0"/>
              <a:t>Future Development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Questions</a:t>
            </a:r>
          </a:p>
          <a:p>
            <a:r>
              <a:rPr lang="en-US" dirty="0" smtClean="0"/>
              <a:t>Acknowledgements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Hinge Alignment</a:t>
            </a:r>
          </a:p>
          <a:p>
            <a:r>
              <a:rPr lang="en-US" dirty="0" smtClean="0"/>
              <a:t>Gear Alignment</a:t>
            </a:r>
          </a:p>
          <a:p>
            <a:r>
              <a:rPr lang="en-US" dirty="0" smtClean="0"/>
              <a:t>Hinge Issues</a:t>
            </a:r>
          </a:p>
          <a:p>
            <a:pPr lvl="1"/>
            <a:r>
              <a:rPr lang="en-US" dirty="0" smtClean="0"/>
              <a:t>Friction too strong</a:t>
            </a:r>
          </a:p>
          <a:p>
            <a:pPr lvl="1"/>
            <a:r>
              <a:rPr lang="en-US" dirty="0" smtClean="0"/>
              <a:t>Springs too strong</a:t>
            </a:r>
          </a:p>
          <a:p>
            <a:r>
              <a:rPr lang="en-US" dirty="0" smtClean="0"/>
              <a:t>Motor Issues</a:t>
            </a:r>
          </a:p>
          <a:p>
            <a:pPr lvl="1"/>
            <a:r>
              <a:rPr lang="en-US" dirty="0" smtClean="0"/>
              <a:t>Lack of power</a:t>
            </a:r>
          </a:p>
          <a:p>
            <a:pPr lvl="1"/>
            <a:r>
              <a:rPr lang="en-US" dirty="0" smtClean="0"/>
              <a:t>Gears stripping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Material Issues</a:t>
            </a:r>
          </a:p>
          <a:p>
            <a:pPr lvl="1"/>
            <a:r>
              <a:rPr lang="en-US" dirty="0" smtClean="0"/>
              <a:t>Steel is hard to work with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1828800"/>
            <a:ext cx="47625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Product Overview</a:t>
            </a:r>
          </a:p>
          <a:p>
            <a:r>
              <a:rPr lang="en-CA" dirty="0" smtClean="0"/>
              <a:t>System Overview</a:t>
            </a:r>
          </a:p>
          <a:p>
            <a:r>
              <a:rPr lang="en-CA" dirty="0" smtClean="0"/>
              <a:t>Hardware - Controller Unit</a:t>
            </a:r>
          </a:p>
          <a:p>
            <a:r>
              <a:rPr lang="en-CA" dirty="0" smtClean="0"/>
              <a:t>Hardware - Binding Unit</a:t>
            </a:r>
          </a:p>
          <a:p>
            <a:r>
              <a:rPr lang="en-US" dirty="0" smtClean="0"/>
              <a:t>Software</a:t>
            </a:r>
          </a:p>
          <a:p>
            <a:r>
              <a:rPr lang="en-US" dirty="0" smtClean="0"/>
              <a:t>Business Aspect</a:t>
            </a:r>
          </a:p>
          <a:p>
            <a:r>
              <a:rPr lang="en-US" dirty="0" smtClean="0"/>
              <a:t>Complications</a:t>
            </a:r>
          </a:p>
          <a:p>
            <a:r>
              <a:rPr lang="en-US" b="1" dirty="0" smtClean="0"/>
              <a:t>Timeline</a:t>
            </a:r>
          </a:p>
          <a:p>
            <a:r>
              <a:rPr lang="en-US" dirty="0" smtClean="0"/>
              <a:t>Future Development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Questions</a:t>
            </a:r>
          </a:p>
          <a:p>
            <a:r>
              <a:rPr lang="en-US" dirty="0" smtClean="0"/>
              <a:t>Acknowledgements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Delays in everything after Hardware Fabrication</a:t>
            </a:r>
          </a:p>
          <a:p>
            <a:pPr lvl="1"/>
            <a:r>
              <a:rPr lang="en-US" dirty="0" smtClean="0"/>
              <a:t>Lack of resources</a:t>
            </a:r>
          </a:p>
          <a:p>
            <a:pPr lvl="1"/>
            <a:r>
              <a:rPr lang="en-US" dirty="0" smtClean="0"/>
              <a:t>Lack of parts</a:t>
            </a:r>
          </a:p>
          <a:p>
            <a:pPr lvl="1"/>
            <a:endParaRPr lang="en-US" dirty="0" smtClean="0"/>
          </a:p>
        </p:txBody>
      </p:sp>
      <p:pic>
        <p:nvPicPr>
          <p:cNvPr id="50178" name="Picture 2" descr="F:\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6324600" cy="3493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Product Overview</a:t>
            </a:r>
          </a:p>
          <a:p>
            <a:r>
              <a:rPr lang="en-CA" dirty="0" smtClean="0"/>
              <a:t>System Overview</a:t>
            </a:r>
          </a:p>
          <a:p>
            <a:r>
              <a:rPr lang="en-CA" dirty="0" smtClean="0"/>
              <a:t>Hardware - Controller Unit</a:t>
            </a:r>
          </a:p>
          <a:p>
            <a:r>
              <a:rPr lang="en-CA" dirty="0" smtClean="0"/>
              <a:t>Hardware - Binding Unit</a:t>
            </a:r>
          </a:p>
          <a:p>
            <a:r>
              <a:rPr lang="en-US" dirty="0" smtClean="0"/>
              <a:t>Software</a:t>
            </a:r>
          </a:p>
          <a:p>
            <a:r>
              <a:rPr lang="en-US" dirty="0" smtClean="0"/>
              <a:t>Business Aspect</a:t>
            </a:r>
          </a:p>
          <a:p>
            <a:r>
              <a:rPr lang="en-US" dirty="0" smtClean="0"/>
              <a:t>Timeline</a:t>
            </a:r>
          </a:p>
          <a:p>
            <a:r>
              <a:rPr lang="en-US" dirty="0" smtClean="0"/>
              <a:t>Complications</a:t>
            </a:r>
          </a:p>
          <a:p>
            <a:r>
              <a:rPr lang="en-US" b="1" dirty="0" smtClean="0"/>
              <a:t>Future Development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Questions</a:t>
            </a:r>
          </a:p>
          <a:p>
            <a:r>
              <a:rPr lang="en-US" dirty="0" smtClean="0"/>
              <a:t>Acknowledgements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792162"/>
          </a:xfrm>
        </p:spPr>
        <p:txBody>
          <a:bodyPr/>
          <a:lstStyle/>
          <a:p>
            <a:r>
              <a:rPr lang="en-US" dirty="0" smtClean="0"/>
              <a:t>Future Developments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ASB</a:t>
            </a:r>
          </a:p>
          <a:p>
            <a:pPr lvl="1"/>
            <a:r>
              <a:rPr lang="en-US" dirty="0" smtClean="0"/>
              <a:t>Create a product series</a:t>
            </a:r>
          </a:p>
          <a:p>
            <a:pPr lvl="1"/>
            <a:r>
              <a:rPr lang="en-US" dirty="0" smtClean="0"/>
              <a:t>Improve efficiency</a:t>
            </a:r>
          </a:p>
          <a:p>
            <a:pPr lvl="1"/>
            <a:r>
              <a:rPr lang="en-US" dirty="0" smtClean="0"/>
              <a:t>Added functionality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JAC Innovations</a:t>
            </a:r>
          </a:p>
          <a:p>
            <a:pPr lvl="1"/>
            <a:r>
              <a:rPr lang="en-US" dirty="0" smtClean="0"/>
              <a:t>Continue making cutting-edge products</a:t>
            </a:r>
          </a:p>
          <a:p>
            <a:pPr lvl="1"/>
            <a:r>
              <a:rPr lang="en-US" dirty="0" smtClean="0"/>
              <a:t>Provide support for existing products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1806" t="28029" b="26737"/>
          <a:stretch>
            <a:fillRect/>
          </a:stretch>
        </p:blipFill>
        <p:spPr bwMode="auto">
          <a:xfrm>
            <a:off x="4953000" y="4572000"/>
            <a:ext cx="3962129" cy="162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Product Overview</a:t>
            </a:r>
          </a:p>
          <a:p>
            <a:r>
              <a:rPr lang="en-CA" dirty="0" smtClean="0"/>
              <a:t>System Overview</a:t>
            </a:r>
          </a:p>
          <a:p>
            <a:r>
              <a:rPr lang="en-CA" dirty="0" smtClean="0"/>
              <a:t>Hardware - Controller Unit</a:t>
            </a:r>
          </a:p>
          <a:p>
            <a:r>
              <a:rPr lang="en-CA" dirty="0" smtClean="0"/>
              <a:t>Hardware - Binding Unit</a:t>
            </a:r>
          </a:p>
          <a:p>
            <a:r>
              <a:rPr lang="en-US" dirty="0" smtClean="0"/>
              <a:t>Software</a:t>
            </a:r>
          </a:p>
          <a:p>
            <a:r>
              <a:rPr lang="en-US" dirty="0" smtClean="0"/>
              <a:t>Business Aspect</a:t>
            </a:r>
          </a:p>
          <a:p>
            <a:r>
              <a:rPr lang="en-US" dirty="0" smtClean="0"/>
              <a:t>Timeline</a:t>
            </a:r>
          </a:p>
          <a:p>
            <a:r>
              <a:rPr lang="en-US" dirty="0" smtClean="0"/>
              <a:t>Complications</a:t>
            </a:r>
          </a:p>
          <a:p>
            <a:r>
              <a:rPr lang="en-US" dirty="0" smtClean="0"/>
              <a:t>Future Development</a:t>
            </a:r>
          </a:p>
          <a:p>
            <a:r>
              <a:rPr lang="en-US" b="1" dirty="0" smtClean="0"/>
              <a:t>Conclusion</a:t>
            </a:r>
          </a:p>
          <a:p>
            <a:r>
              <a:rPr lang="en-US" dirty="0" smtClean="0"/>
              <a:t>Questions</a:t>
            </a:r>
          </a:p>
          <a:p>
            <a:r>
              <a:rPr lang="en-US" dirty="0" smtClean="0"/>
              <a:t>Acknowledgements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Technical Skills</a:t>
            </a:r>
          </a:p>
          <a:p>
            <a:pPr lvl="1"/>
            <a:r>
              <a:rPr lang="en-US" dirty="0" smtClean="0"/>
              <a:t>Mechanical skills</a:t>
            </a:r>
          </a:p>
          <a:p>
            <a:pPr lvl="2"/>
            <a:r>
              <a:rPr lang="en-US" dirty="0" smtClean="0"/>
              <a:t>Design</a:t>
            </a:r>
          </a:p>
          <a:p>
            <a:pPr lvl="2"/>
            <a:r>
              <a:rPr lang="en-US" dirty="0" smtClean="0"/>
              <a:t>Fabrication</a:t>
            </a:r>
          </a:p>
          <a:p>
            <a:pPr lvl="1"/>
            <a:r>
              <a:rPr lang="en-US" dirty="0" smtClean="0"/>
              <a:t>Programming skills</a:t>
            </a:r>
          </a:p>
          <a:p>
            <a:pPr lvl="2"/>
            <a:r>
              <a:rPr lang="en-US" dirty="0" smtClean="0"/>
              <a:t>Applying algorithms in different languages</a:t>
            </a:r>
          </a:p>
          <a:p>
            <a:pPr lvl="1"/>
            <a:r>
              <a:rPr lang="en-US" dirty="0" smtClean="0"/>
              <a:t>Electronic skills</a:t>
            </a:r>
          </a:p>
          <a:p>
            <a:pPr lvl="2"/>
            <a:r>
              <a:rPr lang="en-US" dirty="0" smtClean="0"/>
              <a:t>Troubleshooting circuitry</a:t>
            </a:r>
          </a:p>
          <a:p>
            <a:pPr lvl="2"/>
            <a:r>
              <a:rPr lang="en-US" dirty="0" smtClean="0"/>
              <a:t>Schematic analysis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Non-Technical Skills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Troubleshooting</a:t>
            </a:r>
          </a:p>
          <a:p>
            <a:pPr lvl="1"/>
            <a:r>
              <a:rPr lang="en-US" dirty="0" smtClean="0"/>
              <a:t>Project management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35052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6400" y="251460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Presents</a:t>
            </a:r>
            <a:endParaRPr lang="en-US" sz="960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ASB is a fun and easy device to use</a:t>
            </a:r>
          </a:p>
          <a:p>
            <a:r>
              <a:rPr lang="en-US" dirty="0" smtClean="0"/>
              <a:t>Low maintenance</a:t>
            </a:r>
          </a:p>
          <a:p>
            <a:r>
              <a:rPr lang="en-US" dirty="0" smtClean="0"/>
              <a:t>Targeted to snowboard enthusiasts</a:t>
            </a:r>
          </a:p>
          <a:p>
            <a:r>
              <a:rPr lang="en-US" dirty="0" smtClean="0"/>
              <a:t>With more capital and resources the device will be further improved</a:t>
            </a:r>
          </a:p>
          <a:p>
            <a:r>
              <a:rPr lang="en-US" dirty="0" smtClean="0"/>
              <a:t>Completed device will be a desired product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2057400"/>
            <a:ext cx="33051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Acknowledgements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Gary Chiang (Undergraduate Student)</a:t>
            </a:r>
          </a:p>
          <a:p>
            <a:r>
              <a:rPr lang="en-CA" dirty="0" smtClean="0"/>
              <a:t>Dr. Andrew </a:t>
            </a:r>
            <a:r>
              <a:rPr lang="en-CA" dirty="0" err="1" smtClean="0"/>
              <a:t>Rawicz</a:t>
            </a:r>
            <a:endParaRPr lang="en-CA" dirty="0" smtClean="0"/>
          </a:p>
          <a:p>
            <a:r>
              <a:rPr lang="en-CA" dirty="0" smtClean="0"/>
              <a:t>Mr. Michael </a:t>
            </a:r>
            <a:r>
              <a:rPr lang="en-US" dirty="0" err="1" smtClean="0"/>
              <a:t>Sjoerdsma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200400"/>
            <a:ext cx="3810000" cy="286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ASB Logo - Light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2057400"/>
            <a:ext cx="8382000" cy="3352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OUR TEAM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9" name="Diagram 8"/>
          <p:cNvGraphicFramePr/>
          <p:nvPr/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Product Overview</a:t>
            </a:r>
          </a:p>
          <a:p>
            <a:r>
              <a:rPr lang="en-CA" dirty="0" smtClean="0"/>
              <a:t>System Overview</a:t>
            </a:r>
          </a:p>
          <a:p>
            <a:r>
              <a:rPr lang="en-CA" dirty="0" smtClean="0"/>
              <a:t>Hardware - Controller Unit</a:t>
            </a:r>
          </a:p>
          <a:p>
            <a:r>
              <a:rPr lang="en-CA" dirty="0" smtClean="0"/>
              <a:t>Hardware - Binding Unit</a:t>
            </a:r>
          </a:p>
          <a:p>
            <a:r>
              <a:rPr lang="en-US" dirty="0" smtClean="0"/>
              <a:t>Software</a:t>
            </a:r>
          </a:p>
          <a:p>
            <a:r>
              <a:rPr lang="en-US" dirty="0" smtClean="0"/>
              <a:t>Business Aspect</a:t>
            </a:r>
          </a:p>
          <a:p>
            <a:r>
              <a:rPr lang="en-US" dirty="0" smtClean="0"/>
              <a:t>Complications</a:t>
            </a:r>
          </a:p>
          <a:p>
            <a:r>
              <a:rPr lang="en-US" dirty="0" smtClean="0"/>
              <a:t>Timeline</a:t>
            </a:r>
          </a:p>
          <a:p>
            <a:r>
              <a:rPr lang="en-US" dirty="0" smtClean="0"/>
              <a:t>Future Development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Questions</a:t>
            </a:r>
          </a:p>
          <a:p>
            <a:r>
              <a:rPr lang="en-US" dirty="0" smtClean="0"/>
              <a:t>Acknowledgements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b="1" dirty="0" smtClean="0"/>
              <a:t>Product Overview</a:t>
            </a:r>
          </a:p>
          <a:p>
            <a:r>
              <a:rPr lang="en-CA" dirty="0" smtClean="0"/>
              <a:t>System Overview</a:t>
            </a:r>
          </a:p>
          <a:p>
            <a:r>
              <a:rPr lang="en-CA" dirty="0" smtClean="0"/>
              <a:t>Hardware - Controller Unit</a:t>
            </a:r>
          </a:p>
          <a:p>
            <a:r>
              <a:rPr lang="en-CA" dirty="0" smtClean="0"/>
              <a:t>Hardware - Binding Unit</a:t>
            </a:r>
          </a:p>
          <a:p>
            <a:r>
              <a:rPr lang="en-US" dirty="0" smtClean="0"/>
              <a:t>Software</a:t>
            </a:r>
          </a:p>
          <a:p>
            <a:r>
              <a:rPr lang="en-US" dirty="0" smtClean="0"/>
              <a:t>Business Aspect</a:t>
            </a:r>
          </a:p>
          <a:p>
            <a:r>
              <a:rPr lang="en-US" dirty="0" smtClean="0"/>
              <a:t>Complications</a:t>
            </a:r>
          </a:p>
          <a:p>
            <a:r>
              <a:rPr lang="en-US" dirty="0" smtClean="0"/>
              <a:t>Timeline</a:t>
            </a:r>
          </a:p>
          <a:p>
            <a:r>
              <a:rPr lang="en-US" dirty="0" smtClean="0"/>
              <a:t>Future Development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Questions</a:t>
            </a:r>
          </a:p>
          <a:p>
            <a:r>
              <a:rPr lang="en-US" dirty="0" smtClean="0"/>
              <a:t>Acknowledgements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Existing Solutions</a:t>
            </a:r>
            <a:endParaRPr lang="en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5BE-C7BE-4A3D-B461-0F91103A31E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/>
            <a:r>
              <a:rPr lang="en-CA" dirty="0" smtClean="0"/>
              <a:t> Strap Bindings </a:t>
            </a:r>
          </a:p>
          <a:p>
            <a:pPr marL="0" indent="0"/>
            <a:r>
              <a:rPr lang="en-CA" dirty="0" smtClean="0"/>
              <a:t> Step-in Bindings </a:t>
            </a:r>
          </a:p>
          <a:p>
            <a:pPr marL="0" indent="0"/>
            <a:r>
              <a:rPr lang="en-CA" dirty="0" smtClean="0"/>
              <a:t> Flow Bindings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/>
            <a:r>
              <a:rPr lang="en-CA" dirty="0" smtClean="0"/>
              <a:t> All Require Some Physical Action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962400"/>
            <a:ext cx="1688976" cy="168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Dro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62400"/>
            <a:ext cx="1688975" cy="1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1688975" cy="168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7800" y="571500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i="1" dirty="0" smtClean="0"/>
              <a:t>Flow Bindings</a:t>
            </a:r>
            <a:endParaRPr lang="en-CA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571500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i="1" dirty="0" smtClean="0"/>
              <a:t>K2 Cinch</a:t>
            </a:r>
            <a:endParaRPr lang="en-CA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571500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i="1" dirty="0" smtClean="0"/>
              <a:t>K2 Auto</a:t>
            </a:r>
            <a:endParaRPr lang="en-CA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1546</TotalTime>
  <Words>1626</Words>
  <Application>Microsoft Office PowerPoint</Application>
  <PresentationFormat>On-screen Show (4:3)</PresentationFormat>
  <Paragraphs>568</Paragraphs>
  <Slides>42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Origin</vt:lpstr>
      <vt:lpstr>Slide 1</vt:lpstr>
      <vt:lpstr>Slide 2</vt:lpstr>
      <vt:lpstr>Slide 3</vt:lpstr>
      <vt:lpstr>Slide 4</vt:lpstr>
      <vt:lpstr>Slide 5</vt:lpstr>
      <vt:lpstr>OUR TEAM</vt:lpstr>
      <vt:lpstr>Outline</vt:lpstr>
      <vt:lpstr>Outline</vt:lpstr>
      <vt:lpstr>Existing Solutions</vt:lpstr>
      <vt:lpstr>Our Product</vt:lpstr>
      <vt:lpstr>Benefits</vt:lpstr>
      <vt:lpstr>Safety Features</vt:lpstr>
      <vt:lpstr>Outline</vt:lpstr>
      <vt:lpstr>System Overview</vt:lpstr>
      <vt:lpstr>Outline</vt:lpstr>
      <vt:lpstr>Controller Design Wireless Controller Casing</vt:lpstr>
      <vt:lpstr>Controller Design Electrical Schematics</vt:lpstr>
      <vt:lpstr>Outline</vt:lpstr>
      <vt:lpstr>Binding Design Binding Unit Top View</vt:lpstr>
      <vt:lpstr>Binding Design Variloc Plastic Hinges</vt:lpstr>
      <vt:lpstr>Binding Design Bindings Back View</vt:lpstr>
      <vt:lpstr>Binding Design Electrical Schematics</vt:lpstr>
      <vt:lpstr>Outline</vt:lpstr>
      <vt:lpstr>Software   Wireless Controller</vt:lpstr>
      <vt:lpstr>Software  Bindings</vt:lpstr>
      <vt:lpstr>Outline</vt:lpstr>
      <vt:lpstr>Prototype Expenditures</vt:lpstr>
      <vt:lpstr>Production Cost Breakdown</vt:lpstr>
      <vt:lpstr>Sales Strategy</vt:lpstr>
      <vt:lpstr>Financial Forecast</vt:lpstr>
      <vt:lpstr>Competitive Advantage</vt:lpstr>
      <vt:lpstr>Outline</vt:lpstr>
      <vt:lpstr>Complications</vt:lpstr>
      <vt:lpstr>Outline</vt:lpstr>
      <vt:lpstr>Timeline</vt:lpstr>
      <vt:lpstr>Outline</vt:lpstr>
      <vt:lpstr>Future Developments</vt:lpstr>
      <vt:lpstr>Outline</vt:lpstr>
      <vt:lpstr>What We Learned</vt:lpstr>
      <vt:lpstr>Conclusion</vt:lpstr>
      <vt:lpstr>QUESTIONS?</vt:lpstr>
      <vt:lpstr>Acknowledgements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 User Name</dc:creator>
  <cp:lastModifiedBy>Jacky</cp:lastModifiedBy>
  <cp:revision>166</cp:revision>
  <dcterms:created xsi:type="dcterms:W3CDTF">2011-04-11T21:41:39Z</dcterms:created>
  <dcterms:modified xsi:type="dcterms:W3CDTF">2011-04-20T19:28:44Z</dcterms:modified>
</cp:coreProperties>
</file>