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6" r:id="rId3"/>
    <p:sldId id="259" r:id="rId4"/>
    <p:sldId id="258" r:id="rId5"/>
    <p:sldId id="279" r:id="rId6"/>
    <p:sldId id="282" r:id="rId7"/>
    <p:sldId id="290" r:id="rId8"/>
    <p:sldId id="278" r:id="rId9"/>
    <p:sldId id="280" r:id="rId10"/>
    <p:sldId id="287" r:id="rId11"/>
    <p:sldId id="281" r:id="rId12"/>
    <p:sldId id="306" r:id="rId13"/>
    <p:sldId id="307" r:id="rId14"/>
    <p:sldId id="308" r:id="rId15"/>
    <p:sldId id="284" r:id="rId16"/>
    <p:sldId id="285" r:id="rId17"/>
    <p:sldId id="286" r:id="rId18"/>
    <p:sldId id="309" r:id="rId19"/>
    <p:sldId id="289" r:id="rId20"/>
    <p:sldId id="292" r:id="rId21"/>
    <p:sldId id="310" r:id="rId22"/>
    <p:sldId id="293" r:id="rId23"/>
    <p:sldId id="291" r:id="rId24"/>
    <p:sldId id="294" r:id="rId25"/>
    <p:sldId id="295" r:id="rId26"/>
    <p:sldId id="296" r:id="rId27"/>
    <p:sldId id="298" r:id="rId28"/>
    <p:sldId id="301" r:id="rId29"/>
    <p:sldId id="302" r:id="rId30"/>
    <p:sldId id="303" r:id="rId31"/>
    <p:sldId id="304" r:id="rId32"/>
    <p:sldId id="311" r:id="rId33"/>
    <p:sldId id="312" r:id="rId34"/>
    <p:sldId id="313" r:id="rId35"/>
    <p:sldId id="30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7BF"/>
    <a:srgbClr val="4A7E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rei\Desktop\email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spPr>
            <a:solidFill>
              <a:srgbClr val="3366CC"/>
            </a:solidFill>
          </c:spPr>
          <c:cat>
            <c:strRef>
              <c:f>Sheet1!$A$1:$A$17</c:f>
              <c:strCache>
                <c:ptCount val="17"/>
                <c:pt idx="0">
                  <c:v>&lt;01/03</c:v>
                </c:pt>
                <c:pt idx="1">
                  <c:v>01/03</c:v>
                </c:pt>
                <c:pt idx="2">
                  <c:v>01/10</c:v>
                </c:pt>
                <c:pt idx="3">
                  <c:v>01/17</c:v>
                </c:pt>
                <c:pt idx="4">
                  <c:v>01/24</c:v>
                </c:pt>
                <c:pt idx="5">
                  <c:v>01/31</c:v>
                </c:pt>
                <c:pt idx="6">
                  <c:v>02/07</c:v>
                </c:pt>
                <c:pt idx="7">
                  <c:v>02/14</c:v>
                </c:pt>
                <c:pt idx="8">
                  <c:v>02/21</c:v>
                </c:pt>
                <c:pt idx="9">
                  <c:v>02/28</c:v>
                </c:pt>
                <c:pt idx="10">
                  <c:v>03/07</c:v>
                </c:pt>
                <c:pt idx="11">
                  <c:v>03/14</c:v>
                </c:pt>
                <c:pt idx="12">
                  <c:v>03/21</c:v>
                </c:pt>
                <c:pt idx="13">
                  <c:v>03/28</c:v>
                </c:pt>
                <c:pt idx="14">
                  <c:v>04/04</c:v>
                </c:pt>
                <c:pt idx="15">
                  <c:v>04/11</c:v>
                </c:pt>
                <c:pt idx="16">
                  <c:v>&gt;04/18</c:v>
                </c:pt>
              </c:strCache>
            </c:strRef>
          </c:cat>
          <c:val>
            <c:numRef>
              <c:f>Sheet1!$B$1:$B$17</c:f>
              <c:numCache>
                <c:formatCode>General</c:formatCode>
                <c:ptCount val="17"/>
                <c:pt idx="0">
                  <c:v>3</c:v>
                </c:pt>
                <c:pt idx="1">
                  <c:v>11</c:v>
                </c:pt>
                <c:pt idx="2">
                  <c:v>21</c:v>
                </c:pt>
                <c:pt idx="3">
                  <c:v>9</c:v>
                </c:pt>
                <c:pt idx="4">
                  <c:v>34</c:v>
                </c:pt>
                <c:pt idx="5">
                  <c:v>17</c:v>
                </c:pt>
                <c:pt idx="6">
                  <c:v>13</c:v>
                </c:pt>
                <c:pt idx="7">
                  <c:v>24</c:v>
                </c:pt>
                <c:pt idx="8">
                  <c:v>19</c:v>
                </c:pt>
                <c:pt idx="9">
                  <c:v>14</c:v>
                </c:pt>
                <c:pt idx="10">
                  <c:v>26</c:v>
                </c:pt>
                <c:pt idx="11">
                  <c:v>14</c:v>
                </c:pt>
                <c:pt idx="12">
                  <c:v>7</c:v>
                </c:pt>
                <c:pt idx="13">
                  <c:v>31</c:v>
                </c:pt>
                <c:pt idx="14">
                  <c:v>17</c:v>
                </c:pt>
                <c:pt idx="15">
                  <c:v>21</c:v>
                </c:pt>
                <c:pt idx="16">
                  <c:v>14</c:v>
                </c:pt>
              </c:numCache>
            </c:numRef>
          </c:val>
        </c:ser>
        <c:overlap val="100"/>
        <c:axId val="111351296"/>
        <c:axId val="111325184"/>
      </c:barChart>
      <c:catAx>
        <c:axId val="111351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/>
                  <a:t>Week</a:t>
                </a:r>
              </a:p>
            </c:rich>
          </c:tx>
          <c:layout/>
        </c:title>
        <c:numFmt formatCode="mmm/yy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11325184"/>
        <c:crosses val="autoZero"/>
        <c:auto val="1"/>
        <c:lblAlgn val="ctr"/>
        <c:lblOffset val="100"/>
      </c:catAx>
      <c:valAx>
        <c:axId val="111325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CA"/>
                </a:pPr>
                <a:r>
                  <a:rPr lang="en-CA"/>
                  <a:t>Number of emails</a:t>
                </a:r>
                <a:r>
                  <a:rPr lang="en-CA" baseline="0"/>
                  <a:t> sent</a:t>
                </a:r>
                <a:endParaRPr lang="en-CA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11351296"/>
        <c:crosses val="autoZero"/>
        <c:crossBetween val="between"/>
      </c:valAx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68F13A2-0220-4E16-A881-0D3A39927F1A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D55E5B5-3CC6-4F58-991A-CC3DF9E43C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517DF9C-219E-4BBF-B4BB-C8A30A4EFBED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19EA6C2-047F-4645-A2AD-71E159253B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3FB61D0-6268-4794-9E52-AD59040BC43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020D81-4FA2-4F47-88C0-7C3DDB0ADE5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/>
              <a:t>04/25/11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F75415C-70BF-47CC-B65A-493EE82E4431}" type="slidenum">
              <a:rPr lang="en-US"/>
              <a:pPr/>
              <a:t>12</a:t>
            </a:fld>
            <a:endParaRPr lang="en-US"/>
          </a:p>
        </p:txBody>
      </p:sp>
      <p:sp>
        <p:nvSpPr>
          <p:cNvPr id="35844" name="Text Box 1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Text Box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2CF6A8-B97E-4C9E-BF4C-36AAE97E5A91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/>
              <a:t>04/25/11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E014B9D-156A-478D-89D4-A9DA9CA25F5A}" type="slidenum">
              <a:rPr lang="en-US"/>
              <a:pPr/>
              <a:t>13</a:t>
            </a:fld>
            <a:endParaRPr lang="en-US"/>
          </a:p>
        </p:txBody>
      </p:sp>
      <p:sp>
        <p:nvSpPr>
          <p:cNvPr id="37892" name="Text Box 1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Text Box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503ABC-D814-43F8-8700-B5C4803A8A82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/>
              <a:t>04/25/11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428F697-00FA-40E1-B961-3DC92DC4DE1C}" type="slidenum">
              <a:rPr lang="en-US"/>
              <a:pPr/>
              <a:t>14</a:t>
            </a:fld>
            <a:endParaRPr lang="en-US"/>
          </a:p>
        </p:txBody>
      </p:sp>
      <p:sp>
        <p:nvSpPr>
          <p:cNvPr id="39940" name="Text Box 1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Text Box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mtClean="0"/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E5706F-6BA1-4636-B379-7BD5060A8DD0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6874988-49D4-4B2F-A43F-85922C4E9E1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AF9823D-60C6-42A3-85EA-AA86754E505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B7EE5FC-D978-4B7A-9077-63AA67577A8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/>
              <a:t>04/25/11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BD5AB30-46B0-42A1-B2EE-9CAC2D7F8130}" type="slidenum">
              <a:rPr lang="en-US"/>
              <a:pPr/>
              <a:t>18</a:t>
            </a:fld>
            <a:endParaRPr lang="en-US"/>
          </a:p>
        </p:txBody>
      </p:sp>
      <p:sp>
        <p:nvSpPr>
          <p:cNvPr id="48132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4813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117B872-11D9-466E-93BB-37AC6260945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B764D89-0754-4946-9A34-4AC2C6F3817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10DD74D-4A0C-42E9-A1F8-AC5A67C6EA1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3740B6B-DC97-4E9B-A32E-F776D4DFECD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/>
              <a:t>04/25/11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EDE9066-7574-45B8-90D0-6DAA3A7B88A8}" type="slidenum">
              <a:rPr lang="en-US"/>
              <a:pPr/>
              <a:t>21</a:t>
            </a:fld>
            <a:endParaRPr lang="en-US"/>
          </a:p>
        </p:txBody>
      </p:sp>
      <p:sp>
        <p:nvSpPr>
          <p:cNvPr id="56324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5632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CBB6C6-1C08-4E69-A412-63444EB53CD6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05F2416-1E63-4036-AACF-3828B2C5DAA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Not production values! Includes development board costs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BB14430-E33E-4305-9A0C-32CF0C8257D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01146F-715F-48C9-9F6B-AE4F1750042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E251319-1666-47B3-9A4A-BE249059C0D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6C522BD-9DDF-423B-986B-8F493929CDE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0F681B5-3C19-4C63-8377-8F259651924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C4372BD-8E23-4D8D-8635-592C2110A2F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2ABF53B-37BE-49CD-B257-AF8E7CB4C9E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DB9CAF7-AF44-4C1E-BB61-1847F0D6A8B4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3EEF5B2-0A24-4029-B7CE-556C8271311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A2085CE-718D-4859-9FAC-FB8DC131A40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16E5F8E-A317-42BF-A0CD-DD9D21FBDE78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7EF0D47-63FB-455C-B9E7-4BBBEB9D5669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8066DDB-E448-447A-A50F-B6264EC55E92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D9BB22C-5040-4F7B-B575-49EA445358DB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D8072EE-4682-4B3A-9F5C-FF922BD9C34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FB0DA3D-2C9C-4DBD-B865-5B709CC3DFA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CEB392E-60BC-472F-9513-BF705AFC9A7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3728847-BB24-4BD4-8FF9-AD58CD1EED0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6962BF3-F89F-4E51-A9F5-922FEE0E9D5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6721C9C-CA56-4867-A183-22D0E0CB941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EF4E8-599C-46AD-A838-B0D0D2FF18F0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90D35-2F73-402D-896A-68170BCED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7788D-63B6-4E7F-A7E5-B54F6A8B1837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5C859-6217-4202-A23C-E3DB2E02D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1FA33-DCE6-45B4-A1FF-37B5519DF415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2B08-D57B-4DD2-A611-7EC578202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0B4-8CBC-446C-B111-42FBE0BB5636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34FB-0527-470C-8A8A-1F14E0206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5D66F-787B-4435-BEB3-74BD3EDEE076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8C58-2139-4719-8301-023C873E6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0CE4CA-102A-4D1D-B380-A9DBE8916C96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93EA-EE41-44B8-BAE5-70BD3D33F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FAE93-DB81-403A-A511-B6BCC9EB0CCF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AB14-6688-4C78-96BF-7BBD47181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F6BCB-08E6-4750-B797-06557DE07DD5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E894-1F27-43B6-860C-F69EF7D1A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00244-E1C6-4AA3-961D-23B5E9392D5B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3689-4C65-4AB4-BBE7-E2599145E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1EA07-73B5-45F7-BCFA-C91DD34A1FE8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FE803-2835-490E-96AE-7590089F4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9CA413B-01DD-4064-9933-73FE13B56CB2}" type="datetime1">
              <a:rPr lang="en-US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/>
              <a:t>© 2011, ArcTech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24A8F58A-99F5-476E-A341-DE9E4ED849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bmoran\Dropbox\440\Presentation\Clip%20of%20Polar%20Bear%20trying%20not%20to%20drown%20%5bwww.keepvid.com%5d.mp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 cstate="print"/>
          <a:srcRect l="2583" t="2434" r="2571" b="2722"/>
          <a:stretch>
            <a:fillRect/>
          </a:stretch>
        </p:blipFill>
        <p:spPr bwMode="auto">
          <a:xfrm>
            <a:off x="2730500" y="1536700"/>
            <a:ext cx="37211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4293" y="762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0541" cmpd="sng">
                  <a:solidFill>
                    <a:srgbClr val="3777BF"/>
                  </a:solidFill>
                  <a:prstDash val="solid"/>
                </a:ln>
                <a:solidFill>
                  <a:srgbClr val="3777BF"/>
                </a:solidFill>
                <a:latin typeface="Helvetica"/>
                <a:ea typeface="+mn-ea"/>
                <a:cs typeface="Helvetica"/>
              </a:rPr>
              <a:t>Integrated Climate Evaluator (ICE) Tracker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53419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" charset="0"/>
                <a:cs typeface="Helvetica" charset="0"/>
              </a:rPr>
              <a:t>ENSC 440 Project Demonstration and Presentation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April 23, 2011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248400"/>
          <a:ext cx="9144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5AD39FE-F755-4581-9FA9-9E70C4D5DDF6}" type="slidenum">
              <a:rPr lang="en-US">
                <a:solidFill>
                  <a:schemeClr val="bg1"/>
                </a:solidFill>
              </a:rPr>
              <a:pPr/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9156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General Design Considerations</a:t>
            </a:r>
          </a:p>
        </p:txBody>
      </p:sp>
      <p:pic>
        <p:nvPicPr>
          <p:cNvPr id="49157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2"/>
          <p:cNvSpPr txBox="1">
            <a:spLocks noChangeArrowheads="1"/>
          </p:cNvSpPr>
          <p:nvPr/>
        </p:nvSpPr>
        <p:spPr bwMode="auto">
          <a:xfrm>
            <a:off x="381000" y="1112838"/>
            <a:ext cx="8305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Sustainability – all components </a:t>
            </a:r>
            <a:r>
              <a:rPr lang="en-US" sz="2800" dirty="0" err="1">
                <a:latin typeface="Helvetica" charset="0"/>
                <a:cs typeface="Helvetica" charset="0"/>
              </a:rPr>
              <a:t>RoHS</a:t>
            </a:r>
            <a:r>
              <a:rPr lang="en-US" sz="2800" dirty="0">
                <a:latin typeface="Helvetica" charset="0"/>
                <a:cs typeface="Helvetica" charset="0"/>
              </a:rPr>
              <a:t> compliant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Reliability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Functional to -20°C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Avoids damage to -40°C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Internal and external PCB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IP-67 standards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Low power components where possible</a:t>
            </a:r>
          </a:p>
          <a:p>
            <a:pPr marL="1200150" lvl="2" indent="-285750"/>
            <a:endParaRPr lang="en-US" dirty="0">
              <a:latin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Usability – system is assembled and calibrated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77B9149-2D8F-43BF-AD03-7C472257A703}" type="slidenum">
              <a:rPr lang="en-US">
                <a:solidFill>
                  <a:schemeClr val="bg1"/>
                </a:solidFill>
              </a:rPr>
              <a:pPr/>
              <a:t>11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2772" name="TextBox 11"/>
          <p:cNvSpPr txBox="1">
            <a:spLocks noChangeArrowheads="1"/>
          </p:cNvSpPr>
          <p:nvPr/>
        </p:nvSpPr>
        <p:spPr bwMode="auto">
          <a:xfrm>
            <a:off x="1447800" y="9525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Design Areas</a:t>
            </a:r>
          </a:p>
        </p:txBody>
      </p:sp>
      <p:pic>
        <p:nvPicPr>
          <p:cNvPr id="32773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381000" y="11430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b="1">
                <a:latin typeface="Helvetica" charset="0"/>
                <a:cs typeface="Helvetica" charset="0"/>
              </a:rPr>
              <a:t>Mechanical</a:t>
            </a:r>
            <a:r>
              <a:rPr lang="en-US" sz="2800">
                <a:latin typeface="Helvetica" charset="0"/>
                <a:cs typeface="Helvetica" charset="0"/>
              </a:rPr>
              <a:t>: Enclosure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Conrad Lichota and Gianmarco Spiga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b="1">
                <a:latin typeface="Helvetica" charset="0"/>
                <a:cs typeface="Helvetica" charset="0"/>
              </a:rPr>
              <a:t>Electronics</a:t>
            </a:r>
            <a:r>
              <a:rPr lang="en-US" sz="2800">
                <a:latin typeface="Helvetica" charset="0"/>
                <a:cs typeface="Helvetica" charset="0"/>
              </a:rPr>
              <a:t>: Sensors, Communication, Power Control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Brendan Moran and Lydia Zajiczek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b="1">
                <a:latin typeface="Helvetica" charset="0"/>
                <a:cs typeface="Helvetica" charset="0"/>
              </a:rPr>
              <a:t>Software</a:t>
            </a:r>
            <a:r>
              <a:rPr lang="en-US" sz="2800">
                <a:latin typeface="Helvetica" charset="0"/>
                <a:cs typeface="Helvetica" charset="0"/>
              </a:rPr>
              <a:t>: Microcontroller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Andrei Simion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"/>
          <p:cNvSpPr>
            <a:spLocks noChangeShapeType="1"/>
          </p:cNvSpPr>
          <p:nvPr/>
        </p:nvSpPr>
        <p:spPr bwMode="auto">
          <a:xfrm>
            <a:off x="0" y="715963"/>
            <a:ext cx="9144000" cy="1587"/>
          </a:xfrm>
          <a:prstGeom prst="line">
            <a:avLst/>
          </a:prstGeom>
          <a:noFill/>
          <a:ln w="31680">
            <a:solidFill>
              <a:srgbClr val="3777BF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59A9E17-B8EB-4F86-B960-11F0E1599C41}" type="slidenum">
              <a:rPr lang="en-US" sz="1600">
                <a:solidFill>
                  <a:srgbClr val="FFFFFF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952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cs typeface="Arial" charset="0"/>
              </a:rPr>
              <a:t>Enclosure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 cstate="print"/>
          <a:srcRect l="2586" t="2431" r="2568" b="2724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39750" y="1163638"/>
            <a:ext cx="5840413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>
                <a:solidFill>
                  <a:srgbClr val="000000"/>
                </a:solidFill>
              </a:rPr>
              <a:t>Material: 6061 Aluminum</a:t>
            </a:r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>
                <a:solidFill>
                  <a:srgbClr val="000000"/>
                </a:solidFill>
              </a:rPr>
              <a:t>Lightweight</a:t>
            </a:r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>
                <a:solidFill>
                  <a:srgbClr val="000000"/>
                </a:solidFill>
              </a:rPr>
              <a:t>Corrosion-resistant</a:t>
            </a:r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>
                <a:solidFill>
                  <a:srgbClr val="000000"/>
                </a:solidFill>
              </a:rPr>
              <a:t>Easy to machine</a:t>
            </a:r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>
                <a:solidFill>
                  <a:srgbClr val="000000"/>
                </a:solidFill>
              </a:rPr>
              <a:t>Low cost</a:t>
            </a:r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>
                <a:solidFill>
                  <a:srgbClr val="000000"/>
                </a:solidFill>
              </a:rPr>
              <a:t>Alternative is stainless steel or Delrin</a:t>
            </a:r>
          </a:p>
          <a:p>
            <a:pPr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b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b="1">
              <a:solidFill>
                <a:srgbClr val="000000"/>
              </a:solidFill>
            </a:endParaRPr>
          </a:p>
        </p:txBody>
      </p:sp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331913"/>
            <a:ext cx="3419475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"/>
          <p:cNvSpPr>
            <a:spLocks noChangeShapeType="1"/>
          </p:cNvSpPr>
          <p:nvPr/>
        </p:nvSpPr>
        <p:spPr bwMode="auto">
          <a:xfrm>
            <a:off x="0" y="715963"/>
            <a:ext cx="9144000" cy="1587"/>
          </a:xfrm>
          <a:prstGeom prst="line">
            <a:avLst/>
          </a:prstGeom>
          <a:noFill/>
          <a:ln w="31680">
            <a:solidFill>
              <a:srgbClr val="3777BF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0D4F67-2849-44A6-BA3F-B490605F2791}" type="slidenum">
              <a:rPr lang="en-US" sz="1600">
                <a:solidFill>
                  <a:srgbClr val="FFFFFF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0" y="952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cs typeface="Arial" charset="0"/>
              </a:rPr>
              <a:t>Enclosure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 cstate="print"/>
          <a:srcRect l="2586" t="2431" r="2568" b="2724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60363" y="908720"/>
            <a:ext cx="8783637" cy="455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 dirty="0">
                <a:solidFill>
                  <a:srgbClr val="000000"/>
                </a:solidFill>
              </a:rPr>
              <a:t>	Main Enclosure Design: </a:t>
            </a:r>
            <a:endParaRPr lang="en-CA" sz="28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800" dirty="0" smtClean="0">
                <a:solidFill>
                  <a:srgbClr val="000000"/>
                </a:solidFill>
              </a:rPr>
              <a:t>Tube </a:t>
            </a:r>
            <a:r>
              <a:rPr lang="en-CA" sz="2800" dirty="0">
                <a:solidFill>
                  <a:srgbClr val="000000"/>
                </a:solidFill>
              </a:rPr>
              <a:t>and Caps</a:t>
            </a:r>
          </a:p>
          <a:p>
            <a:pPr lvl="1"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8840"/>
            <a:ext cx="8458200" cy="440120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1"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2800" dirty="0">
                <a:solidFill>
                  <a:srgbClr val="000000"/>
                </a:solidFill>
                <a:cs typeface="ＭＳ Ｐゴシック" charset="-128"/>
              </a:rPr>
              <a:t>Advantages</a:t>
            </a:r>
          </a:p>
          <a:p>
            <a:pPr lvl="1"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2800" dirty="0">
                <a:solidFill>
                  <a:srgbClr val="000000"/>
                </a:solidFill>
                <a:cs typeface="ＭＳ Ｐゴシック" charset="-128"/>
              </a:rPr>
              <a:t>Threaded rods act as support beams</a:t>
            </a:r>
          </a:p>
          <a:p>
            <a:pPr lvl="1"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2800" dirty="0">
                <a:solidFill>
                  <a:srgbClr val="000000"/>
                </a:solidFill>
                <a:cs typeface="ＭＳ Ｐゴシック" charset="-128"/>
              </a:rPr>
              <a:t>Easy to </a:t>
            </a:r>
            <a:r>
              <a:rPr lang="en-CA" sz="2800" dirty="0" smtClean="0">
                <a:solidFill>
                  <a:srgbClr val="000000"/>
                </a:solidFill>
                <a:cs typeface="ＭＳ Ｐゴシック" charset="-128"/>
              </a:rPr>
              <a:t>machine</a:t>
            </a:r>
            <a:endParaRPr lang="en-CA" sz="2800" dirty="0">
              <a:solidFill>
                <a:srgbClr val="000000"/>
              </a:solidFill>
              <a:cs typeface="ＭＳ Ｐゴシック" charset="-128"/>
            </a:endParaRPr>
          </a:p>
          <a:p>
            <a:pPr lvl="1"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2800" dirty="0" smtClean="0">
                <a:solidFill>
                  <a:srgbClr val="000000"/>
                </a:solidFill>
                <a:cs typeface="ＭＳ Ｐゴシック" charset="-128"/>
              </a:rPr>
              <a:t>Radial </a:t>
            </a:r>
            <a:r>
              <a:rPr lang="en-CA" sz="2800" dirty="0">
                <a:solidFill>
                  <a:srgbClr val="000000"/>
                </a:solidFill>
                <a:cs typeface="ＭＳ Ｐゴシック" charset="-128"/>
              </a:rPr>
              <a:t>O-rings protect interior </a:t>
            </a:r>
            <a:r>
              <a:rPr lang="en-CA" sz="2800" dirty="0" smtClean="0">
                <a:solidFill>
                  <a:srgbClr val="000000"/>
                </a:solidFill>
                <a:cs typeface="ＭＳ Ｐゴシック" charset="-128"/>
              </a:rPr>
              <a:t>electronics</a:t>
            </a:r>
            <a:endParaRPr lang="en-CA" sz="2800" dirty="0">
              <a:solidFill>
                <a:srgbClr val="000000"/>
              </a:solidFill>
              <a:cs typeface="ＭＳ Ｐゴシック" charset="-128"/>
            </a:endParaRPr>
          </a:p>
          <a:p>
            <a:pPr lvl="1"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2800" dirty="0">
                <a:solidFill>
                  <a:srgbClr val="000000"/>
                </a:solidFill>
                <a:cs typeface="ＭＳ Ｐゴシック" charset="-128"/>
              </a:rPr>
              <a:t>Disadvantage</a:t>
            </a:r>
          </a:p>
          <a:p>
            <a:pPr lvl="1"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CA" sz="2800" dirty="0">
                <a:solidFill>
                  <a:srgbClr val="000000"/>
                </a:solidFill>
                <a:cs typeface="ＭＳ Ｐゴシック" charset="-128"/>
              </a:rPr>
              <a:t>Threaded </a:t>
            </a:r>
            <a:r>
              <a:rPr lang="en-CA" sz="2800" dirty="0" smtClean="0">
                <a:solidFill>
                  <a:srgbClr val="000000"/>
                </a:solidFill>
                <a:cs typeface="ＭＳ Ｐゴシック" charset="-128"/>
              </a:rPr>
              <a:t>rods: </a:t>
            </a:r>
            <a:r>
              <a:rPr lang="en-CA" sz="2800" dirty="0">
                <a:solidFill>
                  <a:srgbClr val="000000"/>
                </a:solidFill>
                <a:cs typeface="ＭＳ Ｐゴシック" charset="-128"/>
              </a:rPr>
              <a:t>6 more holes for leaks</a:t>
            </a:r>
          </a:p>
          <a:p>
            <a:pPr lvl="1"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CA" sz="2800" dirty="0">
              <a:solidFill>
                <a:srgbClr val="000000"/>
              </a:solidFill>
              <a:cs typeface="ＭＳ Ｐゴシック" charset="-128"/>
            </a:endParaRPr>
          </a:p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pic>
        <p:nvPicPr>
          <p:cNvPr id="9" name="Picture 8" descr="IMG_8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050028" y="1718726"/>
            <a:ext cx="5292080" cy="35280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"/>
          <p:cNvSpPr>
            <a:spLocks noChangeShapeType="1"/>
          </p:cNvSpPr>
          <p:nvPr/>
        </p:nvSpPr>
        <p:spPr bwMode="auto">
          <a:xfrm>
            <a:off x="0" y="715963"/>
            <a:ext cx="9144000" cy="1587"/>
          </a:xfrm>
          <a:prstGeom prst="line">
            <a:avLst/>
          </a:prstGeom>
          <a:noFill/>
          <a:ln w="31680">
            <a:solidFill>
              <a:srgbClr val="3777BF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B7FA8D-F9DE-4B07-B702-E36CB9ED5461}" type="slidenum">
              <a:rPr lang="en-US" sz="1600">
                <a:solidFill>
                  <a:srgbClr val="FFFFFF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952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cs typeface="Arial" charset="0"/>
              </a:rPr>
              <a:t>Alternative Solution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/>
          <a:srcRect l="2586" t="2431" r="2568" b="2724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9" name="Picture 8" descr="Perspective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43000"/>
            <a:ext cx="5726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Threading details_w_o-ring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09800"/>
            <a:ext cx="42640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4A821A3-4CD6-4D5A-A064-1200797409DA}" type="slidenum">
              <a:rPr lang="en-US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0964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Environmental Data</a:t>
            </a:r>
          </a:p>
        </p:txBody>
      </p:sp>
      <p:pic>
        <p:nvPicPr>
          <p:cNvPr id="40965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381000" y="90872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4163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Air temperature/relative humidity</a:t>
            </a:r>
          </a:p>
          <a:p>
            <a:pPr indent="-284163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Barometric pressure</a:t>
            </a:r>
          </a:p>
          <a:p>
            <a:pPr indent="-284163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Ice </a:t>
            </a:r>
            <a:r>
              <a:rPr lang="en-US" sz="2800" dirty="0" smtClean="0">
                <a:latin typeface="Helvetica" charset="0"/>
                <a:cs typeface="Helvetica" charset="0"/>
              </a:rPr>
              <a:t>temperature/</a:t>
            </a:r>
            <a:r>
              <a:rPr lang="en-US" sz="2800" dirty="0">
                <a:latin typeface="Helvetica" charset="0"/>
                <a:cs typeface="Helvetica" charset="0"/>
              </a:rPr>
              <a:t>f</a:t>
            </a:r>
            <a:r>
              <a:rPr lang="en-US" sz="2800" dirty="0" smtClean="0">
                <a:latin typeface="Helvetica" charset="0"/>
                <a:cs typeface="Helvetica" charset="0"/>
              </a:rPr>
              <a:t>all through detection </a:t>
            </a:r>
            <a:endParaRPr lang="en-US" sz="2800" dirty="0">
              <a:latin typeface="Helvetica" charset="0"/>
              <a:cs typeface="Helvetica" charset="0"/>
            </a:endParaRPr>
          </a:p>
          <a:p>
            <a:pPr indent="-284163"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>
                <a:latin typeface="Helvetica" charset="0"/>
                <a:cs typeface="Helvetica" charset="0"/>
              </a:rPr>
              <a:t>Not implemented for demo:</a:t>
            </a:r>
            <a:endParaRPr lang="en-US" sz="2800" dirty="0">
              <a:latin typeface="Helvetica" charset="0"/>
              <a:cs typeface="Helvetica" charset="0"/>
            </a:endParaRPr>
          </a:p>
          <a:p>
            <a:pPr indent="-284163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Helvetica" charset="0"/>
                <a:cs typeface="Helvetica" charset="0"/>
              </a:rPr>
              <a:t>Heave</a:t>
            </a:r>
          </a:p>
          <a:p>
            <a:pPr indent="-284163">
              <a:lnSpc>
                <a:spcPct val="150000"/>
              </a:lnSpc>
              <a:buFont typeface="Arial" charset="0"/>
              <a:buChar char="•"/>
            </a:pPr>
            <a:endParaRPr lang="en-US" sz="2800" dirty="0">
              <a:latin typeface="Helvetica" charset="0"/>
              <a:cs typeface="Helvetica" charset="0"/>
            </a:endParaRPr>
          </a:p>
          <a:p>
            <a:pPr indent="-284163"/>
            <a:r>
              <a:rPr lang="en-US" sz="2800" dirty="0">
                <a:latin typeface="Helvetica" charset="0"/>
                <a:cs typeface="Helvetica" charset="0"/>
              </a:rPr>
              <a:t>Large number of sensors </a:t>
            </a:r>
            <a:r>
              <a:rPr lang="en-US" sz="2800" dirty="0">
                <a:latin typeface="Helvetica" charset="0"/>
                <a:cs typeface="Helvetica" charset="0"/>
                <a:sym typeface="Wingdings" charset="2"/>
              </a:rPr>
              <a:t> increased complexity</a:t>
            </a:r>
          </a:p>
          <a:p>
            <a:pPr indent="-284163"/>
            <a:endParaRPr lang="en-US" sz="2800" dirty="0">
              <a:latin typeface="Helvetica" charset="0"/>
              <a:cs typeface="Helvetica" charset="0"/>
              <a:sym typeface="Wingdings" charset="2"/>
            </a:endParaRPr>
          </a:p>
          <a:p>
            <a:pPr indent="-284163"/>
            <a:r>
              <a:rPr lang="en-US" sz="2800" dirty="0">
                <a:latin typeface="Helvetica" charset="0"/>
                <a:cs typeface="Helvetica" charset="0"/>
                <a:sym typeface="Wingdings" charset="2"/>
              </a:rPr>
              <a:t>Solution: microcontroller to interface between them</a:t>
            </a:r>
            <a:endParaRPr lang="en-US" sz="2800" dirty="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9ECB2F0-F74E-4882-BE09-B06724604C39}" type="slidenum">
              <a:rPr lang="en-US">
                <a:solidFill>
                  <a:schemeClr val="bg1"/>
                </a:solidFill>
              </a:rPr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3012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Satellite Communication</a:t>
            </a:r>
          </a:p>
        </p:txBody>
      </p:sp>
      <p:pic>
        <p:nvPicPr>
          <p:cNvPr id="43013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Helvetica" charset="0"/>
                <a:cs typeface="Helvetica" charset="0"/>
              </a:rPr>
              <a:t>Other key requirement: determining its location and </a:t>
            </a:r>
            <a:r>
              <a:rPr lang="en-US" sz="2800" b="1">
                <a:latin typeface="Helvetica" charset="0"/>
                <a:cs typeface="Helvetica" charset="0"/>
              </a:rPr>
              <a:t>communicating </a:t>
            </a:r>
            <a:r>
              <a:rPr lang="en-US" sz="2800">
                <a:latin typeface="Helvetica" charset="0"/>
                <a:cs typeface="Helvetica" charset="0"/>
              </a:rPr>
              <a:t>it (with other data) to end user</a:t>
            </a:r>
          </a:p>
          <a:p>
            <a:pPr>
              <a:buFont typeface="Arial" charset="0"/>
              <a:buChar char="•"/>
            </a:pPr>
            <a:endParaRPr lang="en-US" sz="2800">
              <a:latin typeface="Helvetica" charset="0"/>
              <a:cs typeface="Helvetica" charset="0"/>
            </a:endParaRPr>
          </a:p>
          <a:p>
            <a:r>
              <a:rPr lang="en-US" sz="2800">
                <a:latin typeface="Helvetica" charset="0"/>
                <a:cs typeface="Helvetica" charset="0"/>
              </a:rPr>
              <a:t>Location:</a:t>
            </a:r>
            <a:r>
              <a:rPr lang="en-US" sz="2800" b="1"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low-cost, low-power GPS receiver</a:t>
            </a:r>
            <a:endParaRPr lang="en-US" sz="2800" b="1">
              <a:latin typeface="Helvetica" charset="0"/>
              <a:cs typeface="Helvetica" charset="0"/>
              <a:sym typeface="Wingdings" charset="2"/>
            </a:endParaRPr>
          </a:p>
          <a:p>
            <a:endParaRPr lang="en-US" sz="2800">
              <a:latin typeface="Helvetica" charset="0"/>
              <a:cs typeface="Helvetica" charset="0"/>
              <a:sym typeface="Wingdings" charset="2"/>
            </a:endParaRPr>
          </a:p>
          <a:p>
            <a:r>
              <a:rPr lang="en-US" sz="2800">
                <a:latin typeface="Helvetica" charset="0"/>
                <a:cs typeface="Helvetica" charset="0"/>
                <a:sym typeface="Wingdings" charset="2"/>
              </a:rPr>
              <a:t>Communication: Iridium modem for satellite communication with end user, set up account and can send message to any email address</a:t>
            </a:r>
          </a:p>
          <a:p>
            <a:endParaRPr lang="en-US" sz="2800">
              <a:latin typeface="Helvetica" charset="0"/>
              <a:cs typeface="Helvetica" charset="0"/>
              <a:sym typeface="Wingdings" charset="2"/>
            </a:endParaRPr>
          </a:p>
          <a:p>
            <a:r>
              <a:rPr lang="en-US" sz="2800">
                <a:latin typeface="Helvetica" charset="0"/>
                <a:cs typeface="Helvetica" charset="0"/>
                <a:sym typeface="Wingdings" charset="2"/>
              </a:rPr>
              <a:t>Antenna: dual-band antenna with waterproof connector </a:t>
            </a:r>
            <a:endParaRPr lang="en-US" sz="2800">
              <a:latin typeface="Helvetica" charset="0"/>
              <a:cs typeface="Helvetic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C5FB78D-C672-4F43-8023-F08B72BDA2E0}" type="slidenum">
              <a:rPr lang="en-US">
                <a:solidFill>
                  <a:schemeClr val="bg1"/>
                </a:solidFill>
              </a:rPr>
              <a:pPr/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5060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Power Control</a:t>
            </a:r>
          </a:p>
        </p:txBody>
      </p:sp>
      <p:pic>
        <p:nvPicPr>
          <p:cNvPr id="45061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81000" y="1524000"/>
            <a:ext cx="8458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Key goal is to maximize battery life</a:t>
            </a:r>
          </a:p>
          <a:p>
            <a:pPr indent="263525"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indent="263525"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Power to sensors, GPS, Modem is gated</a:t>
            </a:r>
          </a:p>
          <a:p>
            <a:pPr indent="263525"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indent="263525"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Separate voltage regulators for standby and active modes</a:t>
            </a:r>
          </a:p>
          <a:p>
            <a:pPr indent="263525"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indent="263525"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Backup capacitor to supply large currents for data bursts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1"/>
          <p:cNvSpPr>
            <a:spLocks noChangeShapeType="1"/>
          </p:cNvSpPr>
          <p:nvPr/>
        </p:nvSpPr>
        <p:spPr bwMode="auto">
          <a:xfrm>
            <a:off x="0" y="715963"/>
            <a:ext cx="9144000" cy="1587"/>
          </a:xfrm>
          <a:prstGeom prst="line">
            <a:avLst/>
          </a:prstGeom>
          <a:noFill/>
          <a:ln w="31680">
            <a:solidFill>
              <a:srgbClr val="3777BF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FF177E-9F0E-4417-9D37-8B2182DF41DC}" type="slidenum">
              <a:rPr lang="en-US" sz="1600">
                <a:solidFill>
                  <a:srgbClr val="FFFFFF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952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cs typeface="Arial" charset="0"/>
              </a:rPr>
              <a:t>Microcontroller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 l="2586" t="2431" r="2568" b="2724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8305800" cy="440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LPC1769 chosen for development software</a:t>
            </a:r>
          </a:p>
          <a:p>
            <a:pPr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Free, open source and royalty free operating system</a:t>
            </a:r>
          </a:p>
          <a:p>
            <a:pPr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indent="-284163">
              <a:buFont typeface="Calibri" charset="0"/>
              <a:buAutoNum type="arabicPeriod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Each sensor acquires information in parallel tasks</a:t>
            </a:r>
          </a:p>
          <a:p>
            <a:pPr indent="-284163">
              <a:buFont typeface="Calibri" charset="0"/>
              <a:buAutoNum type="arabicPeriod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Results are sent to a central task</a:t>
            </a:r>
          </a:p>
          <a:p>
            <a:pPr indent="-284163">
              <a:buFont typeface="Calibri" charset="0"/>
              <a:buAutoNum type="arabicPeriod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Sensor information is compiled into a message and sent to an email via the Iridium modem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5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61337E7-EFE9-4B24-8DBC-C61EFD83B097}" type="slidenum">
              <a:rPr lang="en-US">
                <a:solidFill>
                  <a:schemeClr val="bg1"/>
                </a:solidFill>
              </a:rPr>
              <a:pPr/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1204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High Level Project Details</a:t>
            </a:r>
          </a:p>
        </p:txBody>
      </p:sp>
      <p:pic>
        <p:nvPicPr>
          <p:cNvPr id="51205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6243320"/>
          <a:ext cx="9144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noFill/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noFill/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noFill/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noFill/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noFill/>
                          <a:latin typeface="Helvetica"/>
                          <a:cs typeface="Helvetica"/>
                        </a:rPr>
                        <a:t>Conclusion</a:t>
                      </a:r>
                    </a:p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Inc.</a:t>
                      </a:r>
                    </a:p>
                    <a:p>
                      <a:pPr algn="ctr"/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07" name="TextBox 12"/>
          <p:cNvSpPr txBox="1">
            <a:spLocks noChangeArrowheads="1"/>
          </p:cNvSpPr>
          <p:nvPr/>
        </p:nvSpPr>
        <p:spPr bwMode="auto">
          <a:xfrm>
            <a:off x="381000" y="1143000"/>
            <a:ext cx="83058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Teamwork – Andrei Simion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Schedule – Brendan Moran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Budget – Conrad Lichota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Lessons learned – Gianmarco Spiga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Current status – Lydia Zajiczek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950BCB4-20B9-4969-BFDD-CD8ECBF62506}" type="slidenum">
              <a:rPr lang="en-US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1905000" y="26988"/>
            <a:ext cx="525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Overview</a:t>
            </a: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228600" y="1447800"/>
            <a:ext cx="86868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latin typeface="Helvetica" charset="0"/>
                <a:cs typeface="Helvetica" charset="0"/>
              </a:rPr>
              <a:t>Background</a:t>
            </a:r>
          </a:p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latin typeface="Helvetica" charset="0"/>
                <a:cs typeface="Helvetica" charset="0"/>
              </a:rPr>
              <a:t>Design</a:t>
            </a:r>
          </a:p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latin typeface="Helvetica" charset="0"/>
                <a:cs typeface="Helvetica" charset="0"/>
              </a:rPr>
              <a:t>High Level Details</a:t>
            </a:r>
          </a:p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latin typeface="Helvetica" charset="0"/>
                <a:cs typeface="Helvetica" charset="0"/>
              </a:rPr>
              <a:t>Demonstration</a:t>
            </a:r>
          </a:p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latin typeface="Helvetica" charset="0"/>
                <a:cs typeface="Helvetica" charset="0"/>
              </a:rPr>
              <a:t>Conclusions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6248400"/>
          <a:ext cx="9144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391" name="Picture 14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9677BA0-0149-431D-A097-D90C168C0256}" type="slidenum">
              <a:rPr lang="en-US">
                <a:solidFill>
                  <a:schemeClr val="bg1"/>
                </a:solidFill>
              </a:rPr>
              <a:pPr/>
              <a:t>20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3252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Team Dynamics</a:t>
            </a:r>
          </a:p>
        </p:txBody>
      </p:sp>
      <p:pic>
        <p:nvPicPr>
          <p:cNvPr id="53253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12"/>
          <p:cNvSpPr txBox="1">
            <a:spLocks noChangeArrowheads="1"/>
          </p:cNvSpPr>
          <p:nvPr/>
        </p:nvSpPr>
        <p:spPr bwMode="auto">
          <a:xfrm>
            <a:off x="381000" y="1143000"/>
            <a:ext cx="83058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Tasks allocated/roles assigned according to strengths:</a:t>
            </a:r>
          </a:p>
          <a:p>
            <a:pPr indent="-285750"/>
            <a:endParaRPr lang="en-US" sz="2800" dirty="0">
              <a:latin typeface="Helvetica" charset="0"/>
              <a:cs typeface="Helvetica" charset="0"/>
            </a:endParaRPr>
          </a:p>
          <a:p>
            <a:pPr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CEO Brendan Moran</a:t>
            </a:r>
          </a:p>
          <a:p>
            <a:pPr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COO </a:t>
            </a:r>
            <a:r>
              <a:rPr lang="en-US" sz="2800" dirty="0" err="1">
                <a:latin typeface="Helvetica" charset="0"/>
                <a:cs typeface="Helvetica" charset="0"/>
              </a:rPr>
              <a:t>Gianmarco</a:t>
            </a:r>
            <a:r>
              <a:rPr lang="en-US" sz="2800" dirty="0">
                <a:latin typeface="Helvetica" charset="0"/>
                <a:cs typeface="Helvetica" charset="0"/>
              </a:rPr>
              <a:t> </a:t>
            </a:r>
            <a:r>
              <a:rPr lang="en-US" sz="2800" dirty="0" err="1">
                <a:latin typeface="Helvetica" charset="0"/>
                <a:cs typeface="Helvetica" charset="0"/>
              </a:rPr>
              <a:t>Spiga</a:t>
            </a:r>
            <a:endParaRPr lang="en-US" sz="2800" dirty="0">
              <a:latin typeface="Helvetica" charset="0"/>
              <a:cs typeface="Helvetica" charset="0"/>
            </a:endParaRPr>
          </a:p>
          <a:p>
            <a:pPr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VP Software Andrei </a:t>
            </a:r>
            <a:r>
              <a:rPr lang="en-US" sz="2800" dirty="0" err="1">
                <a:latin typeface="Helvetica" charset="0"/>
                <a:cs typeface="Helvetica" charset="0"/>
              </a:rPr>
              <a:t>Simion</a:t>
            </a:r>
            <a:r>
              <a:rPr lang="en-US" sz="2800" dirty="0">
                <a:latin typeface="Helvetica" charset="0"/>
                <a:cs typeface="Helvetica" charset="0"/>
              </a:rPr>
              <a:t> </a:t>
            </a:r>
          </a:p>
          <a:p>
            <a:pPr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VP Hardware Conrad </a:t>
            </a:r>
            <a:r>
              <a:rPr lang="en-US" sz="2800" dirty="0" err="1">
                <a:latin typeface="Helvetica" charset="0"/>
                <a:cs typeface="Helvetica" charset="0"/>
              </a:rPr>
              <a:t>Lichota</a:t>
            </a:r>
            <a:endParaRPr lang="en-US" sz="2800" dirty="0">
              <a:latin typeface="Helvetica" charset="0"/>
              <a:cs typeface="Helvetica" charset="0"/>
            </a:endParaRPr>
          </a:p>
          <a:p>
            <a:pPr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Helvetica" charset="0"/>
                <a:cs typeface="Helvetica" charset="0"/>
              </a:rPr>
              <a:t>Corporate Secretary </a:t>
            </a:r>
            <a:r>
              <a:rPr lang="en-US" sz="2800" dirty="0">
                <a:latin typeface="Helvetica" charset="0"/>
                <a:cs typeface="Helvetica" charset="0"/>
              </a:rPr>
              <a:t>Lydia </a:t>
            </a:r>
            <a:r>
              <a:rPr lang="en-US" sz="2800" dirty="0" err="1">
                <a:latin typeface="Helvetica" charset="0"/>
                <a:cs typeface="Helvetica" charset="0"/>
              </a:rPr>
              <a:t>Zajiczek</a:t>
            </a:r>
            <a:endParaRPr lang="en-US" sz="2800" dirty="0">
              <a:latin typeface="Helvetica" charset="0"/>
              <a:cs typeface="Helvetica" charset="0"/>
            </a:endParaRPr>
          </a:p>
          <a:p>
            <a:pPr indent="-285750" algn="ctr">
              <a:lnSpc>
                <a:spcPct val="150000"/>
              </a:lnSpc>
            </a:pPr>
            <a:endParaRPr lang="en-US" sz="2800" dirty="0">
              <a:latin typeface="Helvetica" charset="0"/>
              <a:cs typeface="Helvetica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1"/>
          <p:cNvSpPr>
            <a:spLocks noChangeShapeType="1"/>
          </p:cNvSpPr>
          <p:nvPr/>
        </p:nvSpPr>
        <p:spPr bwMode="auto">
          <a:xfrm>
            <a:off x="0" y="715963"/>
            <a:ext cx="9144000" cy="1587"/>
          </a:xfrm>
          <a:prstGeom prst="line">
            <a:avLst/>
          </a:prstGeom>
          <a:noFill/>
          <a:ln w="31680">
            <a:solidFill>
              <a:srgbClr val="3777BF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FE5B16-B2A6-4293-8CF0-2FE9E081C0BD}" type="slidenum">
              <a:rPr lang="en-US" sz="1600">
                <a:solidFill>
                  <a:srgbClr val="FFFFFF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0" y="952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cs typeface="Arial" charset="0"/>
              </a:rPr>
              <a:t>Team Collaboration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3" cstate="print"/>
          <a:srcRect l="2586" t="2431" r="2568" b="2724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305800" cy="181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5750" indent="-284163" algn="ctr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Weekly progress meetings throughout the semester</a:t>
            </a:r>
          </a:p>
          <a:p>
            <a:pPr marL="285750" indent="-284163" algn="ctr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marL="285750" indent="-284163" algn="ctr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Constant communication: lots of emails! (~300)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212372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1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C96EBCE-FB50-4435-9088-A013B205114D}" type="slidenum">
              <a:rPr lang="en-US">
                <a:solidFill>
                  <a:schemeClr val="bg1"/>
                </a:solidFill>
              </a:rPr>
              <a:pPr/>
              <a:t>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7348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Schedule</a:t>
            </a:r>
          </a:p>
        </p:txBody>
      </p:sp>
      <p:pic>
        <p:nvPicPr>
          <p:cNvPr id="57349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7351" name="Picture 7" descr="gantt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8" y="990600"/>
            <a:ext cx="86598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Box 13"/>
          <p:cNvSpPr txBox="1">
            <a:spLocks noChangeArrowheads="1"/>
          </p:cNvSpPr>
          <p:nvPr/>
        </p:nvSpPr>
        <p:spPr bwMode="auto">
          <a:xfrm>
            <a:off x="381000" y="3276600"/>
            <a:ext cx="83820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800" dirty="0">
                <a:latin typeface="Helvetica" charset="0"/>
                <a:cs typeface="Helvetica" charset="0"/>
              </a:rPr>
              <a:t>Deviation from proposed schedule: extension!</a:t>
            </a:r>
          </a:p>
          <a:p>
            <a:pPr marL="285750" indent="-285750">
              <a:lnSpc>
                <a:spcPct val="150000"/>
              </a:lnSpc>
            </a:pPr>
            <a:r>
              <a:rPr lang="en-US" sz="2800" dirty="0">
                <a:latin typeface="Helvetica" charset="0"/>
                <a:cs typeface="Helvetica" charset="0"/>
              </a:rPr>
              <a:t>Sources of delay: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External fabrication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Changes requested by client</a:t>
            </a:r>
          </a:p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endParaRPr lang="en-US" sz="2800" dirty="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3DA2890-4E62-4A57-B382-CDBE884D33D6}" type="slidenum">
              <a:rPr lang="en-US">
                <a:solidFill>
                  <a:schemeClr val="bg1"/>
                </a:solidFill>
              </a:rPr>
              <a:pPr/>
              <a:t>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9396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Budget</a:t>
            </a:r>
          </a:p>
        </p:txBody>
      </p:sp>
      <p:pic>
        <p:nvPicPr>
          <p:cNvPr id="59397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1066800"/>
          <a:ext cx="6477000" cy="4670743"/>
        </p:xfrm>
        <a:graphic>
          <a:graphicData uri="http://schemas.openxmlformats.org/drawingml/2006/table">
            <a:tbl>
              <a:tblPr/>
              <a:tblGrid>
                <a:gridCol w="3149600"/>
                <a:gridCol w="1663700"/>
                <a:gridCol w="1663700"/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Estimated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Production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Enclosure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Iridium modem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Antenna(s)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Battery pack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Accelerometer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GPS receiver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Temperature/humidity 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Pressure 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Microcontroller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Power control circuitry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Helvetica" charset="0"/>
                        </a:rPr>
                        <a:t>$915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7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325A030-7499-4E0B-AADA-86B7D67F1D71}" type="slidenum">
              <a:rPr lang="en-US">
                <a:solidFill>
                  <a:schemeClr val="bg1"/>
                </a:solidFill>
              </a:rPr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1444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Lessons Learned</a:t>
            </a:r>
          </a:p>
        </p:txBody>
      </p:sp>
      <p:pic>
        <p:nvPicPr>
          <p:cNvPr id="61445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12"/>
          <p:cNvSpPr txBox="1">
            <a:spLocks noChangeArrowheads="1"/>
          </p:cNvSpPr>
          <p:nvPr/>
        </p:nvSpPr>
        <p:spPr bwMode="auto">
          <a:xfrm>
            <a:off x="381000" y="1143000"/>
            <a:ext cx="8305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Client sponsored project: have to be comfortable with </a:t>
            </a:r>
            <a:r>
              <a:rPr lang="en-US" sz="2800" dirty="0" smtClean="0">
                <a:latin typeface="Helvetica" charset="0"/>
                <a:cs typeface="Helvetica" charset="0"/>
              </a:rPr>
              <a:t>changing </a:t>
            </a:r>
            <a:r>
              <a:rPr lang="en-US" sz="2800" dirty="0">
                <a:latin typeface="Helvetica" charset="0"/>
                <a:cs typeface="Helvetica" charset="0"/>
              </a:rPr>
              <a:t>specifications</a:t>
            </a:r>
          </a:p>
          <a:p>
            <a:pPr indent="-285750"/>
            <a:endParaRPr lang="en-US" sz="2800" dirty="0">
              <a:latin typeface="Helvetica" charset="0"/>
              <a:cs typeface="Helvetica" charset="0"/>
            </a:endParaRPr>
          </a:p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External fabrication: have to plan for </a:t>
            </a:r>
          </a:p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scheduling mishaps</a:t>
            </a:r>
          </a:p>
          <a:p>
            <a:pPr indent="-285750"/>
            <a:endParaRPr lang="en-US" sz="2800" dirty="0">
              <a:latin typeface="Helvetica" charset="0"/>
              <a:cs typeface="Helvetica" charset="0"/>
            </a:endParaRPr>
          </a:p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Top-down management: easy to let one </a:t>
            </a:r>
          </a:p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person do </a:t>
            </a:r>
            <a:r>
              <a:rPr lang="en-US" sz="2800" dirty="0" smtClean="0">
                <a:latin typeface="Helvetica" charset="0"/>
                <a:cs typeface="Helvetica" charset="0"/>
              </a:rPr>
              <a:t>more </a:t>
            </a:r>
            <a:r>
              <a:rPr lang="en-US" sz="2800" dirty="0">
                <a:latin typeface="Helvetica" charset="0"/>
                <a:cs typeface="Helvetica" charset="0"/>
              </a:rPr>
              <a:t>work</a:t>
            </a:r>
          </a:p>
          <a:p>
            <a:pPr indent="-285750"/>
            <a:endParaRPr lang="en-US" sz="2800" dirty="0">
              <a:latin typeface="Helvetica" charset="0"/>
              <a:cs typeface="Helvetica" charset="0"/>
            </a:endParaRPr>
          </a:p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Everyone learning </a:t>
            </a:r>
            <a:r>
              <a:rPr lang="en-US" sz="2800" dirty="0" smtClean="0">
                <a:latin typeface="Helvetica" charset="0"/>
                <a:cs typeface="Helvetica" charset="0"/>
              </a:rPr>
              <a:t>the same things vs</a:t>
            </a:r>
            <a:r>
              <a:rPr lang="en-US" sz="2800" dirty="0">
                <a:latin typeface="Helvetica" charset="0"/>
                <a:cs typeface="Helvetica" charset="0"/>
              </a:rPr>
              <a:t>. finishing a complex project  </a:t>
            </a:r>
          </a:p>
          <a:p>
            <a:pPr indent="-285750">
              <a:lnSpc>
                <a:spcPct val="150000"/>
              </a:lnSpc>
            </a:pPr>
            <a:endParaRPr lang="en-US" sz="2800" dirty="0">
              <a:latin typeface="Helvetica" charset="0"/>
              <a:cs typeface="Helvetic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5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22A7BA6-915A-4F5A-9222-C78A3601C5AD}" type="slidenum">
              <a:rPr lang="en-US">
                <a:solidFill>
                  <a:schemeClr val="bg1"/>
                </a:solidFill>
              </a:rPr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3492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Current Status</a:t>
            </a:r>
          </a:p>
        </p:txBody>
      </p:sp>
      <p:pic>
        <p:nvPicPr>
          <p:cNvPr id="63493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12"/>
          <p:cNvSpPr txBox="1">
            <a:spLocks noChangeArrowheads="1"/>
          </p:cNvSpPr>
          <p:nvPr/>
        </p:nvSpPr>
        <p:spPr bwMode="auto">
          <a:xfrm>
            <a:off x="381000" y="11430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/>
            <a:r>
              <a:rPr lang="en-US" sz="2800" dirty="0">
                <a:latin typeface="Helvetica" charset="0"/>
                <a:cs typeface="Helvetica" charset="0"/>
              </a:rPr>
              <a:t>Have working prototype, have not satisfied all requirements but will produce second prototype that includes</a:t>
            </a:r>
          </a:p>
          <a:p>
            <a:pPr indent="-285750"/>
            <a:endParaRPr lang="en-US" sz="2800" dirty="0">
              <a:latin typeface="Helvetica" charset="0"/>
              <a:cs typeface="Helvetica" charset="0"/>
            </a:endParaRPr>
          </a:p>
          <a:p>
            <a:pPr lvl="2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Heave calculation</a:t>
            </a:r>
          </a:p>
          <a:p>
            <a:pPr lvl="2" indent="-285750">
              <a:buFont typeface="Arial" charset="0"/>
              <a:buChar char="•"/>
            </a:pPr>
            <a:r>
              <a:rPr lang="en-US" sz="2800" dirty="0" smtClean="0">
                <a:latin typeface="Helvetica" charset="0"/>
                <a:cs typeface="Helvetica" charset="0"/>
              </a:rPr>
              <a:t>Fall </a:t>
            </a:r>
            <a:r>
              <a:rPr lang="en-US" sz="2800" dirty="0">
                <a:latin typeface="Helvetica" charset="0"/>
                <a:cs typeface="Helvetica" charset="0"/>
              </a:rPr>
              <a:t>through </a:t>
            </a:r>
            <a:r>
              <a:rPr lang="en-US" sz="2800" dirty="0" smtClean="0">
                <a:latin typeface="Helvetica" charset="0"/>
                <a:cs typeface="Helvetica" charset="0"/>
              </a:rPr>
              <a:t>detection</a:t>
            </a:r>
            <a:endParaRPr lang="en-US" sz="2800" dirty="0">
              <a:latin typeface="Helvetica" charset="0"/>
              <a:cs typeface="Helvetica" charset="0"/>
            </a:endParaRPr>
          </a:p>
          <a:p>
            <a:pPr lvl="2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Flotation collar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D1E4CD5-EE9F-4CA8-8B57-7355B2744DB0}" type="slidenum">
              <a:rPr lang="en-US">
                <a:solidFill>
                  <a:schemeClr val="bg1"/>
                </a:solidFill>
              </a:rPr>
              <a:pPr/>
              <a:t>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5540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Demonstration</a:t>
            </a:r>
          </a:p>
        </p:txBody>
      </p:sp>
      <p:pic>
        <p:nvPicPr>
          <p:cNvPr id="65541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43" name="TextBox 12"/>
          <p:cNvSpPr txBox="1">
            <a:spLocks noChangeArrowheads="1"/>
          </p:cNvSpPr>
          <p:nvPr/>
        </p:nvSpPr>
        <p:spPr bwMode="auto">
          <a:xfrm>
            <a:off x="381000" y="1752600"/>
            <a:ext cx="8305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/>
            <a:r>
              <a:rPr lang="en-US" sz="2800" dirty="0">
                <a:latin typeface="Helvetica" charset="0"/>
                <a:cs typeface="Helvetica" charset="0"/>
              </a:rPr>
              <a:t>Tests:</a:t>
            </a:r>
          </a:p>
          <a:p>
            <a:pPr marL="285750" indent="-285750" algn="ctr"/>
            <a:endParaRPr lang="en-US" sz="2800" dirty="0">
              <a:latin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Real-time </a:t>
            </a:r>
            <a:r>
              <a:rPr lang="en-US" sz="2800" dirty="0" smtClean="0">
                <a:latin typeface="Helvetica" charset="0"/>
                <a:cs typeface="Helvetica" charset="0"/>
              </a:rPr>
              <a:t>communication</a:t>
            </a:r>
            <a:endParaRPr lang="en-US" sz="2800" dirty="0">
              <a:latin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en-US" sz="2800" dirty="0">
              <a:latin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Sensor tests have been performed</a:t>
            </a:r>
          </a:p>
          <a:p>
            <a:pPr marL="285750" indent="-285750" algn="ctr">
              <a:buFont typeface="Arial" charset="0"/>
              <a:buChar char="•"/>
            </a:pPr>
            <a:endParaRPr lang="en-US" sz="2800" dirty="0">
              <a:latin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Helvetica" charset="0"/>
              </a:rPr>
              <a:t>Submersion test has been performed</a:t>
            </a:r>
          </a:p>
          <a:p>
            <a:pPr marL="285750" indent="-285750" algn="ctr"/>
            <a:endParaRPr lang="en-US" sz="2800" dirty="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6840048-0115-4922-AE70-66960FE0C414}" type="slidenum">
              <a:rPr lang="en-US">
                <a:solidFill>
                  <a:schemeClr val="bg1"/>
                </a:solidFill>
              </a:rPr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7588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Helvetica" charset="0"/>
                <a:cs typeface="Helvetica" charset="0"/>
              </a:rPr>
              <a:t>   Sources of Information/Acknowledgements  </a:t>
            </a:r>
          </a:p>
        </p:txBody>
      </p:sp>
      <p:pic>
        <p:nvPicPr>
          <p:cNvPr id="67589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43" name="TextBox 12"/>
          <p:cNvSpPr txBox="1">
            <a:spLocks noChangeArrowheads="1"/>
          </p:cNvSpPr>
          <p:nvPr/>
        </p:nvSpPr>
        <p:spPr bwMode="auto">
          <a:xfrm>
            <a:off x="381000" y="1143000"/>
            <a:ext cx="8305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/>
            <a:r>
              <a:rPr lang="en-US" sz="2800">
                <a:latin typeface="Helvetica" charset="0"/>
                <a:cs typeface="Helvetica" charset="0"/>
              </a:rPr>
              <a:t>Client Pavel Haintz for design requirements, suggestions on materials, electronics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  <a:p>
            <a:pPr indent="-285750"/>
            <a:r>
              <a:rPr lang="en-US" sz="2800">
                <a:latin typeface="Helvetica" charset="0"/>
                <a:cs typeface="Helvetica" charset="0"/>
              </a:rPr>
              <a:t>Dr. Andrew Rawicz for information regarding reliability in a marine environment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  <a:p>
            <a:pPr indent="-285750"/>
            <a:r>
              <a:rPr lang="en-CA" sz="2800">
                <a:solidFill>
                  <a:srgbClr val="000000"/>
                </a:solidFill>
                <a:cs typeface="Arial" charset="0"/>
              </a:rPr>
              <a:t>Delyane Plesko</a:t>
            </a:r>
            <a:r>
              <a:rPr lang="en-US" sz="2800">
                <a:latin typeface="Helvetica" charset="0"/>
                <a:cs typeface="Helvetica" charset="0"/>
              </a:rPr>
              <a:t>re for guidance on power control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  <a:p>
            <a:pPr indent="-285750"/>
            <a:r>
              <a:rPr lang="en-CA" sz="2800">
                <a:solidFill>
                  <a:srgbClr val="000000"/>
                </a:solidFill>
                <a:cs typeface="Arial" charset="0"/>
              </a:rPr>
              <a:t>Matthew Asplin for information on end-user requirements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3D2ED6C-E3E0-4FD9-8C51-434759676CCB}" type="slidenum">
              <a:rPr lang="en-US">
                <a:solidFill>
                  <a:schemeClr val="bg1"/>
                </a:solidFill>
              </a:rPr>
              <a:pPr/>
              <a:t>28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9636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Conclusion</a:t>
            </a:r>
          </a:p>
        </p:txBody>
      </p:sp>
      <p:pic>
        <p:nvPicPr>
          <p:cNvPr id="69637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Box 12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/>
            <a:r>
              <a:rPr lang="en-US" sz="2800">
                <a:latin typeface="Helvetica" charset="0"/>
                <a:cs typeface="Helvetica" charset="0"/>
              </a:rPr>
              <a:t>Met critical design criteria: autonomous, determines location, takes data, communicates it 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  <a:p>
            <a:pPr indent="-285750"/>
            <a:r>
              <a:rPr lang="en-US" sz="2800">
                <a:latin typeface="Helvetica" charset="0"/>
                <a:cs typeface="Helvetica" charset="0"/>
              </a:rPr>
              <a:t>Project sounded simple but actually had a high degree of complexity and subtlety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  <a:p>
            <a:pPr indent="-285750"/>
            <a:r>
              <a:rPr lang="en-US" sz="2800">
                <a:latin typeface="Helvetica" charset="0"/>
                <a:cs typeface="Helvetica" charset="0"/>
              </a:rPr>
              <a:t>Completing a complex project successfully vs. everyone learning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  <a:p>
            <a:pPr indent="-285750"/>
            <a:r>
              <a:rPr lang="en-US" sz="2800">
                <a:latin typeface="Helvetica" charset="0"/>
                <a:cs typeface="Helvetica" charset="0"/>
              </a:rPr>
              <a:t>Next step: improve and expand current design for possible sale to end user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B8BF284-F859-4C92-A4C9-16AEBE41AD54}" type="slidenum">
              <a:rPr lang="en-US">
                <a:solidFill>
                  <a:schemeClr val="bg1"/>
                </a:solidFill>
              </a:rPr>
              <a:pPr/>
              <a:t>29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684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Questions?</a:t>
            </a:r>
          </a:p>
        </p:txBody>
      </p:sp>
      <p:pic>
        <p:nvPicPr>
          <p:cNvPr id="71685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photo_image_147_Hands raised to Jesus by Steven Brid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14400"/>
            <a:ext cx="77724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2B54CD4-C70F-4468-B530-F761DBC18DCA}" type="slidenum">
              <a:rPr lang="en-US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The Problem</a:t>
            </a:r>
          </a:p>
        </p:txBody>
      </p:sp>
      <p:pic>
        <p:nvPicPr>
          <p:cNvPr id="18437" name="Clip of Polar Bear trying not to drown [www.keepvid.com].mp4" descr="/Users/lydiazajiczek/Downloads/Clip of Polar Bear trying not to drown [www.keepvid.com].mp4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906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62306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9" name="Picture 13"/>
          <p:cNvPicPr>
            <a:picLocks noChangeAspect="1"/>
          </p:cNvPicPr>
          <p:nvPr/>
        </p:nvPicPr>
        <p:blipFill>
          <a:blip r:embed="rId5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9882DC3-6A14-4894-B794-943E62F59C5A}" type="slidenum">
              <a:rPr lang="en-US">
                <a:solidFill>
                  <a:schemeClr val="bg1"/>
                </a:solidFill>
              </a:rPr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3732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References</a:t>
            </a:r>
          </a:p>
        </p:txBody>
      </p:sp>
      <p:pic>
        <p:nvPicPr>
          <p:cNvPr id="73733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Box 12"/>
          <p:cNvSpPr txBox="1">
            <a:spLocks noChangeArrowheads="1"/>
          </p:cNvSpPr>
          <p:nvPr/>
        </p:nvSpPr>
        <p:spPr bwMode="auto">
          <a:xfrm>
            <a:off x="381000" y="1190625"/>
            <a:ext cx="830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/>
            <a:r>
              <a:rPr lang="en-US" sz="2400">
                <a:solidFill>
                  <a:srgbClr val="000000"/>
                </a:solidFill>
                <a:latin typeface="Helvetica" charset="0"/>
                <a:cs typeface="Helvetica" charset="0"/>
              </a:rPr>
              <a:t>Video reference</a:t>
            </a:r>
          </a:p>
          <a:p>
            <a:pPr lvl="1" indent="-28575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Helvetica" charset="0"/>
                <a:cs typeface="Helvetica" charset="0"/>
              </a:rPr>
              <a:t>http://www.youtube.com/watch?v=W0F-RmOswOs</a:t>
            </a:r>
          </a:p>
          <a:p>
            <a:pPr lvl="1" indent="-285750">
              <a:buFont typeface="Arial" charset="0"/>
              <a:buChar char="•"/>
            </a:pPr>
            <a:endParaRPr lang="en-US" sz="2400">
              <a:solidFill>
                <a:srgbClr val="000000"/>
              </a:solidFill>
              <a:latin typeface="Helvetica" charset="0"/>
              <a:cs typeface="Helvetica" charset="0"/>
            </a:endParaRPr>
          </a:p>
          <a:p>
            <a:pPr indent="-285750"/>
            <a:r>
              <a:rPr lang="en-US" sz="2400">
                <a:solidFill>
                  <a:srgbClr val="000000"/>
                </a:solidFill>
                <a:latin typeface="Helvetica" charset="0"/>
                <a:cs typeface="Helvetica" charset="0"/>
              </a:rPr>
              <a:t>Image references</a:t>
            </a:r>
          </a:p>
          <a:p>
            <a:pPr indent="-28575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http://www.cleveland.com/nation/index.ssf/2010/01/spy_satellites_are_now_being_u.html</a:t>
            </a:r>
          </a:p>
          <a:p>
            <a:pPr indent="-28575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http://www.xyberlog.com/2008/07/01/we-will-buy-satellites-for-spying-our-enemies-pentagon/</a:t>
            </a:r>
          </a:p>
          <a:p>
            <a:pPr indent="-28575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http://earthsky.org/biodiversity/betsy-weatherhead-monitors-arctic-wildlife-with-unmanned-aircraft</a:t>
            </a:r>
          </a:p>
          <a:p>
            <a:pPr indent="-285750">
              <a:buFont typeface="Arial" charset="0"/>
              <a:buChar char="•"/>
            </a:pPr>
            <a:r>
              <a:rPr lang="en-CA" sz="2400">
                <a:solidFill>
                  <a:srgbClr val="000000"/>
                </a:solidFill>
              </a:rPr>
              <a:t>http://www.keytometals.com/Article99.htm</a:t>
            </a:r>
          </a:p>
          <a:p>
            <a:pPr indent="-285750">
              <a:buFont typeface="Arial" charset="0"/>
              <a:buChar char="•"/>
            </a:pPr>
            <a:r>
              <a:rPr lang="en-CA" sz="2400">
                <a:solidFill>
                  <a:srgbClr val="000000"/>
                </a:solidFill>
              </a:rPr>
              <a:t>Hands photo credit: Steven Bridge</a:t>
            </a:r>
            <a:endParaRPr lang="en-US" sz="2400">
              <a:solidFill>
                <a:srgbClr val="000000"/>
              </a:solidFill>
              <a:latin typeface="Helvetica" charset="0"/>
              <a:cs typeface="Helvetica" charset="0"/>
            </a:endParaRPr>
          </a:p>
          <a:p>
            <a:pPr indent="-285750"/>
            <a:endParaRPr lang="en-US" sz="24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DAD8632-9705-44F2-A0BF-ED12D3A69D6B}" type="slidenum">
              <a:rPr lang="en-US">
                <a:solidFill>
                  <a:schemeClr val="bg1"/>
                </a:solidFill>
              </a:rPr>
              <a:pPr/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5780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Internal Schematic – 1</a:t>
            </a:r>
          </a:p>
        </p:txBody>
      </p:sp>
      <p:pic>
        <p:nvPicPr>
          <p:cNvPr id="75781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internalschem1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27313" y="-946150"/>
            <a:ext cx="3970338" cy="891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7F3DCA6-6DA0-46F3-B106-3D82D7EC7080}" type="slidenum">
              <a:rPr lang="en-US">
                <a:solidFill>
                  <a:schemeClr val="bg1"/>
                </a:solidFill>
              </a:rPr>
              <a:pPr/>
              <a:t>32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7828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Internal Schematic – 2</a:t>
            </a:r>
          </a:p>
        </p:txBody>
      </p:sp>
      <p:pic>
        <p:nvPicPr>
          <p:cNvPr id="77829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internalschem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84375" y="574675"/>
            <a:ext cx="54419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1CDA4DC-C64F-432D-B061-1710EA1C3A03}" type="slidenum">
              <a:rPr lang="en-US">
                <a:solidFill>
                  <a:schemeClr val="bg1"/>
                </a:solidFill>
              </a:rPr>
              <a:pPr/>
              <a:t>33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9876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Internal Schematic – 3</a:t>
            </a:r>
          </a:p>
        </p:txBody>
      </p:sp>
      <p:pic>
        <p:nvPicPr>
          <p:cNvPr id="79877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internalschem3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35275" y="-930275"/>
            <a:ext cx="347345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77605A8-30A9-43E7-A651-AD4DBA0AAA2F}" type="slidenum">
              <a:rPr lang="en-US">
                <a:solidFill>
                  <a:schemeClr val="bg1"/>
                </a:solidFill>
              </a:rPr>
              <a:pPr/>
              <a:t>34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1924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External Schematic</a:t>
            </a:r>
          </a:p>
        </p:txBody>
      </p:sp>
      <p:pic>
        <p:nvPicPr>
          <p:cNvPr id="81925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IceCap_Schematic_V0.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3750"/>
            <a:ext cx="9144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03B7DE2-4651-467F-9F88-0CA6959F307E}" type="slidenum">
              <a:rPr lang="en-US">
                <a:solidFill>
                  <a:schemeClr val="bg1"/>
                </a:solidFill>
              </a:rPr>
              <a:pPr/>
              <a:t>35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3972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Helvetica" charset="0"/>
                <a:cs typeface="Helvetica" charset="0"/>
              </a:rPr>
              <a:t>Possible Reliability </a:t>
            </a:r>
            <a:r>
              <a:rPr lang="en-US" sz="3600" dirty="0">
                <a:latin typeface="Helvetica" charset="0"/>
                <a:cs typeface="Helvetica" charset="0"/>
              </a:rPr>
              <a:t>Problems</a:t>
            </a:r>
          </a:p>
        </p:txBody>
      </p:sp>
      <p:pic>
        <p:nvPicPr>
          <p:cNvPr id="83973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TextBox 12"/>
          <p:cNvSpPr txBox="1">
            <a:spLocks noChangeArrowheads="1"/>
          </p:cNvSpPr>
          <p:nvPr/>
        </p:nvSpPr>
        <p:spPr bwMode="auto">
          <a:xfrm>
            <a:off x="381000" y="1066800"/>
            <a:ext cx="8305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Single point of failure: real-time clock (RTC) of microcontroller</a:t>
            </a:r>
          </a:p>
          <a:p>
            <a:pPr indent="-285750">
              <a:buFont typeface="Arial" charset="0"/>
              <a:buChar char="•"/>
            </a:pPr>
            <a:endParaRPr lang="en-US" sz="2800">
              <a:latin typeface="Helvetica" charset="0"/>
              <a:cs typeface="Helvetica" charset="0"/>
            </a:endParaRPr>
          </a:p>
          <a:p>
            <a:pPr indent="-285750"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End cap may be susceptible to water ingress (add isolation)</a:t>
            </a:r>
          </a:p>
          <a:p>
            <a:pPr indent="-285750">
              <a:buFont typeface="Arial" charset="0"/>
              <a:buChar char="•"/>
            </a:pPr>
            <a:endParaRPr lang="en-US" sz="2800">
              <a:latin typeface="Helvetica" charset="0"/>
              <a:cs typeface="Helvetica" charset="0"/>
            </a:endParaRPr>
          </a:p>
          <a:p>
            <a:pPr indent="-285750">
              <a:buFont typeface="Arial" charset="0"/>
              <a:buChar char="•"/>
            </a:pPr>
            <a:r>
              <a:rPr lang="en-US" sz="2800">
                <a:latin typeface="Helvetica" charset="0"/>
                <a:cs typeface="Helvetica" charset="0"/>
              </a:rPr>
              <a:t>We cannot test lifetime in our timeframe </a:t>
            </a:r>
          </a:p>
          <a:p>
            <a:pPr indent="-285750"/>
            <a:endParaRPr lang="en-US" sz="2800">
              <a:latin typeface="Helvetica" charset="0"/>
              <a:cs typeface="Helvetic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2433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8D12C67-A8F5-4028-ABE1-BF4B99EEDCAC}" type="slidenum">
              <a:rPr lang="en-US">
                <a:solidFill>
                  <a:schemeClr val="bg1"/>
                </a:solidFill>
              </a:rPr>
              <a:pPr/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The Problem</a:t>
            </a:r>
          </a:p>
        </p:txBody>
      </p:sp>
      <p:pic>
        <p:nvPicPr>
          <p:cNvPr id="20486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228600" y="9906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Helvetica" charset="0"/>
                <a:cs typeface="Helvetica" charset="0"/>
              </a:rPr>
              <a:t>Climate change is a controversial issue; the best way to resolve is usually </a:t>
            </a:r>
            <a:r>
              <a:rPr lang="en-US" sz="2400" b="1">
                <a:latin typeface="Helvetica" charset="0"/>
                <a:cs typeface="Helvetica" charset="0"/>
              </a:rPr>
              <a:t>more information</a:t>
            </a:r>
          </a:p>
          <a:p>
            <a:pPr>
              <a:buFont typeface="Arial" charset="0"/>
              <a:buChar char="•"/>
            </a:pPr>
            <a:endParaRPr lang="en-US" sz="1200" b="1">
              <a:latin typeface="Helvetica" charset="0"/>
              <a:cs typeface="Helvetica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Helvetica" charset="0"/>
                <a:cs typeface="Helvetica" charset="0"/>
              </a:rPr>
              <a:t>The Arctic is a sensitive environment: tracking ice floes to monitor ice formation and environmental conditions can tell us more about climate change</a:t>
            </a:r>
          </a:p>
        </p:txBody>
      </p:sp>
      <p:pic>
        <p:nvPicPr>
          <p:cNvPr id="20488" name="Picture 12" descr="Heli 391.jpg"/>
          <p:cNvPicPr>
            <a:picLocks noChangeAspect="1"/>
          </p:cNvPicPr>
          <p:nvPr/>
        </p:nvPicPr>
        <p:blipFill>
          <a:blip r:embed="rId4" cstate="print"/>
          <a:srcRect l="2499" t="26666" r="2499" b="34444"/>
          <a:stretch>
            <a:fillRect/>
          </a:stretch>
        </p:blipFill>
        <p:spPr bwMode="auto">
          <a:xfrm>
            <a:off x="228600" y="3352800"/>
            <a:ext cx="868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62306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80FFD60-6251-4418-9D9C-92461959C385}" type="slidenum">
              <a:rPr lang="en-US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Possible Solutions</a:t>
            </a:r>
          </a:p>
        </p:txBody>
      </p:sp>
      <p:pic>
        <p:nvPicPr>
          <p:cNvPr id="22533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</a:pPr>
            <a:r>
              <a:rPr lang="en-US" sz="3200">
                <a:latin typeface="Helvetica" charset="0"/>
                <a:cs typeface="Helvetica" charset="0"/>
              </a:rPr>
              <a:t>Satellite Photographic Analysis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Unreliable: low level lights in winter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Loss of monitoring during storms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Poor update frequency 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Helvetica" charset="0"/>
              <a:cs typeface="Helvetica" charset="0"/>
            </a:endParaRPr>
          </a:p>
        </p:txBody>
      </p:sp>
      <p:pic>
        <p:nvPicPr>
          <p:cNvPr id="22535" name="Picture 12" descr="spy-satelli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00400"/>
            <a:ext cx="22034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62306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118F3E9-3BD7-4E73-9510-C2B05FEC9D69}" type="slidenum">
              <a:rPr lang="en-US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Possible Solutions</a:t>
            </a:r>
          </a:p>
        </p:txBody>
      </p:sp>
      <p:pic>
        <p:nvPicPr>
          <p:cNvPr id="24581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</a:pPr>
            <a:r>
              <a:rPr lang="en-US" sz="3200">
                <a:latin typeface="Helvetica" charset="0"/>
                <a:cs typeface="Helvetica" charset="0"/>
              </a:rPr>
              <a:t>Unmanned Aerial Vehicle (UAV) Monitoring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Identifying distinct ice features can be difficult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Cannot measure large areas simultaneously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Requires base station throughout season</a:t>
            </a:r>
          </a:p>
          <a:p>
            <a:pPr marL="742950" lvl="1" indent="-285750" defTabSz="457200">
              <a:spcBef>
                <a:spcPct val="20000"/>
              </a:spcBef>
            </a:pPr>
            <a:r>
              <a:rPr lang="en-US" sz="2800">
                <a:latin typeface="Helvetica" charset="0"/>
                <a:cs typeface="Helvetica" charset="0"/>
              </a:rPr>
              <a:t>	(expensive)		</a:t>
            </a:r>
          </a:p>
        </p:txBody>
      </p:sp>
      <p:pic>
        <p:nvPicPr>
          <p:cNvPr id="24583" name="Picture 15" descr="aerosonde_uav_3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34861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62306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786554B-5B74-42B0-81FB-75B305DCD81F}" type="slidenum">
              <a:rPr lang="en-US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Possible Solutions</a:t>
            </a:r>
          </a:p>
        </p:txBody>
      </p:sp>
      <p:pic>
        <p:nvPicPr>
          <p:cNvPr id="26629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</a:pPr>
            <a:r>
              <a:rPr lang="en-US" sz="3200">
                <a:latin typeface="Helvetica" charset="0"/>
                <a:cs typeface="Helvetica" charset="0"/>
              </a:rPr>
              <a:t>Fixed Monitoring Stations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Can measure secondary data along with position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Groups of pods can measure data simultaneously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Pods need power supplies which can last all winter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Helvetica" charset="0"/>
                <a:cs typeface="Helvetica" charset="0"/>
              </a:rPr>
              <a:t>Hard to recover pods and new ones must be purchased every year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623062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609600"/>
                <a:gridCol w="1828800"/>
                <a:gridCol w="609600"/>
                <a:gridCol w="1219200"/>
                <a:gridCol w="1828800"/>
              </a:tblGrid>
              <a:tr h="2127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Background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High Level Details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Demonstration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Conclusion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© 2011,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ArcTech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Inc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noFill/>
                        <a:latin typeface="Helvetica"/>
                        <a:cs typeface="Helvetic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5ADCAD7-D91B-4187-826C-CC66BD7A0C11}" type="slidenum">
              <a:rPr lang="en-US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8676" name="TextBox 11"/>
          <p:cNvSpPr txBox="1">
            <a:spLocks noChangeArrowheads="1"/>
          </p:cNvSpPr>
          <p:nvPr/>
        </p:nvSpPr>
        <p:spPr bwMode="auto">
          <a:xfrm>
            <a:off x="0" y="95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Our Solution</a:t>
            </a:r>
          </a:p>
        </p:txBody>
      </p:sp>
      <p:pic>
        <p:nvPicPr>
          <p:cNvPr id="28677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final_exploded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838200"/>
            <a:ext cx="16033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Content Placeholder 2"/>
          <p:cNvSpPr txBox="1">
            <a:spLocks/>
          </p:cNvSpPr>
          <p:nvPr/>
        </p:nvSpPr>
        <p:spPr bwMode="auto">
          <a:xfrm>
            <a:off x="1905000" y="9906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Helvetica" charset="0"/>
                <a:cs typeface="Helvetica" charset="0"/>
              </a:rPr>
              <a:t>Autonomous unit that determines its GPS location and takes environmental data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Helvetica" charset="0"/>
              <a:cs typeface="Helvetica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Helvetica" charset="0"/>
                <a:cs typeface="Helvetica" charset="0"/>
              </a:rPr>
              <a:t>Communicates via Iridium satellite modem hourly, every 30 mins etc.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Helvetica" charset="0"/>
              <a:cs typeface="Helvetica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Helvetica" charset="0"/>
                <a:cs typeface="Helvetica" charset="0"/>
              </a:rPr>
              <a:t>Self powered (approx. 8 months)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Helvetica" charset="0"/>
              <a:cs typeface="Helvetica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Helvetica" charset="0"/>
                <a:cs typeface="Helvetica" charset="0"/>
              </a:rPr>
              <a:t>Design challenges: reliability in marine environment, temperature range, power consumption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15963"/>
            <a:ext cx="9144000" cy="0"/>
          </a:xfrm>
          <a:prstGeom prst="line">
            <a:avLst/>
          </a:prstGeom>
          <a:ln w="31750" cap="sq" cmpd="sng">
            <a:solidFill>
              <a:srgbClr val="377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4A4EBCD-6D23-4084-8BEF-B5FC18A8CEA1}" type="slidenum">
              <a:rPr lang="en-US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1447800" y="9525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Helvetica" charset="0"/>
                <a:cs typeface="Helvetica" charset="0"/>
              </a:rPr>
              <a:t>System Overview</a:t>
            </a:r>
          </a:p>
        </p:txBody>
      </p:sp>
      <p:pic>
        <p:nvPicPr>
          <p:cNvPr id="30725" name="Picture 8"/>
          <p:cNvPicPr>
            <a:picLocks noChangeAspect="1"/>
          </p:cNvPicPr>
          <p:nvPr/>
        </p:nvPicPr>
        <p:blipFill>
          <a:blip r:embed="rId3" cstate="print"/>
          <a:srcRect l="2583" t="2434" r="2571" b="2722"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Block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90600"/>
            <a:ext cx="65960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3025" y="6169025"/>
            <a:ext cx="9290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Calibri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1275</Words>
  <Application>Microsoft Office PowerPoint</Application>
  <PresentationFormat>On-screen Show (4:3)</PresentationFormat>
  <Paragraphs>447</Paragraphs>
  <Slides>35</Slides>
  <Notes>34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ＭＳ Ｐゴシック</vt:lpstr>
      <vt:lpstr>Calibri</vt:lpstr>
      <vt:lpstr>Helvetica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Desco</dc:creator>
  <cp:lastModifiedBy>bmoran</cp:lastModifiedBy>
  <cp:revision>230</cp:revision>
  <dcterms:created xsi:type="dcterms:W3CDTF">2011-04-26T16:06:04Z</dcterms:created>
  <dcterms:modified xsi:type="dcterms:W3CDTF">2011-04-26T22:58:52Z</dcterms:modified>
</cp:coreProperties>
</file>