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29C80-EA4F-492C-ABCB-AFB2EE3DA9C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5016B-77BD-4317-BCFB-29174F7F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77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4A7A-373D-4285-91A1-9803272C23FF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3283-50D4-4EE6-87D4-8A4D64312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4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4A7A-373D-4285-91A1-9803272C23FF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3283-50D4-4EE6-87D4-8A4D64312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7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4A7A-373D-4285-91A1-9803272C23FF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3283-50D4-4EE6-87D4-8A4D64312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4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4A7A-373D-4285-91A1-9803272C23FF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3283-50D4-4EE6-87D4-8A4D64312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1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4A7A-373D-4285-91A1-9803272C23FF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3283-50D4-4EE6-87D4-8A4D64312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48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4A7A-373D-4285-91A1-9803272C23FF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3283-50D4-4EE6-87D4-8A4D64312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2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4A7A-373D-4285-91A1-9803272C23FF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3283-50D4-4EE6-87D4-8A4D64312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3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4A7A-373D-4285-91A1-9803272C23FF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3283-50D4-4EE6-87D4-8A4D64312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1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4A7A-373D-4285-91A1-9803272C23FF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3283-50D4-4EE6-87D4-8A4D64312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4A7A-373D-4285-91A1-9803272C23FF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3283-50D4-4EE6-87D4-8A4D64312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7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4A7A-373D-4285-91A1-9803272C23FF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3283-50D4-4EE6-87D4-8A4D64312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C4A7A-373D-4285-91A1-9803272C23FF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73283-50D4-4EE6-87D4-8A4D64312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31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863" y="1228690"/>
            <a:ext cx="6936250" cy="5612028"/>
          </a:xfrm>
          <a:prstGeom prst="rect">
            <a:avLst/>
          </a:prstGeom>
        </p:spPr>
      </p:pic>
      <p:sp>
        <p:nvSpPr>
          <p:cNvPr id="27" name="Right Triangle 26"/>
          <p:cNvSpPr/>
          <p:nvPr/>
        </p:nvSpPr>
        <p:spPr>
          <a:xfrm>
            <a:off x="0" y="5868955"/>
            <a:ext cx="4209691" cy="989045"/>
          </a:xfrm>
          <a:prstGeom prst="rtTriangl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-17252" y="-17252"/>
            <a:ext cx="6788989" cy="2336959"/>
          </a:xfrm>
          <a:custGeom>
            <a:avLst/>
            <a:gdLst>
              <a:gd name="connsiteX0" fmla="*/ 0 w 7228490"/>
              <a:gd name="connsiteY0" fmla="*/ 2380593 h 2380593"/>
              <a:gd name="connsiteX1" fmla="*/ 4564117 w 7228490"/>
              <a:gd name="connsiteY1" fmla="*/ 2088931 h 2380593"/>
              <a:gd name="connsiteX2" fmla="*/ 6400800 w 7228490"/>
              <a:gd name="connsiteY2" fmla="*/ 1048407 h 2380593"/>
              <a:gd name="connsiteX3" fmla="*/ 7228490 w 7228490"/>
              <a:gd name="connsiteY3" fmla="*/ 0 h 2380593"/>
              <a:gd name="connsiteX4" fmla="*/ 0 w 7228490"/>
              <a:gd name="connsiteY4" fmla="*/ 7883 h 2380593"/>
              <a:gd name="connsiteX5" fmla="*/ 0 w 7228490"/>
              <a:gd name="connsiteY5" fmla="*/ 2380593 h 238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28490" h="2380593">
                <a:moveTo>
                  <a:pt x="0" y="2380593"/>
                </a:moveTo>
                <a:lnTo>
                  <a:pt x="4564117" y="2088931"/>
                </a:lnTo>
                <a:lnTo>
                  <a:pt x="6400800" y="1048407"/>
                </a:lnTo>
                <a:lnTo>
                  <a:pt x="7228490" y="0"/>
                </a:lnTo>
                <a:lnTo>
                  <a:pt x="0" y="7883"/>
                </a:lnTo>
                <a:cubicBezTo>
                  <a:pt x="2628" y="806669"/>
                  <a:pt x="5255" y="1605455"/>
                  <a:pt x="0" y="2380593"/>
                </a:cubicBezTo>
                <a:close/>
              </a:path>
            </a:pathLst>
          </a:cu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0415" y="2186767"/>
            <a:ext cx="2276856" cy="374571"/>
          </a:xfrm>
          <a:prstGeom prst="roundRect">
            <a:avLst/>
          </a:prstGeom>
          <a:solidFill>
            <a:srgbClr val="B0E0DB"/>
          </a:solidFill>
          <a:ln>
            <a:noFill/>
          </a:ln>
          <a:effectLst>
            <a:glow rad="101600">
              <a:srgbClr val="CCFBF6">
                <a:alpha val="60000"/>
              </a:srgbClr>
            </a:glow>
            <a:outerShdw blurRad="44450" dist="27940" dir="5400000" algn="ctr">
              <a:srgbClr val="000000">
                <a:alpha val="32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29837A"/>
                </a:solidFill>
                <a:latin typeface="+mj-lt"/>
              </a:rPr>
              <a:t>What is </a:t>
            </a:r>
            <a:r>
              <a:rPr lang="en-US" sz="1600" b="1" i="1" dirty="0">
                <a:solidFill>
                  <a:srgbClr val="29837A"/>
                </a:solidFill>
                <a:latin typeface="+mj-lt"/>
              </a:rPr>
              <a:t>SafeLift</a:t>
            </a:r>
            <a:r>
              <a:rPr lang="en-US" sz="1600" b="1" dirty="0">
                <a:solidFill>
                  <a:srgbClr val="29837A"/>
                </a:solidFill>
                <a:latin typeface="+mj-lt"/>
              </a:rPr>
              <a:t>?</a:t>
            </a:r>
            <a:endParaRPr lang="en-US" sz="1600" b="1" i="1" dirty="0">
              <a:solidFill>
                <a:srgbClr val="29837A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416" y="2607505"/>
            <a:ext cx="25250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System designed to reduce the risk of collision between pedestrians and moving vehicles in your workplace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415" y="4183416"/>
            <a:ext cx="2276856" cy="374904"/>
          </a:xfrm>
          <a:prstGeom prst="roundRect">
            <a:avLst/>
          </a:prstGeom>
          <a:solidFill>
            <a:srgbClr val="B0E0DB"/>
          </a:solidFill>
          <a:ln>
            <a:noFill/>
          </a:ln>
          <a:effectLst>
            <a:glow rad="101600">
              <a:srgbClr val="CCFBF6">
                <a:alpha val="60000"/>
              </a:srgbClr>
            </a:glow>
            <a:outerShdw blurRad="44450" dist="27940" dir="5400000" algn="ctr">
              <a:srgbClr val="000000">
                <a:alpha val="32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29837A"/>
                </a:solidFill>
                <a:latin typeface="+mj-lt"/>
              </a:rPr>
              <a:t>What is </a:t>
            </a:r>
            <a:r>
              <a:rPr lang="en-US" sz="1600" b="1" i="1" dirty="0">
                <a:solidFill>
                  <a:srgbClr val="29837A"/>
                </a:solidFill>
                <a:latin typeface="+mj-lt"/>
              </a:rPr>
              <a:t>AppAid</a:t>
            </a:r>
            <a:r>
              <a:rPr lang="en-US" sz="1600" b="1" dirty="0">
                <a:solidFill>
                  <a:srgbClr val="29837A"/>
                </a:solidFill>
                <a:latin typeface="+mj-lt"/>
              </a:rPr>
              <a:t>?</a:t>
            </a:r>
            <a:endParaRPr lang="en-US" sz="1600" b="1" i="1" dirty="0">
              <a:solidFill>
                <a:srgbClr val="29837A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0" y="4604263"/>
            <a:ext cx="23351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An app designed to compliment </a:t>
            </a:r>
            <a:r>
              <a:rPr lang="en-US" sz="1600" i="1" dirty="0">
                <a:solidFill>
                  <a:schemeClr val="tx1"/>
                </a:solidFill>
              </a:rPr>
              <a:t>SafeLift</a:t>
            </a:r>
            <a:r>
              <a:rPr lang="en-US" sz="1600" dirty="0">
                <a:solidFill>
                  <a:schemeClr val="tx1"/>
                </a:solidFill>
              </a:rPr>
              <a:t> by providing training and managing incident locations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15174" y="2186768"/>
            <a:ext cx="2274389" cy="374571"/>
          </a:xfrm>
          <a:prstGeom prst="roundRect">
            <a:avLst/>
          </a:prstGeom>
          <a:solidFill>
            <a:srgbClr val="B0E0DB"/>
          </a:solidFill>
          <a:ln>
            <a:noFill/>
          </a:ln>
          <a:effectLst>
            <a:glow rad="101600">
              <a:srgbClr val="CCFBF6">
                <a:alpha val="60000"/>
              </a:srgbClr>
            </a:glow>
            <a:outerShdw blurRad="44450" dist="27940" dir="5400000" algn="ctr">
              <a:srgbClr val="000000">
                <a:alpha val="32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29837A"/>
                </a:solidFill>
                <a:latin typeface="+mj-lt"/>
              </a:rPr>
              <a:t>Future Work</a:t>
            </a:r>
            <a:endParaRPr lang="en-US" sz="1600" b="1" i="1" dirty="0">
              <a:solidFill>
                <a:srgbClr val="29837A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815175" y="2561337"/>
            <a:ext cx="2274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Active RFID tags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Auto generate hit report</a:t>
            </a:r>
          </a:p>
        </p:txBody>
      </p:sp>
      <p:sp>
        <p:nvSpPr>
          <p:cNvPr id="39" name="Date Placeholder 19"/>
          <p:cNvSpPr txBox="1">
            <a:spLocks/>
          </p:cNvSpPr>
          <p:nvPr/>
        </p:nvSpPr>
        <p:spPr>
          <a:xfrm>
            <a:off x="833120" y="6354459"/>
            <a:ext cx="1973093" cy="3913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Monday, April 9, 2018</a:t>
            </a:r>
          </a:p>
          <a:p>
            <a:r>
              <a:rPr lang="en-US" dirty="0">
                <a:solidFill>
                  <a:schemeClr val="bg1"/>
                </a:solidFill>
              </a:rPr>
              <a:t>Fred Mose – fmose@sfu.ca 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6291"/>
            <a:ext cx="907480" cy="45374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6531385" y="-55997"/>
            <a:ext cx="5653728" cy="106182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300" b="1" spc="-300" dirty="0">
                <a:ln w="0"/>
                <a:solidFill>
                  <a:srgbClr val="3EB3A1"/>
                </a:solidFill>
                <a:effectLst>
                  <a:glow rad="228600">
                    <a:srgbClr val="3EB3A1">
                      <a:alpha val="40000"/>
                    </a:srgbClr>
                  </a:glow>
                </a:effectLst>
                <a:latin typeface="+mj-lt"/>
                <a:cs typeface="Helvetica" panose="020B0604020202020204" pitchFamily="34" charset="0"/>
              </a:rPr>
              <a:t>SafeLift and AppAid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297185" y="902849"/>
            <a:ext cx="5838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4AC6BA"/>
                </a:solidFill>
                <a:effectLst>
                  <a:glow rad="101600">
                    <a:srgbClr val="CCFBF6">
                      <a:alpha val="60000"/>
                    </a:srgbClr>
                  </a:glow>
                </a:effectLst>
              </a:rPr>
              <a:t>By: </a:t>
            </a:r>
            <a:r>
              <a:rPr lang="en-US" sz="1600" dirty="0">
                <a:effectLst>
                  <a:glow rad="101600">
                    <a:srgbClr val="CCFBF6">
                      <a:alpha val="60000"/>
                    </a:srgbClr>
                  </a:glow>
                </a:effectLst>
              </a:rPr>
              <a:t>Daniya Zafar | Fred Mose | Layomi Dele – Dare |  Wenhao Zhang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15174" y="3436907"/>
            <a:ext cx="2274389" cy="374571"/>
          </a:xfrm>
          <a:prstGeom prst="roundRect">
            <a:avLst/>
          </a:prstGeom>
          <a:solidFill>
            <a:srgbClr val="B0E0DB"/>
          </a:solidFill>
          <a:ln>
            <a:noFill/>
          </a:ln>
          <a:effectLst>
            <a:glow rad="101600">
              <a:srgbClr val="CCFBF6">
                <a:alpha val="60000"/>
              </a:srgbClr>
            </a:glow>
            <a:outerShdw blurRad="44450" dist="27940" dir="5400000" algn="ctr">
              <a:srgbClr val="000000">
                <a:alpha val="32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29837A"/>
                </a:solidFill>
                <a:latin typeface="+mj-lt"/>
              </a:rPr>
              <a:t>Conclusion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496028" y="129099"/>
            <a:ext cx="2276856" cy="374571"/>
          </a:xfrm>
          <a:prstGeom prst="roundRect">
            <a:avLst/>
          </a:prstGeom>
          <a:solidFill>
            <a:srgbClr val="B0E0DB"/>
          </a:solidFill>
          <a:ln>
            <a:noFill/>
          </a:ln>
          <a:effectLst>
            <a:glow rad="101600">
              <a:srgbClr val="CCFBF6">
                <a:alpha val="60000"/>
              </a:srgbClr>
            </a:glow>
            <a:outerShdw blurRad="44450" dist="27940" dir="5400000" algn="ctr">
              <a:srgbClr val="000000">
                <a:alpha val="32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29837A"/>
                </a:solidFill>
                <a:latin typeface="+mj-lt"/>
              </a:rPr>
              <a:t>Introduction</a:t>
            </a:r>
            <a:endParaRPr lang="en-US" sz="1600" b="1" i="1" dirty="0">
              <a:solidFill>
                <a:srgbClr val="29837A"/>
              </a:solidFill>
              <a:latin typeface="+mj-lt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49" y="503670"/>
            <a:ext cx="2274505" cy="1554245"/>
          </a:xfrm>
          <a:prstGeom prst="rect">
            <a:avLst/>
          </a:prstGeom>
        </p:spPr>
      </p:pic>
      <p:pic>
        <p:nvPicPr>
          <p:cNvPr id="47" name="Picture 4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0723" y="6004359"/>
            <a:ext cx="1373689" cy="914026"/>
          </a:xfrm>
          <a:prstGeom prst="rect">
            <a:avLst/>
          </a:prstGeom>
          <a:noFill/>
        </p:spPr>
      </p:pic>
      <p:sp>
        <p:nvSpPr>
          <p:cNvPr id="48" name="TextBox 47"/>
          <p:cNvSpPr txBox="1"/>
          <p:nvPr/>
        </p:nvSpPr>
        <p:spPr>
          <a:xfrm>
            <a:off x="102796" y="669494"/>
            <a:ext cx="2832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There are about 0.9 M forklifts in US of which 11% are involved in accidents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70% of these can be avoided by proper training and policy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15173" y="5700996"/>
            <a:ext cx="2274389" cy="374571"/>
          </a:xfrm>
          <a:prstGeom prst="roundRect">
            <a:avLst/>
          </a:prstGeom>
          <a:solidFill>
            <a:srgbClr val="B0E0DB"/>
          </a:solidFill>
          <a:ln>
            <a:noFill/>
          </a:ln>
          <a:effectLst>
            <a:glow rad="101600">
              <a:srgbClr val="CCFBF6">
                <a:alpha val="60000"/>
              </a:srgbClr>
            </a:glow>
            <a:outerShdw blurRad="44450" dist="27940" dir="5400000" algn="ctr">
              <a:srgbClr val="000000">
                <a:alpha val="32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29837A"/>
                </a:solidFill>
                <a:latin typeface="+mj-lt"/>
              </a:rPr>
              <a:t>Reference</a:t>
            </a:r>
            <a:endParaRPr lang="en-US" sz="1600" b="1" i="1" dirty="0">
              <a:solidFill>
                <a:srgbClr val="29837A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704801" y="6059925"/>
            <a:ext cx="3592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"Home | Occupational Safety and Health Administration", Osha.gov, 2018. [Online]. Available: https://www.osha.gov/. [Accessed: 09 – Apr – 2018].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99126" y="3860635"/>
            <a:ext cx="28354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/>
              <a:t>PowerLift</a:t>
            </a:r>
            <a:r>
              <a:rPr lang="en-US" sz="1600" dirty="0"/>
              <a:t> ensures employee safety by providing affordable 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/>
              <a:t>SafeLift</a:t>
            </a:r>
            <a:r>
              <a:rPr lang="en-US" sz="1600" dirty="0"/>
              <a:t> and </a:t>
            </a:r>
            <a:r>
              <a:rPr lang="en-US" sz="1600" i="1" dirty="0"/>
              <a:t>AppAid</a:t>
            </a:r>
            <a:r>
              <a:rPr lang="en-US" sz="1600" dirty="0"/>
              <a:t> come in </a:t>
            </a:r>
            <a:r>
              <a:rPr lang="en-US" sz="1600"/>
              <a:t>an easy-to-install </a:t>
            </a:r>
            <a:r>
              <a:rPr lang="en-US" sz="1600" dirty="0"/>
              <a:t>kit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With </a:t>
            </a:r>
            <a:r>
              <a:rPr lang="en-US" sz="1600" i="1" dirty="0"/>
              <a:t>PowerLift</a:t>
            </a:r>
            <a:r>
              <a:rPr lang="en-US" sz="1600" dirty="0"/>
              <a:t>, you don’t have to be a statistic! </a:t>
            </a:r>
          </a:p>
        </p:txBody>
      </p:sp>
    </p:spTree>
    <p:extLst>
      <p:ext uri="{BB962C8B-B14F-4D97-AF65-F5344CB8AC3E}">
        <p14:creationId xmlns:p14="http://schemas.microsoft.com/office/powerpoint/2010/main" val="4197106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173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>Simon Fraser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Daniya Zafar</dc:creator>
  <cp:lastModifiedBy>Fred Mose</cp:lastModifiedBy>
  <cp:revision>24</cp:revision>
  <dcterms:created xsi:type="dcterms:W3CDTF">2018-04-09T02:24:47Z</dcterms:created>
  <dcterms:modified xsi:type="dcterms:W3CDTF">2018-04-09T16:28:48Z</dcterms:modified>
</cp:coreProperties>
</file>