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7559675" cy="3240088"/>
  <p:notesSz cx="6724650" cy="9239250"/>
  <p:embeddedFontLst>
    <p:embeddedFont>
      <p:font typeface="Roboto Medium" panose="020B0604020202020204" charset="0"/>
      <p:regular r:id="rId4"/>
      <p:bold r:id="rId5"/>
      <p:italic r:id="rId6"/>
      <p:boldItalic r:id="rId7"/>
    </p:embeddedFont>
    <p:embeddedFont>
      <p:font typeface="Robo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8" autoAdjust="0"/>
    <p:restoredTop sz="97449" autoAdjust="0"/>
  </p:normalViewPr>
  <p:slideViewPr>
    <p:cSldViewPr snapToGrid="0">
      <p:cViewPr>
        <p:scale>
          <a:sx n="310" d="100"/>
          <a:sy n="310" d="100"/>
        </p:scale>
        <p:origin x="10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1401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09046" y="1"/>
            <a:ext cx="291401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-679450" y="692150"/>
            <a:ext cx="8085138" cy="3465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2465" y="4389438"/>
            <a:ext cx="5379720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5701"/>
            <a:ext cx="291401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09046" y="8775701"/>
            <a:ext cx="291401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200" b="0" i="0" u="none" strike="noStrike" cap="none"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1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3809046" y="8775701"/>
            <a:ext cx="291401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  <p:sp>
        <p:nvSpPr>
          <p:cNvPr id="14" name="Shape 14"/>
          <p:cNvSpPr>
            <a:spLocks noGrp="1" noRot="1" noChangeAspect="1"/>
          </p:cNvSpPr>
          <p:nvPr>
            <p:ph type="sldImg" idx="2"/>
          </p:nvPr>
        </p:nvSpPr>
        <p:spPr>
          <a:xfrm>
            <a:off x="-679450" y="692150"/>
            <a:ext cx="8085138" cy="3465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72465" y="4389438"/>
            <a:ext cx="5379720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session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 rot="-5400000">
            <a:off x="6736078" y="3196946"/>
            <a:ext cx="30615" cy="1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postersession.com</a:t>
            </a:r>
            <a:endParaRPr sz="96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9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593018" y="2503422"/>
            <a:ext cx="1706987" cy="15426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>
            <a:noFill/>
          </a:ln>
        </p:spPr>
        <p:txBody>
          <a:bodyPr spcFirstLastPara="1" wrap="square" lIns="10205" tIns="5103" rIns="10205" bIns="5103" anchor="ctr" anchorCtr="0">
            <a:noAutofit/>
          </a:bodyPr>
          <a:lstStyle/>
          <a:p>
            <a:endParaRPr sz="577"/>
          </a:p>
        </p:txBody>
      </p:sp>
      <p:sp>
        <p:nvSpPr>
          <p:cNvPr id="18" name="Shape 18"/>
          <p:cNvSpPr/>
          <p:nvPr/>
        </p:nvSpPr>
        <p:spPr>
          <a:xfrm>
            <a:off x="2022310" y="597695"/>
            <a:ext cx="1710000" cy="15426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>
            <a:noFill/>
          </a:ln>
        </p:spPr>
        <p:txBody>
          <a:bodyPr spcFirstLastPara="1" wrap="square" lIns="10205" tIns="5103" rIns="10205" bIns="5103" anchor="ctr" anchorCtr="0">
            <a:noAutofit/>
          </a:bodyPr>
          <a:lstStyle/>
          <a:p>
            <a:endParaRPr sz="577"/>
          </a:p>
        </p:txBody>
      </p:sp>
      <p:sp>
        <p:nvSpPr>
          <p:cNvPr id="19" name="Shape 19"/>
          <p:cNvSpPr/>
          <p:nvPr/>
        </p:nvSpPr>
        <p:spPr>
          <a:xfrm>
            <a:off x="3806167" y="597695"/>
            <a:ext cx="1710000" cy="15426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>
            <a:noFill/>
          </a:ln>
        </p:spPr>
        <p:txBody>
          <a:bodyPr spcFirstLastPara="1" wrap="square" lIns="10205" tIns="5103" rIns="10205" bIns="5103" anchor="ctr" anchorCtr="0">
            <a:noAutofit/>
          </a:bodyPr>
          <a:lstStyle/>
          <a:p>
            <a:endParaRPr sz="577"/>
          </a:p>
        </p:txBody>
      </p:sp>
      <p:sp>
        <p:nvSpPr>
          <p:cNvPr id="20" name="Shape 20"/>
          <p:cNvSpPr/>
          <p:nvPr/>
        </p:nvSpPr>
        <p:spPr>
          <a:xfrm>
            <a:off x="5590004" y="597695"/>
            <a:ext cx="1710000" cy="15426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>
            <a:noFill/>
          </a:ln>
        </p:spPr>
        <p:txBody>
          <a:bodyPr spcFirstLastPara="1" wrap="square" lIns="10205" tIns="5103" rIns="10205" bIns="5103" anchor="ctr" anchorCtr="0">
            <a:noAutofit/>
          </a:bodyPr>
          <a:lstStyle/>
          <a:p>
            <a:endParaRPr sz="577"/>
          </a:p>
        </p:txBody>
      </p:sp>
      <p:sp>
        <p:nvSpPr>
          <p:cNvPr id="21" name="Shape 21"/>
          <p:cNvSpPr/>
          <p:nvPr/>
        </p:nvSpPr>
        <p:spPr>
          <a:xfrm>
            <a:off x="238453" y="596755"/>
            <a:ext cx="1710000" cy="15426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8CFD4"/>
              </a:gs>
            </a:gsLst>
            <a:lin ang="5400012" scaled="0"/>
          </a:gradFill>
          <a:ln>
            <a:noFill/>
          </a:ln>
        </p:spPr>
        <p:txBody>
          <a:bodyPr spcFirstLastPara="1" wrap="square" lIns="10205" tIns="5103" rIns="10205" bIns="5103" anchor="ctr" anchorCtr="0">
            <a:noAutofit/>
          </a:bodyPr>
          <a:lstStyle/>
          <a:p>
            <a:endParaRPr sz="577"/>
          </a:p>
        </p:txBody>
      </p:sp>
      <p:sp>
        <p:nvSpPr>
          <p:cNvPr id="22" name="Shape 22"/>
          <p:cNvSpPr txBox="1"/>
          <p:nvPr/>
        </p:nvSpPr>
        <p:spPr>
          <a:xfrm>
            <a:off x="238454" y="805638"/>
            <a:ext cx="1710000" cy="10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just">
              <a:lnSpc>
                <a:spcPct val="115000"/>
              </a:lnSpc>
              <a:buSzPts val="1100"/>
            </a:pPr>
            <a:r>
              <a:rPr lang="en-US" sz="450" dirty="0">
                <a:solidFill>
                  <a:schemeClr val="dk1"/>
                </a:solidFill>
              </a:rPr>
              <a:t>Behold, the Eagle Eye </a:t>
            </a:r>
            <a:r>
              <a:rPr lang="en-US" sz="450" dirty="0" err="1">
                <a:solidFill>
                  <a:schemeClr val="dk1"/>
                </a:solidFill>
              </a:rPr>
              <a:t>Tracker</a:t>
            </a:r>
            <a:r>
              <a:rPr lang="en-US" sz="450" baseline="30000" dirty="0" err="1">
                <a:solidFill>
                  <a:schemeClr val="dk1"/>
                </a:solidFill>
              </a:rPr>
              <a:t>TM</a:t>
            </a:r>
            <a:r>
              <a:rPr lang="en-US" sz="450" dirty="0">
                <a:solidFill>
                  <a:schemeClr val="dk1"/>
                </a:solidFill>
              </a:rPr>
              <a:t>. We have developed a versatile device that is capable of performing a plethora of tasks, from aerial defense to pest control. This is achieved through a simple, yet ever-evolving technology – object tracking.</a:t>
            </a:r>
            <a:endParaRPr sz="45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sz="45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buSzPts val="1100"/>
            </a:pPr>
            <a:r>
              <a:rPr lang="en-US" sz="450" dirty="0">
                <a:solidFill>
                  <a:schemeClr val="dk1"/>
                </a:solidFill>
              </a:rPr>
              <a:t>Its design involves two key factors: modularity and deep learning. Modularity means the Tracker can be upgraded and modified through modular attachments without buying a new system. Meanwhile, our deep learning algorithm (to be implemented in the full prototype) identifies objects and makes decisions completely autonomously. </a:t>
            </a:r>
            <a:endParaRPr sz="450" dirty="0">
              <a:solidFill>
                <a:schemeClr val="dk1"/>
              </a:solidFill>
            </a:endParaRPr>
          </a:p>
          <a:p>
            <a:pPr>
              <a:lnSpc>
                <a:spcPct val="95000"/>
              </a:lnSpc>
              <a:buClr>
                <a:schemeClr val="dk1"/>
              </a:buClr>
              <a:buSzPts val="1100"/>
            </a:pPr>
            <a:endParaRPr sz="397" dirty="0">
              <a:solidFill>
                <a:schemeClr val="dk1"/>
              </a:solidFill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2022308" y="540095"/>
            <a:ext cx="171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ctr">
              <a:spcBef>
                <a:spcPts val="454"/>
              </a:spcBef>
            </a:pPr>
            <a:r>
              <a:rPr lang="en-US" sz="850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System Overview</a:t>
            </a:r>
            <a:endParaRPr sz="850" dirty="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5590004" y="540095"/>
            <a:ext cx="1709999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ctr">
              <a:spcBef>
                <a:spcPts val="454"/>
              </a:spcBef>
            </a:pPr>
            <a:r>
              <a:rPr lang="en-US" sz="850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Conclusion</a:t>
            </a:r>
            <a:endParaRPr sz="850" dirty="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2022307" y="75253"/>
            <a:ext cx="3489197" cy="44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ctr">
              <a:spcBef>
                <a:spcPts val="680"/>
              </a:spcBef>
            </a:pPr>
            <a:r>
              <a:rPr lang="en-US" sz="1474" b="1" dirty="0">
                <a:latin typeface="Roboto"/>
                <a:ea typeface="Roboto"/>
                <a:cs typeface="Roboto"/>
                <a:sym typeface="Roboto"/>
              </a:rPr>
              <a:t>Eagle Eye Tracker</a:t>
            </a:r>
            <a:endParaRPr sz="1474" b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-US" sz="907" i="1" dirty="0">
                <a:latin typeface="Roboto"/>
                <a:ea typeface="Roboto"/>
                <a:cs typeface="Roboto"/>
                <a:sym typeface="Roboto"/>
              </a:rPr>
              <a:t>Autonomous object-tracking system</a:t>
            </a:r>
            <a:endParaRPr sz="907" i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510" b="1" i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510" b="1"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5590005" y="2478900"/>
            <a:ext cx="1709999" cy="10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ctr">
              <a:spcBef>
                <a:spcPts val="340"/>
              </a:spcBef>
            </a:pPr>
            <a:r>
              <a:rPr lang="en-US" sz="850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References</a:t>
            </a:r>
            <a:endParaRPr sz="850" dirty="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2022309" y="785718"/>
            <a:ext cx="1709999" cy="95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8" tIns="3416" rIns="6818" bIns="3416" anchor="t" anchorCtr="0">
            <a:noAutofit/>
          </a:bodyPr>
          <a:lstStyle/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Uses feature identification to pick an object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Object is tracked through time and space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Tracking algorithm based on optical flow, which estimates the motion of the object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Prototype will feature deep learning object identification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DNN database of recognizable objects can be updated without any hardware update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To be installed in region with clear field of view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Additional components can be added on easily thanks to modular design</a:t>
            </a:r>
            <a:endParaRPr sz="450" dirty="0">
              <a:solidFill>
                <a:schemeClr val="dk1"/>
              </a:solidFill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5590005" y="2708884"/>
            <a:ext cx="1706986" cy="21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8" tIns="3416" rIns="6818" bIns="3416" anchor="t" anchorCtr="0">
            <a:noAutofit/>
          </a:bodyPr>
          <a:lstStyle/>
          <a:p>
            <a:pPr marL="259187" indent="-154792">
              <a:lnSpc>
                <a:spcPct val="95000"/>
              </a:lnSpc>
              <a:buClr>
                <a:schemeClr val="dk1"/>
              </a:buClr>
              <a:buSzPts val="700"/>
              <a:buFont typeface="Roboto"/>
              <a:buAutoNum type="arabicPeriod"/>
            </a:pPr>
            <a:r>
              <a:rPr lang="en-US" sz="397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YOLO: Real-Time Object Detection [Online] https://pjreddie.com/darknet/yolo/ [Accessed 7 Apr 2018]</a:t>
            </a:r>
            <a:endParaRPr sz="397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3801506" y="776179"/>
            <a:ext cx="1709999" cy="87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8" tIns="3416" rIns="6818" bIns="3416" anchor="t" anchorCtr="0">
            <a:noAutofit/>
          </a:bodyPr>
          <a:lstStyle/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Preparation already underway to create prototype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Construct advanced rotating stage to hold camera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Implement motor control system, including related electronics and software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Integration of deep-learning for object recognition. </a:t>
            </a:r>
            <a:endParaRPr sz="450" b="1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Improve tracking algorithm to enable feedback control and prediction</a:t>
            </a:r>
            <a:endParaRPr sz="450" dirty="0">
              <a:solidFill>
                <a:schemeClr val="dk1"/>
              </a:solidFill>
            </a:endParaRPr>
          </a:p>
          <a:p>
            <a:pPr marL="259187" indent="-154792" algn="just">
              <a:lnSpc>
                <a:spcPct val="125000"/>
              </a:lnSpc>
              <a:buClr>
                <a:schemeClr val="dk1"/>
              </a:buClr>
              <a:buSzPts val="700"/>
              <a:buChar char="❏"/>
            </a:pPr>
            <a:r>
              <a:rPr lang="en-US" sz="450" dirty="0">
                <a:solidFill>
                  <a:schemeClr val="dk1"/>
                </a:solidFill>
              </a:rPr>
              <a:t>Implement graphical user interface for monitoring the Tracker’s status</a:t>
            </a:r>
            <a:endParaRPr sz="450" dirty="0">
              <a:solidFill>
                <a:schemeClr val="dk1"/>
              </a:solidFill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5590007" y="785718"/>
            <a:ext cx="1709999" cy="50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8" tIns="3416" rIns="6818" bIns="3416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450" dirty="0">
                <a:solidFill>
                  <a:schemeClr val="dk1"/>
                </a:solidFill>
              </a:rPr>
              <a:t>Our proof of concept device can follow a moving point over its field of view, using an optical flow algorithm. The </a:t>
            </a:r>
            <a:r>
              <a:rPr lang="en-US" sz="450" dirty="0" err="1">
                <a:solidFill>
                  <a:schemeClr val="dk1"/>
                </a:solidFill>
              </a:rPr>
              <a:t>PoC</a:t>
            </a:r>
            <a:r>
              <a:rPr lang="en-US" sz="450" dirty="0">
                <a:solidFill>
                  <a:schemeClr val="dk1"/>
                </a:solidFill>
              </a:rPr>
              <a:t> is built from a LEGO Mindstorms kit, and represents the initial realization of the project. Feel free to walk across its operating range and observe its tracking capabilities. We hope you enjoy our demo! </a:t>
            </a:r>
            <a:endParaRPr sz="45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500" dirty="0">
              <a:solidFill>
                <a:schemeClr val="dk1"/>
              </a:solidFill>
            </a:endParaRPr>
          </a:p>
          <a:p>
            <a:pPr>
              <a:lnSpc>
                <a:spcPct val="95000"/>
              </a:lnSpc>
            </a:pP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238453" y="540543"/>
            <a:ext cx="1710000" cy="23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ctr">
              <a:spcBef>
                <a:spcPts val="454"/>
              </a:spcBef>
            </a:pPr>
            <a:r>
              <a:rPr lang="en-US" sz="850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Introduction</a:t>
            </a:r>
            <a:endParaRPr sz="850" dirty="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3801506" y="540095"/>
            <a:ext cx="1709999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ctr">
              <a:spcBef>
                <a:spcPts val="454"/>
              </a:spcBef>
            </a:pPr>
            <a:r>
              <a:rPr lang="en-US" sz="850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Future Work</a:t>
            </a:r>
            <a:endParaRPr sz="850" dirty="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4" name="Shape 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453" y="66043"/>
            <a:ext cx="1404378" cy="50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0007" y="137689"/>
            <a:ext cx="506959" cy="44595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6096966" y="33605"/>
            <a:ext cx="122409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33" tIns="51833" rIns="51833" bIns="51833" anchor="t" anchorCtr="0">
            <a:noAutofit/>
          </a:bodyPr>
          <a:lstStyle/>
          <a:p>
            <a:pPr algn="r"/>
            <a:r>
              <a:rPr lang="en-US" sz="550" dirty="0"/>
              <a:t>Arman Athwal - CCO</a:t>
            </a:r>
            <a:endParaRPr sz="550" dirty="0"/>
          </a:p>
          <a:p>
            <a:pPr algn="r"/>
            <a:r>
              <a:rPr lang="en-US" sz="550" dirty="0"/>
              <a:t>Bud Yarrow - CEO</a:t>
            </a:r>
            <a:endParaRPr sz="550" dirty="0"/>
          </a:p>
          <a:p>
            <a:pPr algn="r"/>
            <a:r>
              <a:rPr lang="en-US" sz="550" dirty="0"/>
              <a:t>Martin Leung - COO</a:t>
            </a:r>
            <a:endParaRPr sz="550" dirty="0"/>
          </a:p>
          <a:p>
            <a:pPr algn="r"/>
            <a:r>
              <a:rPr lang="en-US" sz="550" dirty="0"/>
              <a:t>Mateen </a:t>
            </a:r>
            <a:r>
              <a:rPr lang="en-US" sz="550" dirty="0" err="1"/>
              <a:t>Ulhaq</a:t>
            </a:r>
            <a:r>
              <a:rPr lang="en-US" sz="550" dirty="0"/>
              <a:t> - CTO</a:t>
            </a:r>
            <a:endParaRPr sz="550" dirty="0"/>
          </a:p>
          <a:p>
            <a:pPr algn="r"/>
            <a:r>
              <a:rPr lang="en-US" sz="550" dirty="0" err="1"/>
              <a:t>Naim</a:t>
            </a:r>
            <a:r>
              <a:rPr lang="en-US" sz="550" dirty="0"/>
              <a:t> </a:t>
            </a:r>
            <a:r>
              <a:rPr lang="en-US" sz="550" dirty="0" err="1"/>
              <a:t>Tejani</a:t>
            </a:r>
            <a:r>
              <a:rPr lang="en-US" sz="550" dirty="0"/>
              <a:t> - CFO</a:t>
            </a:r>
            <a:endParaRPr sz="550" dirty="0"/>
          </a:p>
          <a:p>
            <a:pPr algn="r"/>
            <a:r>
              <a:rPr lang="en-US" sz="550" dirty="0"/>
              <a:t>Victor Yun -  CIO</a:t>
            </a:r>
            <a:endParaRPr sz="550" dirty="0"/>
          </a:p>
        </p:txBody>
      </p:sp>
      <p:pic>
        <p:nvPicPr>
          <p:cNvPr id="38" name="Shape 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453" y="1753209"/>
            <a:ext cx="1710000" cy="137057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39" name="Shape 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11222" y="1302566"/>
            <a:ext cx="1663954" cy="1112843"/>
          </a:xfrm>
          <a:prstGeom prst="rect">
            <a:avLst/>
          </a:prstGeom>
          <a:noFill/>
          <a:ln>
            <a:noFill/>
          </a:ln>
          <a:effectLst>
            <a:outerShdw blurRad="100013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40" name="Shape 40"/>
          <p:cNvSpPr/>
          <p:nvPr/>
        </p:nvSpPr>
        <p:spPr>
          <a:xfrm>
            <a:off x="6530113" y="2865454"/>
            <a:ext cx="766877" cy="360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5725" dist="19050" dir="762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10205" tIns="5103" rIns="10205" bIns="5103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454">
              <a:solidFill>
                <a:schemeClr val="dk1"/>
              </a:solidFill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6714413" y="2896243"/>
            <a:ext cx="520285" cy="10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5" tIns="5103" rIns="10205" bIns="5103" anchor="t" anchorCtr="0">
            <a:noAutofit/>
          </a:bodyPr>
          <a:lstStyle/>
          <a:p>
            <a:pPr algn="r">
              <a:spcBef>
                <a:spcPts val="227"/>
              </a:spcBef>
            </a:pPr>
            <a:r>
              <a:rPr lang="en-US" sz="400" b="1" i="1" dirty="0">
                <a:solidFill>
                  <a:schemeClr val="dk1"/>
                </a:solidFill>
              </a:rPr>
              <a:t>CONTACT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6530114" y="3002886"/>
            <a:ext cx="725405" cy="2220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9525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10205" tIns="5103" rIns="10205" bIns="5103" anchor="ctr" anchorCtr="0">
            <a:noAutofit/>
          </a:bodyPr>
          <a:lstStyle/>
          <a:p>
            <a:pPr algn="r"/>
            <a:endParaRPr lang="en-US" sz="400" dirty="0">
              <a:solidFill>
                <a:schemeClr val="dk1"/>
              </a:solidFill>
            </a:endParaRPr>
          </a:p>
          <a:p>
            <a:pPr algn="r"/>
            <a:r>
              <a:rPr lang="en-US" sz="400" dirty="0">
                <a:solidFill>
                  <a:schemeClr val="dk1"/>
                </a:solidFill>
              </a:rPr>
              <a:t>Arman Athwal</a:t>
            </a:r>
            <a:endParaRPr sz="400" dirty="0">
              <a:solidFill>
                <a:schemeClr val="dk1"/>
              </a:solidFill>
            </a:endParaRPr>
          </a:p>
          <a:p>
            <a:pPr algn="r"/>
            <a:r>
              <a:rPr lang="en-US" sz="400" dirty="0">
                <a:solidFill>
                  <a:schemeClr val="dk1"/>
                </a:solidFill>
              </a:rPr>
              <a:t>Chief Communications Officer</a:t>
            </a:r>
            <a:endParaRPr sz="400" dirty="0">
              <a:solidFill>
                <a:schemeClr val="dk1"/>
              </a:solidFill>
            </a:endParaRPr>
          </a:p>
          <a:p>
            <a:pPr algn="r"/>
            <a:r>
              <a:rPr lang="en-US" sz="400" dirty="0">
                <a:solidFill>
                  <a:schemeClr val="dk1"/>
                </a:solidFill>
              </a:rPr>
              <a:t>aathwal@sfu.ca</a:t>
            </a:r>
            <a:endParaRPr sz="400" dirty="0">
              <a:solidFill>
                <a:schemeClr val="dk1"/>
              </a:solidFill>
            </a:endParaRPr>
          </a:p>
          <a:p>
            <a:pPr algn="r"/>
            <a:endParaRPr sz="400" dirty="0">
              <a:solidFill>
                <a:schemeClr val="dk1"/>
              </a:solidFill>
            </a:endParaRPr>
          </a:p>
          <a:p>
            <a:pPr algn="r">
              <a:buClr>
                <a:schemeClr val="dk1"/>
              </a:buClr>
            </a:pPr>
            <a:endParaRPr sz="454" dirty="0">
              <a:solidFill>
                <a:schemeClr val="dk1"/>
              </a:solidFill>
            </a:endParaRPr>
          </a:p>
        </p:txBody>
      </p:sp>
      <p:pic>
        <p:nvPicPr>
          <p:cNvPr id="2" name="tracker">
            <a:hlinkClick r:id="" action="ppaction://media"/>
            <a:extLst>
              <a:ext uri="{FF2B5EF4-FFF2-40B4-BE49-F238E27FC236}">
                <a16:creationId xmlns:a16="http://schemas.microsoft.com/office/drawing/2014/main" id="{7AD7672B-3F7B-4395-B818-265721BEB2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21406" y="1737805"/>
            <a:ext cx="2890982" cy="13680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348</Words>
  <Application>Microsoft Office PowerPoint</Application>
  <PresentationFormat>Custom</PresentationFormat>
  <Paragraphs>37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Roboto Medium</vt:lpstr>
      <vt:lpstr>Roboto</vt:lpstr>
      <vt:lpstr>Custom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Arman Athwal</cp:lastModifiedBy>
  <cp:revision>4</cp:revision>
  <dcterms:modified xsi:type="dcterms:W3CDTF">2018-04-09T04:27:28Z</dcterms:modified>
</cp:coreProperties>
</file>