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Cardo"/>
      <p:regular r:id="rId24"/>
      <p:bold r:id="rId25"/>
      <p: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3ECF44-F1A5-4FB4-B7F7-A43AFA898C48}">
  <a:tblStyle styleId="{1E3ECF44-F1A5-4FB4-B7F7-A43AFA898C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Card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ardo-italic.fntdata"/><Relationship Id="rId25" Type="http://schemas.openxmlformats.org/officeDocument/2006/relationships/font" Target="fonts/Cardo-bold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La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Jamyl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37f6af74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37f6af74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37f6af7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37f6af7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6e7d6f79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6e7d6f79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da862f19a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da862f19a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Jamyl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da862f19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da862f19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de011cee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de011cee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b9a0b074_1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b9a0b074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Stef/Diego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10140668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10140668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5bdadf9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5bdadf9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da862f19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da862f19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b9a0b07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b9a0b07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84B4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9600"/>
              <a:buFont typeface="Lato"/>
              <a:buNone/>
              <a:defRPr sz="9600">
                <a:solidFill>
                  <a:srgbClr val="F9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9350" y="-27"/>
            <a:ext cx="624650" cy="46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9350" y="-27"/>
            <a:ext cx="624650" cy="46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84B4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9350" y="-27"/>
            <a:ext cx="624650" cy="46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9350" y="-27"/>
            <a:ext cx="624650" cy="46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9350" y="-27"/>
            <a:ext cx="624650" cy="46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9350" y="-27"/>
            <a:ext cx="624650" cy="46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9350" y="-27"/>
            <a:ext cx="624650" cy="46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484B4F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oogle Shape;50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9350" y="-27"/>
            <a:ext cx="624650" cy="46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4572000" y="0"/>
            <a:ext cx="4570500" cy="5143500"/>
          </a:xfrm>
          <a:prstGeom prst="rect">
            <a:avLst/>
          </a:prstGeom>
          <a:solidFill>
            <a:srgbClr val="484B4F"/>
          </a:solidFill>
          <a:ln cap="flat" cmpd="sng" w="9525">
            <a:solidFill>
              <a:srgbClr val="484B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3600"/>
              <a:buNone/>
              <a:defRPr sz="3600">
                <a:solidFill>
                  <a:srgbClr val="F9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9350" y="-27"/>
            <a:ext cx="624650" cy="46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9350" y="-27"/>
            <a:ext cx="624650" cy="46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YZguXsOX9wc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4B4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ctrTitle"/>
          </p:nvPr>
        </p:nvSpPr>
        <p:spPr>
          <a:xfrm>
            <a:off x="2467925" y="6228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Monitoring the Heart Health of the World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0" y="0"/>
            <a:ext cx="2322300" cy="514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00" y="1858263"/>
            <a:ext cx="1986306" cy="14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58" name="Google Shape;158;p22"/>
          <p:cNvSpPr txBox="1"/>
          <p:nvPr>
            <p:ph type="title"/>
          </p:nvPr>
        </p:nvSpPr>
        <p:spPr>
          <a:xfrm>
            <a:off x="233025" y="332425"/>
            <a:ext cx="7343100" cy="7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90000"/>
                </a:solidFill>
                <a:latin typeface="Cardo"/>
                <a:ea typeface="Cardo"/>
                <a:cs typeface="Cardo"/>
                <a:sym typeface="Cardo"/>
              </a:rPr>
              <a:t>Arrhythmia Detection</a:t>
            </a:r>
            <a:r>
              <a:rPr lang="en">
                <a:solidFill>
                  <a:srgbClr val="F90000"/>
                </a:solidFill>
                <a:latin typeface="Cardo"/>
                <a:ea typeface="Cardo"/>
                <a:cs typeface="Cardo"/>
                <a:sym typeface="Cardo"/>
              </a:rPr>
              <a:t> Testing Demo </a:t>
            </a:r>
            <a:endParaRPr sz="3000">
              <a:solidFill>
                <a:srgbClr val="F9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75" y="3341925"/>
            <a:ext cx="4945549" cy="16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700" y="1156399"/>
            <a:ext cx="5048301" cy="173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>
            <p:ph idx="4294967295" type="subTitle"/>
          </p:nvPr>
        </p:nvSpPr>
        <p:spPr>
          <a:xfrm>
            <a:off x="173500" y="1034325"/>
            <a:ext cx="3514800" cy="35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●"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Example correctly classified patient with atrial fibrillation</a:t>
            </a:r>
            <a:endParaRPr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●"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Testing Dataset with missing leads:</a:t>
            </a:r>
            <a:endParaRPr>
              <a:latin typeface="Cardo"/>
              <a:ea typeface="Cardo"/>
              <a:cs typeface="Cardo"/>
              <a:sym typeface="Card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400"/>
              <a:buFont typeface="Cardo"/>
              <a:buChar char="○"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Precision Decrease: 5.3%</a:t>
            </a:r>
            <a:endParaRPr>
              <a:latin typeface="Cardo"/>
              <a:ea typeface="Cardo"/>
              <a:cs typeface="Cardo"/>
              <a:sym typeface="Card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400"/>
              <a:buFont typeface="Cardo"/>
              <a:buChar char="○"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Recall Decrease: 24%</a:t>
            </a:r>
            <a:endParaRPr>
              <a:latin typeface="Cardo"/>
              <a:ea typeface="Cardo"/>
              <a:cs typeface="Cardo"/>
              <a:sym typeface="Card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descr="Evaluation Metrics-I: Precision , Recall and F1 score | by Raghavi Adoni |  Medium"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898" y="3738676"/>
            <a:ext cx="2807950" cy="10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283100" y="443300"/>
            <a:ext cx="3849900" cy="45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Testable and Tested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Potential Risks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Technical Design and Exploration Research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Feedback</a:t>
            </a:r>
            <a:endParaRPr sz="1800"/>
          </a:p>
        </p:txBody>
      </p: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3"/>
          <p:cNvSpPr txBox="1"/>
          <p:nvPr>
            <p:ph type="title"/>
          </p:nvPr>
        </p:nvSpPr>
        <p:spPr>
          <a:xfrm>
            <a:off x="283100" y="515350"/>
            <a:ext cx="32670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rdo"/>
                <a:ea typeface="Cardo"/>
                <a:cs typeface="Cardo"/>
                <a:sym typeface="Cardo"/>
              </a:rPr>
              <a:t>Demo Discussion</a:t>
            </a:r>
            <a:endParaRPr sz="3000">
              <a:latin typeface="Cardo"/>
              <a:ea typeface="Cardo"/>
              <a:cs typeface="Cardo"/>
              <a:sym typeface="Cardo"/>
            </a:endParaRPr>
          </a:p>
        </p:txBody>
      </p:sp>
      <p:graphicFrame>
        <p:nvGraphicFramePr>
          <p:cNvPr id="170" name="Google Shape;170;p23"/>
          <p:cNvGraphicFramePr/>
          <p:nvPr/>
        </p:nvGraphicFramePr>
        <p:xfrm>
          <a:off x="4132875" y="25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{1E3ECF44-F1A5-4FB4-B7F7-A43AFA898C48}</a:tableStyleId>
              </a:tblPr>
              <a:tblGrid>
                <a:gridCol w="1390525"/>
                <a:gridCol w="1390525"/>
                <a:gridCol w="1390525"/>
              </a:tblGrid>
              <a:tr h="111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84B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Requirement</a:t>
                      </a:r>
                      <a:endParaRPr b="1" sz="900">
                        <a:solidFill>
                          <a:srgbClr val="484B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84B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Test Procedure</a:t>
                      </a:r>
                      <a:endParaRPr b="1" sz="900">
                        <a:solidFill>
                          <a:srgbClr val="484B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484B4F"/>
                          </a:solidFill>
                          <a:latin typeface="Cardo"/>
                          <a:ea typeface="Cardo"/>
                          <a:cs typeface="Cardo"/>
                          <a:sym typeface="Cardo"/>
                        </a:rPr>
                        <a:t>Desired Result</a:t>
                      </a:r>
                      <a:endParaRPr b="1" sz="900">
                        <a:solidFill>
                          <a:srgbClr val="484B4F"/>
                        </a:solidFill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0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[REQ 2.1 H-A] 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[REQ 2.1.1 H-A]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Check shirt has 6 electrodes available and they are all connected and sending data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Shirt indeed has 6 electrodes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61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[REQ 2.2 H-A]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[REQ 2.4 H-A]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Record the same lead EKG with a known working EKG module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Resulting graphs from both Kompression and the control device should be the same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[REQ 2.3 H-A]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Verify that signal on oscilloscope matches the theoretical lead measurement 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Oscilloscope displays a proper EKG reading from every lead 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239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[REQ 2.5 H-A]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[REQ 3.1 H-A]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Connect device to another bluetooth device, 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Connection must be established between two bluetooth devices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239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[REQ 2.5.1 H-A]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[REQ 3.1 H-A]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Transmit EKG measurements between devices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Transmitted signal matches received signal 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0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[REQ 3.2 M-A]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Input labelled open source sample EKG measurements with abnormal rhythms 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Correctly detects positive and negative cases of the abnormal rhythms 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6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[REQ 3.3 H-A]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Check on a device if signal received is displayed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rdo"/>
                          <a:ea typeface="Cardo"/>
                          <a:cs typeface="Cardo"/>
                          <a:sym typeface="Cardo"/>
                        </a:rPr>
                        <a:t>Displayed signal must match signal on oscilloscope if measured directly from device electronics</a:t>
                      </a:r>
                      <a:endParaRPr sz="900">
                        <a:latin typeface="Cardo"/>
                        <a:ea typeface="Cardo"/>
                        <a:cs typeface="Cardo"/>
                        <a:sym typeface="Card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84B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1449900" y="973948"/>
            <a:ext cx="6244200" cy="28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Questions?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76" name="Google Shape;176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409125" y="299625"/>
            <a:ext cx="3617100" cy="12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References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275550" y="1358925"/>
            <a:ext cx="85929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[1] Grand View Research, Wearable Technology Market Size, Share &amp; Trends Analysis Report By Product (Wrist-wear, Eye-wear &amp; Head-wear, Foot-wear, Neck-wear, Body-wear), By Application, By Region, And Segment Forecasts, 2020 - 2027, 2020. [Online] Available:  https://www.grandviewresearch.com/industry-analysis/wearable-technology-market. Accessed: April 20th, 2021.</a:t>
            </a:r>
            <a:endParaRPr b="1"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[2] Kardia Mobile. 2020. [Online] Available: https://ak1.ostkcdn.com/images/products/is/images/direct/ceafbacedb1b1b84eb61cea168ea58b5f6d816df/AliveCor---KardiaMobile-Personal-EKG-Monitor---Black.jpg. Accessed: </a:t>
            </a: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April 20th, 2021.</a:t>
            </a:r>
            <a:endParaRPr b="1"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[3]VentureBeat. 2020. [Online] Available:  https://venturebeat.com/wp-content/uploads/2018/11/Screen-Shot-2018-11-28-at-9.14.36-AM.jpg?resize=1024%2C739&amp;strip=all. </a:t>
            </a: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Accessed: April 20th, 2021.</a:t>
            </a:r>
            <a:endParaRPr b="1"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[4] Get Quardio,  2020 [Online] Available: https://www.getqardio.com/wp-content/themes/qardio-3.0/images/qcore_new/QCfrontfacing_desktop.jpg?v=1.0 </a:t>
            </a:r>
            <a:r>
              <a:rPr b="1" lang="en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Accessed: April 20th, 2021.</a:t>
            </a:r>
            <a:endParaRPr b="1"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Circuit Design Courtesy of Dr Gray</a:t>
            </a:r>
            <a:endParaRPr b="1"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 u="sng">
              <a:solidFill>
                <a:srgbClr val="FB8C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idx="4294967295" type="title"/>
          </p:nvPr>
        </p:nvSpPr>
        <p:spPr>
          <a:xfrm>
            <a:off x="535775" y="466125"/>
            <a:ext cx="6919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90000"/>
                </a:solidFill>
                <a:latin typeface="Cardo"/>
                <a:ea typeface="Cardo"/>
                <a:cs typeface="Cardo"/>
                <a:sym typeface="Cardo"/>
              </a:rPr>
              <a:t>Outline</a:t>
            </a:r>
            <a:endParaRPr>
              <a:solidFill>
                <a:srgbClr val="F9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90" name="Google Shape;90;p14"/>
          <p:cNvSpPr txBox="1"/>
          <p:nvPr>
            <p:ph idx="4294967295" type="title"/>
          </p:nvPr>
        </p:nvSpPr>
        <p:spPr>
          <a:xfrm>
            <a:off x="535775" y="822450"/>
            <a:ext cx="56751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rdo"/>
              <a:buAutoNum type="arabicPeriod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Introduction Video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rdo"/>
              <a:buAutoNum type="arabicPeriod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Standards, Design and Changes in Scope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rdo"/>
              <a:buAutoNum type="arabicPeriod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Business and Marketing Plan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rdo"/>
              <a:buAutoNum type="arabicPeriod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SWOT Analysis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rdo"/>
              <a:buAutoNum type="arabicPeriod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Scheduling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rdo"/>
              <a:buAutoNum type="arabicPeriod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Team Reflection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rdo"/>
              <a:buAutoNum type="arabicPeriod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Live Demo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rdo"/>
              <a:buAutoNum type="arabicPeriod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Questions</a:t>
            </a:r>
            <a:endParaRPr sz="1800"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125" y="1860488"/>
            <a:ext cx="2886875" cy="142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9350" y="-27"/>
            <a:ext cx="624650" cy="46614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13" y="20242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90000"/>
                </a:solidFill>
                <a:latin typeface="Cardo"/>
                <a:ea typeface="Cardo"/>
                <a:cs typeface="Cardo"/>
                <a:sym typeface="Cardo"/>
              </a:rPr>
              <a:t>Proof of Concept Video</a:t>
            </a:r>
            <a:r>
              <a:rPr lang="en">
                <a:latin typeface="Cardo"/>
                <a:ea typeface="Cardo"/>
                <a:cs typeface="Cardo"/>
                <a:sym typeface="Cardo"/>
              </a:rPr>
              <a:t> </a:t>
            </a:r>
            <a:endParaRPr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5" title="ENSC 405W Demo -- Company 1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188" y="1004175"/>
            <a:ext cx="5011625" cy="37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ardo"/>
                <a:ea typeface="Cardo"/>
                <a:cs typeface="Cardo"/>
                <a:sym typeface="Cardo"/>
              </a:rPr>
              <a:t>Standards, Design and Changes in Scope</a:t>
            </a:r>
            <a:endParaRPr>
              <a:solidFill>
                <a:srgbClr val="FF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6"/>
          <p:cNvSpPr txBox="1"/>
          <p:nvPr>
            <p:ph idx="4294967295" type="subTitle"/>
          </p:nvPr>
        </p:nvSpPr>
        <p:spPr>
          <a:xfrm>
            <a:off x="132300" y="1051175"/>
            <a:ext cx="4730100" cy="3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●"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Product attempts to conform to IEEE standards</a:t>
            </a:r>
            <a:endParaRPr>
              <a:latin typeface="Cardo"/>
              <a:ea typeface="Cardo"/>
              <a:cs typeface="Cardo"/>
              <a:sym typeface="Card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○"/>
            </a:pPr>
            <a:r>
              <a:rPr lang="en" sz="1100">
                <a:latin typeface="Cardo"/>
                <a:ea typeface="Cardo"/>
                <a:cs typeface="Cardo"/>
                <a:sym typeface="Cardo"/>
              </a:rPr>
              <a:t>IEEE 11073-10406-2011</a:t>
            </a:r>
            <a:endParaRPr sz="1100">
              <a:latin typeface="Cardo"/>
              <a:ea typeface="Cardo"/>
              <a:cs typeface="Cardo"/>
              <a:sym typeface="Card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○"/>
            </a:pPr>
            <a:r>
              <a:rPr lang="en" sz="1100">
                <a:latin typeface="Cardo"/>
                <a:ea typeface="Cardo"/>
                <a:cs typeface="Cardo"/>
                <a:sym typeface="Cardo"/>
              </a:rPr>
              <a:t>Class 2 Device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●"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Cradle-to-Cradle Design</a:t>
            </a:r>
            <a:endParaRPr>
              <a:latin typeface="Cardo"/>
              <a:ea typeface="Cardo"/>
              <a:cs typeface="Cardo"/>
              <a:sym typeface="Card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400"/>
              <a:buFont typeface="Cardo"/>
              <a:buChar char="○"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Product reusability</a:t>
            </a:r>
            <a:endParaRPr>
              <a:latin typeface="Cardo"/>
              <a:ea typeface="Cardo"/>
              <a:cs typeface="Cardo"/>
              <a:sym typeface="Card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400"/>
              <a:buFont typeface="Cardo"/>
              <a:buChar char="○"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Recycled device</a:t>
            </a:r>
            <a:endParaRPr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●"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Changes in Design</a:t>
            </a:r>
            <a:endParaRPr>
              <a:latin typeface="Cardo"/>
              <a:ea typeface="Cardo"/>
              <a:cs typeface="Cardo"/>
              <a:sym typeface="Card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400"/>
              <a:buFont typeface="Cardo"/>
              <a:buChar char="○"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Removed one precordial lead</a:t>
            </a:r>
            <a:endParaRPr>
              <a:latin typeface="Cardo"/>
              <a:ea typeface="Cardo"/>
              <a:cs typeface="Cardo"/>
              <a:sym typeface="Card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400"/>
              <a:buFont typeface="Cardo"/>
              <a:buChar char="○"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Pulse oximeter addition</a:t>
            </a:r>
            <a:endParaRPr>
              <a:latin typeface="Cardo"/>
              <a:ea typeface="Cardo"/>
              <a:cs typeface="Cardo"/>
              <a:sym typeface="Card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183925" y="877000"/>
            <a:ext cx="2840644" cy="37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54125" y="67850"/>
            <a:ext cx="4380000" cy="12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90000"/>
                </a:solidFill>
                <a:latin typeface="Cardo"/>
                <a:ea typeface="Cardo"/>
                <a:cs typeface="Cardo"/>
                <a:sym typeface="Cardo"/>
              </a:rPr>
              <a:t>Business and Marketing Plan</a:t>
            </a:r>
            <a:endParaRPr sz="3000">
              <a:solidFill>
                <a:srgbClr val="F9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90275" y="1390250"/>
            <a:ext cx="4439700" cy="32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●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Business case 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700"/>
              <a:buFont typeface="Cardo"/>
              <a:buChar char="○"/>
            </a:pPr>
            <a:r>
              <a:rPr lang="en" sz="1700">
                <a:latin typeface="Cardo"/>
                <a:ea typeface="Cardo"/>
                <a:cs typeface="Cardo"/>
                <a:sym typeface="Cardo"/>
              </a:rPr>
              <a:t>Mobile EKG market</a:t>
            </a:r>
            <a:endParaRPr sz="1700">
              <a:latin typeface="Cardo"/>
              <a:ea typeface="Cardo"/>
              <a:cs typeface="Cardo"/>
              <a:sym typeface="Card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700"/>
              <a:buFont typeface="Cardo"/>
              <a:buChar char="○"/>
            </a:pPr>
            <a:r>
              <a:rPr lang="en" sz="1700">
                <a:latin typeface="Cardo"/>
                <a:ea typeface="Cardo"/>
                <a:cs typeface="Cardo"/>
                <a:sym typeface="Cardo"/>
              </a:rPr>
              <a:t>Pricing range</a:t>
            </a:r>
            <a:endParaRPr sz="1700">
              <a:latin typeface="Cardo"/>
              <a:ea typeface="Cardo"/>
              <a:cs typeface="Cardo"/>
              <a:sym typeface="Card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700"/>
              <a:buFont typeface="Cardo"/>
              <a:buChar char="○"/>
            </a:pPr>
            <a:r>
              <a:rPr lang="en" sz="1700">
                <a:latin typeface="Cardo"/>
                <a:ea typeface="Cardo"/>
                <a:cs typeface="Cardo"/>
                <a:sym typeface="Cardo"/>
              </a:rPr>
              <a:t>POC cost estimate: ~ $300 CAD</a:t>
            </a:r>
            <a:endParaRPr sz="1700">
              <a:latin typeface="Cardo"/>
              <a:ea typeface="Cardo"/>
              <a:cs typeface="Cardo"/>
              <a:sym typeface="Card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○"/>
            </a:pPr>
            <a:r>
              <a:rPr lang="en" sz="1700">
                <a:latin typeface="Cardo"/>
                <a:ea typeface="Cardo"/>
                <a:cs typeface="Cardo"/>
                <a:sym typeface="Cardo"/>
              </a:rPr>
              <a:t>Financing options</a:t>
            </a:r>
            <a:br>
              <a:rPr lang="en" sz="1800">
                <a:latin typeface="Cardo"/>
                <a:ea typeface="Cardo"/>
                <a:cs typeface="Cardo"/>
                <a:sym typeface="Cardo"/>
              </a:rPr>
            </a:b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●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Ideal customer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361825" y="192950"/>
            <a:ext cx="39690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000" y="900724"/>
            <a:ext cx="4307700" cy="2566300"/>
          </a:xfrm>
          <a:prstGeom prst="rect">
            <a:avLst/>
          </a:prstGeom>
          <a:noFill/>
          <a:ln cap="flat" cmpd="sng" w="9525">
            <a:solidFill>
              <a:srgbClr val="75757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139500" y="97625"/>
            <a:ext cx="4335900" cy="99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S.W.O.T Analysis &amp; Competitors</a:t>
            </a:r>
            <a:endParaRPr sz="3000"/>
          </a:p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275" y="955325"/>
            <a:ext cx="5011523" cy="385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05484">
            <a:off x="366624" y="1347350"/>
            <a:ext cx="1623102" cy="8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31636">
            <a:off x="570904" y="2911702"/>
            <a:ext cx="1313627" cy="170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0425" y="1401663"/>
            <a:ext cx="1597024" cy="277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idx="4294967295" type="title"/>
          </p:nvPr>
        </p:nvSpPr>
        <p:spPr>
          <a:xfrm>
            <a:off x="233025" y="268775"/>
            <a:ext cx="3987900" cy="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90000"/>
                </a:solidFill>
                <a:latin typeface="Cardo"/>
                <a:ea typeface="Cardo"/>
                <a:cs typeface="Cardo"/>
                <a:sym typeface="Cardo"/>
              </a:rPr>
              <a:t>Scheduling</a:t>
            </a:r>
            <a:endParaRPr sz="3000">
              <a:solidFill>
                <a:srgbClr val="F90000"/>
              </a:solidFill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33" name="Google Shape;133;p19"/>
          <p:cNvSpPr txBox="1"/>
          <p:nvPr>
            <p:ph idx="4294967295" type="subTitle"/>
          </p:nvPr>
        </p:nvSpPr>
        <p:spPr>
          <a:xfrm>
            <a:off x="426800" y="984500"/>
            <a:ext cx="4307700" cy="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●"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Scheduling so far </a:t>
            </a:r>
            <a:endParaRPr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●"/>
            </a:pPr>
            <a:r>
              <a:rPr lang="en">
                <a:latin typeface="Cardo"/>
                <a:ea typeface="Cardo"/>
                <a:cs typeface="Cardo"/>
                <a:sym typeface="Cardo"/>
              </a:rPr>
              <a:t>Approach </a:t>
            </a:r>
            <a:r>
              <a:rPr lang="en" sz="1800">
                <a:latin typeface="Cardo"/>
                <a:ea typeface="Cardo"/>
                <a:cs typeface="Cardo"/>
                <a:sym typeface="Cardo"/>
              </a:rPr>
              <a:t>for 440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285" y="1843200"/>
            <a:ext cx="7499426" cy="32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265500" y="194375"/>
            <a:ext cx="4045200" cy="7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rdo"/>
                <a:ea typeface="Cardo"/>
                <a:cs typeface="Cardo"/>
                <a:sym typeface="Cardo"/>
              </a:rPr>
              <a:t>Team Reflection</a:t>
            </a:r>
            <a:endParaRPr sz="30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41" name="Google Shape;141;p20"/>
          <p:cNvSpPr txBox="1"/>
          <p:nvPr>
            <p:ph idx="1" type="subTitle"/>
          </p:nvPr>
        </p:nvSpPr>
        <p:spPr>
          <a:xfrm>
            <a:off x="73325" y="985725"/>
            <a:ext cx="4307700" cy="38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●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Key roles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○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Hardware Team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○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Software Team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●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What have we </a:t>
            </a:r>
            <a:r>
              <a:rPr lang="en" sz="1800">
                <a:latin typeface="Cardo"/>
                <a:ea typeface="Cardo"/>
                <a:cs typeface="Cardo"/>
                <a:sym typeface="Cardo"/>
              </a:rPr>
              <a:t>learned</a:t>
            </a:r>
            <a:r>
              <a:rPr lang="en" sz="1800">
                <a:latin typeface="Cardo"/>
                <a:ea typeface="Cardo"/>
                <a:cs typeface="Cardo"/>
                <a:sym typeface="Cardo"/>
              </a:rPr>
              <a:t>?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○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EKG Analysis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○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Product designing 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○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Contingency planning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0000"/>
              </a:buClr>
              <a:buSzPts val="1800"/>
              <a:buFont typeface="Cardo"/>
              <a:buChar char="●"/>
            </a:pPr>
            <a:r>
              <a:rPr lang="en" sz="1800">
                <a:latin typeface="Cardo"/>
                <a:ea typeface="Cardo"/>
                <a:cs typeface="Cardo"/>
                <a:sym typeface="Cardo"/>
              </a:rPr>
              <a:t>Development process changes for ENSC 440</a:t>
            </a:r>
            <a:endParaRPr sz="1800">
              <a:latin typeface="Cardo"/>
              <a:ea typeface="Cardo"/>
              <a:cs typeface="Cardo"/>
              <a:sym typeface="Card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latin typeface="Cardo"/>
              <a:ea typeface="Cardo"/>
              <a:cs typeface="Cardo"/>
              <a:sym typeface="Cardo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325" y="985725"/>
            <a:ext cx="4377501" cy="31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/>
          <p:nvPr/>
        </p:nvSpPr>
        <p:spPr>
          <a:xfrm>
            <a:off x="7870500" y="0"/>
            <a:ext cx="1273500" cy="531000"/>
          </a:xfrm>
          <a:prstGeom prst="rect">
            <a:avLst/>
          </a:prstGeom>
          <a:solidFill>
            <a:srgbClr val="484B4F"/>
          </a:solidFill>
          <a:ln cap="flat" cmpd="sng" w="9525">
            <a:solidFill>
              <a:srgbClr val="484B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84B4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2938500" y="327575"/>
            <a:ext cx="32670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Cardo"/>
                <a:ea typeface="Cardo"/>
                <a:cs typeface="Cardo"/>
                <a:sym typeface="Cardo"/>
              </a:rPr>
              <a:t>Live Demo</a:t>
            </a:r>
            <a:endParaRPr sz="4600">
              <a:latin typeface="Cardo"/>
              <a:ea typeface="Cardo"/>
              <a:cs typeface="Cardo"/>
              <a:sym typeface="Cardo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801750" y="1384200"/>
            <a:ext cx="7540500" cy="360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425" y="1384200"/>
            <a:ext cx="6063144" cy="34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