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5" r:id="rId3"/>
    <p:sldId id="277" r:id="rId4"/>
    <p:sldId id="280" r:id="rId5"/>
    <p:sldId id="281" r:id="rId6"/>
    <p:sldId id="264" r:id="rId7"/>
    <p:sldId id="289" r:id="rId8"/>
    <p:sldId id="290" r:id="rId9"/>
    <p:sldId id="291" r:id="rId10"/>
    <p:sldId id="292" r:id="rId11"/>
    <p:sldId id="282" r:id="rId12"/>
    <p:sldId id="265" r:id="rId13"/>
    <p:sldId id="288" r:id="rId14"/>
    <p:sldId id="286" r:id="rId15"/>
    <p:sldId id="266" r:id="rId16"/>
    <p:sldId id="278" r:id="rId17"/>
    <p:sldId id="293" r:id="rId18"/>
    <p:sldId id="294" r:id="rId19"/>
    <p:sldId id="295" r:id="rId20"/>
    <p:sldId id="300" r:id="rId21"/>
    <p:sldId id="296" r:id="rId22"/>
    <p:sldId id="297" r:id="rId23"/>
    <p:sldId id="298" r:id="rId24"/>
    <p:sldId id="304" r:id="rId25"/>
    <p:sldId id="303" r:id="rId26"/>
    <p:sldId id="305" r:id="rId27"/>
    <p:sldId id="306" r:id="rId28"/>
    <p:sldId id="307" r:id="rId29"/>
    <p:sldId id="299" r:id="rId30"/>
    <p:sldId id="279" r:id="rId31"/>
    <p:sldId id="262" r:id="rId32"/>
    <p:sldId id="302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Choy" initials="JC" lastIdx="3" clrIdx="0">
    <p:extLst>
      <p:ext uri="{19B8F6BF-5375-455C-9EA6-DF929625EA0E}">
        <p15:presenceInfo xmlns:p15="http://schemas.microsoft.com/office/powerpoint/2012/main" userId="263499a42c26ceb4" providerId="Windows Live"/>
      </p:ext>
    </p:extLst>
  </p:cmAuthor>
  <p:cmAuthor id="2" name="Guest User" initials="GU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F021F-F874-46A2-83E6-5F3C8C36BACB}" v="218" dt="2021-04-23T20:15:23.379"/>
    <p1510:client id="{05A55810-37B6-408B-AAEB-359B7A8199C8}" v="7866" dt="2021-04-23T22:32:19.332"/>
    <p1510:client id="{13A40DEC-BEEF-4B1B-B55C-882416530121}" v="92" dt="2021-04-23T22:22:00.940"/>
    <p1510:client id="{1415C7C5-1CA3-4EF5-97A9-BFC2B4364395}" v="627" vWet="628" dt="2021-04-23T22:27:30.650"/>
    <p1510:client id="{2096AAFD-6908-49A0-8FFB-8614A48EB48B}" v="1422" dt="2021-04-23T04:43:07.718"/>
    <p1510:client id="{3BDA661C-98EE-4EAB-A9C0-0419A6ABC573}" v="10" dt="2021-04-23T22:25:44.315"/>
    <p1510:client id="{68C743E7-C49B-4DD5-9BC0-E31141055920}" v="204" dt="2021-04-22T23:50:30.037"/>
    <p1510:client id="{859BFBEF-3454-4ADF-9ACB-2AE4A1F769B6}" v="31" dt="2021-04-23T22:24:39.421"/>
    <p1510:client id="{9E8DD116-C870-41FD-A957-1E7942DF1EAF}" v="1610" dt="2021-04-23T02:54:23.236"/>
    <p1510:client id="{CA0DD427-3DAC-415A-A0DE-7CAC56BA7E4A}" v="349" dt="2021-04-23T21:35:58.401"/>
    <p1510:client id="{FE4AC8A1-0197-4893-A9E8-7FD31409755E}" v="5225" vWet="5226" dt="2021-04-23T07:00:09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43" autoAdjust="0"/>
  </p:normalViewPr>
  <p:slideViewPr>
    <p:cSldViewPr snapToGrid="0">
      <p:cViewPr varScale="1">
        <p:scale>
          <a:sx n="146" d="100"/>
          <a:sy n="146" d="100"/>
        </p:scale>
        <p:origin x="30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3T15:25:09.893" idx="2">
    <p:pos x="10" y="10"/>
    <p:text>joon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3T15:25:20.080" idx="3">
    <p:pos x="10" y="10"/>
    <p:text>joon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3T15:25:29.439" idx="4">
    <p:pos x="10" y="10"/>
    <p:text>joon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3T15:25:37.471" idx="5">
    <p:pos x="10" y="10"/>
    <p:text>joon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3T15:25:44.315" idx="6">
    <p:pos x="10" y="10"/>
    <p:text>joon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3T15:22:40.939" idx="1">
    <p:pos x="10" y="10"/>
    <p:text>joon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DCA44-20B6-481E-A0AF-F440D222F6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F5404-2AFD-43B8-ACF5-5896D47E39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0C8B-3684-4531-AB3F-9CE6FB4D554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5ABC0-BB7F-43EA-835C-CF5107BC6A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E6E91-5548-435C-B538-4A65D4E64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98D5-80FA-4417-990E-DE9DC61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0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AE02-17B2-458E-8EFD-ED6C7E681E8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025EB-3BBC-47B9-8816-46380CD5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68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Wilson put your bed designs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Jonathan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Jonathan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1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Competitors Product: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Himson – These will be the topics that will be covered during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3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025EB-3BBC-47B9-8816-46380CD5C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B813DC8-65B5-49AC-B0E4-ED580F26206E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7542-EDFD-468E-8836-AA8B27E38A21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9A99-54E6-4EA2-ACCD-9C516BF30613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BEC-5080-42B3-AF73-7753656FE64C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C43A-180C-4741-8DA6-A7FADF4D4B54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1C1-079E-4EB3-B057-F5D7A0797803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D88-6411-4F56-BD85-050285F97CAE}" type="datetime1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6E01-E9E7-4144-B186-857FDB846C1E}" type="datetime1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B830-B43E-4022-9DAD-F521116F7F93}" type="datetime1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F82B-C6AF-44AD-9C0C-F254A6DBB933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4CB6-D43C-4928-824D-9ADB0EF711FA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F95B7DF8-A60A-440D-A616-9C7B13D98A13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0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nect#/media/File:Xbox-One-Kinect.jpg" TargetMode="External"/><Relationship Id="rId2" Type="http://schemas.openxmlformats.org/officeDocument/2006/relationships/hyperlink" Target="https://www.pro-bed.com/spinal-cord-injury#:~:text=The%20Freedom%20Bed%E2%84%A2%20is,family%20members%2C%20or%20healthcare%20profession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CE251-716B-4B6B-8843-A8594281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24" y="1256604"/>
            <a:ext cx="5797883" cy="2667000"/>
          </a:xfrm>
        </p:spPr>
        <p:txBody>
          <a:bodyPr anchor="b">
            <a:normAutofit fontScale="90000"/>
          </a:bodyPr>
          <a:lstStyle/>
          <a:p>
            <a:r>
              <a:rPr lang="en-CA">
                <a:solidFill>
                  <a:schemeClr val="tx2"/>
                </a:solidFill>
                <a:latin typeface="Times New Roman"/>
                <a:cs typeface="Times New Roman"/>
              </a:rPr>
              <a:t>Rise (Company 4)</a:t>
            </a:r>
            <a:br>
              <a:rPr lang="en-CA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n-CA">
                <a:solidFill>
                  <a:schemeClr val="tx2"/>
                </a:solidFill>
                <a:latin typeface="Times New Roman"/>
                <a:cs typeface="Times New Roman"/>
              </a:rPr>
              <a:t> </a:t>
            </a:r>
            <a:br>
              <a:rPr lang="en-CA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n-CA">
                <a:solidFill>
                  <a:schemeClr val="tx2"/>
                </a:solidFill>
                <a:latin typeface="Times New Roman"/>
                <a:cs typeface="Times New Roman"/>
              </a:rPr>
              <a:t>Proof-of-Concept Presentation and Demo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C64AC-CA24-4C63-90F3-73E059B9B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93812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en-CA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Choy, Joon Kwon, Wilson Liu, </a:t>
            </a:r>
            <a:br>
              <a:rPr lang="en-CA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Tyler Rasmussen, Himson Chick</a:t>
            </a:r>
          </a:p>
        </p:txBody>
      </p:sp>
      <p:pic>
        <p:nvPicPr>
          <p:cNvPr id="58" name="Picture 3">
            <a:extLst>
              <a:ext uri="{FF2B5EF4-FFF2-40B4-BE49-F238E27FC236}">
                <a16:creationId xmlns:a16="http://schemas.microsoft.com/office/drawing/2014/main" id="{5182FC69-1571-41B1-BB97-FCD5E1BC9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2" r="3" b="3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59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0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96CAE-7CF2-4147-9FDD-CE6803E6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25BFFDD-743A-4A76-A603-D2B69262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626" y="277736"/>
            <a:ext cx="2371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41FE-DF23-4EE3-B512-5478AEBE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Case - Standards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11DD0B2-460A-4386-B0DE-C3EC44783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77922"/>
              </p:ext>
            </p:extLst>
          </p:nvPr>
        </p:nvGraphicFramePr>
        <p:xfrm>
          <a:off x="847493" y="1791474"/>
          <a:ext cx="10515600" cy="367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755974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47046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Brief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5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CSA C22.2 NO. 0:20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General Requirements for Canadian Electrical Code, Part II 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11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IEC 60601-1-2:2014 –Ed.4.0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General Requirements for basic safety and essential performance 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04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IEEE/ISO/IEC 12207-2017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Systems and Software Engineering – Software Life Cycle Processes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80958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IEC 60204-1:2016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Safety of machinery – Electrical equipment of machines – Part 1: General Requirements [4]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23028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CSA C22.2 NO. 127-15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Equipment and lead wires 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2373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CSA C22.2 NO. 107.1-16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Power Conversion Equipment [6]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214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02E-895F-4FA3-872C-883C4482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1AF48-9F82-40D1-9EFA-9BEEBE4F9D77}"/>
              </a:ext>
            </a:extLst>
          </p:cNvPr>
          <p:cNvSpPr txBox="1"/>
          <p:nvPr/>
        </p:nvSpPr>
        <p:spPr>
          <a:xfrm>
            <a:off x="1927302" y="6220522"/>
            <a:ext cx="91272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View the Specifications document for more standards and requirements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83ECD-C78A-41B5-842B-F4DB5CC2C04D}"/>
              </a:ext>
            </a:extLst>
          </p:cNvPr>
          <p:cNvSpPr txBox="1"/>
          <p:nvPr/>
        </p:nvSpPr>
        <p:spPr>
          <a:xfrm>
            <a:off x="4448979" y="5532302"/>
            <a:ext cx="43406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Figure 2: Table of Standards</a:t>
            </a:r>
          </a:p>
        </p:txBody>
      </p:sp>
    </p:spTree>
    <p:extLst>
      <p:ext uri="{BB962C8B-B14F-4D97-AF65-F5344CB8AC3E}">
        <p14:creationId xmlns:p14="http://schemas.microsoft.com/office/powerpoint/2010/main" val="406090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0685-4659-4901-A91B-B03363FE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Case -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0838-605C-40B1-B7B3-5E724E2F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816"/>
            <a:ext cx="10515600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Canada, there are 2039 residential care homes </a:t>
            </a:r>
          </a:p>
          <a:p>
            <a:r>
              <a:rPr lang="en-US"/>
              <a:t>We plan to market our product to residential care homes and to the elderly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11549-ECD3-44A9-A6F1-EBAB8889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450E6E-E3C7-4FD5-827B-64ADBE6C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254" y="3621726"/>
            <a:ext cx="4750420" cy="2709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6C331-866C-4095-AB2F-C86255736E43}"/>
              </a:ext>
            </a:extLst>
          </p:cNvPr>
          <p:cNvSpPr txBox="1"/>
          <p:nvPr/>
        </p:nvSpPr>
        <p:spPr>
          <a:xfrm>
            <a:off x="2595705" y="6322741"/>
            <a:ext cx="66506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Figure 3: Number of Long-Term Care Homes in Canada [7]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3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1017-A268-4773-8A68-DB3893C6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Case – Price,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BE74-35C6-41D1-BAA5-93D0DF10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10992997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68AF2-4521-45F6-88CB-F2A13AF3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DBB8EA-8B42-4AB6-A9EC-AA839EF3AB30}"/>
              </a:ext>
            </a:extLst>
          </p:cNvPr>
          <p:cNvSpPr txBox="1">
            <a:spLocks/>
          </p:cNvSpPr>
          <p:nvPr/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C7B8F2-FB10-45F0-BB1E-9F44A0563E56}"/>
              </a:ext>
            </a:extLst>
          </p:cNvPr>
          <p:cNvSpPr txBox="1">
            <a:spLocks/>
          </p:cNvSpPr>
          <p:nvPr/>
        </p:nvSpPr>
        <p:spPr>
          <a:xfrm>
            <a:off x="1027323" y="1863151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DED6FF-4E6D-4694-93B5-0AFEA4353C3E}"/>
              </a:ext>
            </a:extLst>
          </p:cNvPr>
          <p:cNvSpPr txBox="1">
            <a:spLocks/>
          </p:cNvSpPr>
          <p:nvPr/>
        </p:nvSpPr>
        <p:spPr>
          <a:xfrm>
            <a:off x="4843346" y="2274694"/>
            <a:ext cx="10515600" cy="4370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776B15E-1242-4AD2-99C5-A58546FD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17" y="1860879"/>
            <a:ext cx="5577468" cy="4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7F97B-5548-4CD0-8EBF-22832D70AFA7}"/>
              </a:ext>
            </a:extLst>
          </p:cNvPr>
          <p:cNvSpPr txBox="1"/>
          <p:nvPr/>
        </p:nvSpPr>
        <p:spPr>
          <a:xfrm>
            <a:off x="7614424" y="6266985"/>
            <a:ext cx="3330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Figure 4: Bill of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93DC4-8A32-401C-96C3-3D54C4A73AA2}"/>
              </a:ext>
            </a:extLst>
          </p:cNvPr>
          <p:cNvSpPr txBox="1"/>
          <p:nvPr/>
        </p:nvSpPr>
        <p:spPr>
          <a:xfrm>
            <a:off x="378910" y="2088763"/>
            <a:ext cx="540090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Approximate cost for the prototype of the Roll24: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Figure on the right shows the Hardware purchases for the </a:t>
            </a:r>
            <a:r>
              <a:rPr lang="en-US" err="1">
                <a:solidFill>
                  <a:schemeClr val="bg1"/>
                </a:solidFill>
              </a:rPr>
              <a:t>PoC</a:t>
            </a:r>
            <a:r>
              <a:rPr lang="en-US">
                <a:solidFill>
                  <a:schemeClr val="bg1"/>
                </a:solidFill>
              </a:rPr>
              <a:t> prototype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Insulated Hookup Wires: $62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Fasteners: $20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Sling: $20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solidFill>
                  <a:schemeClr val="bg1"/>
                </a:solidFill>
              </a:rPr>
              <a:t>PoC</a:t>
            </a:r>
            <a:r>
              <a:rPr lang="en-US">
                <a:solidFill>
                  <a:schemeClr val="bg1"/>
                </a:solidFill>
              </a:rPr>
              <a:t> prototype final approximated cost: $2700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D67E-B003-4598-B881-9EB24B43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Case </a:t>
            </a:r>
            <a:r>
              <a:rPr lang="en-US">
                <a:ea typeface="+mj-lt"/>
                <a:cs typeface="+mj-lt"/>
              </a:rPr>
              <a:t>–</a:t>
            </a:r>
            <a:r>
              <a:rPr lang="en-US"/>
              <a:t> Competitors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9093-8A2F-4F1D-94F9-9D1CBF8D4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/>
              <a:t>ProBed</a:t>
            </a:r>
            <a:r>
              <a:rPr lang="en-US"/>
              <a:t> Medical Technology Inc., </a:t>
            </a:r>
            <a:r>
              <a:rPr lang="en-US" i="1"/>
              <a:t>Freedom Bed </a:t>
            </a:r>
          </a:p>
          <a:p>
            <a:pPr lvl="1"/>
            <a:r>
              <a:rPr lang="en-US">
                <a:ea typeface="+mn-lt"/>
                <a:cs typeface="+mn-lt"/>
              </a:rPr>
              <a:t>Allows the patient to choose between manual and automatic operation for a configurable operation duration [8] </a:t>
            </a:r>
            <a:endParaRPr lang="en-US" sz="2800" i="1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Lifts certain areas of the mattress to move the patient from left to right and can also raise the patient’s back to a sitting position [8]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For safety, uses voice control and safety rails installed the sides of the bed [8]</a:t>
            </a:r>
            <a:endParaRPr lang="en-US"/>
          </a:p>
          <a:p>
            <a:r>
              <a:rPr lang="en-US" err="1"/>
              <a:t>Hillrom</a:t>
            </a:r>
            <a:r>
              <a:rPr lang="en-US"/>
              <a:t>, </a:t>
            </a:r>
            <a:r>
              <a:rPr lang="en-US" i="1" err="1"/>
              <a:t>RepoSheet</a:t>
            </a:r>
            <a:r>
              <a:rPr lang="en-US" i="1">
                <a:ea typeface="+mn-lt"/>
                <a:cs typeface="+mn-lt"/>
              </a:rPr>
              <a:t>®</a:t>
            </a:r>
            <a:r>
              <a:rPr lang="en-US" i="1"/>
              <a:t> Lift Aid</a:t>
            </a:r>
          </a:p>
          <a:p>
            <a:pPr lvl="1"/>
            <a:r>
              <a:rPr lang="en-US">
                <a:ea typeface="+mn-lt"/>
                <a:cs typeface="+mn-lt"/>
              </a:rPr>
              <a:t>Uses a sheet attached to an apparatus over the patient’s bed to manually lift the patient off the mattress, turn the patient, and reposition the patient [9]</a:t>
            </a:r>
            <a:endParaRPr lang="en-US" i="1"/>
          </a:p>
          <a:p>
            <a:pPr lvl="1"/>
            <a:r>
              <a:rPr lang="en-US">
                <a:ea typeface="+mn-lt"/>
                <a:cs typeface="+mn-lt"/>
              </a:rPr>
              <a:t>Can be attached and detached for cleaning, and can be changed to support various patient weights [9]</a:t>
            </a:r>
            <a:endParaRPr lang="en-US"/>
          </a:p>
          <a:p>
            <a:pPr lvl="1"/>
            <a:r>
              <a:rPr lang="en-US"/>
              <a:t>Manual operation [9]</a:t>
            </a:r>
          </a:p>
          <a:p>
            <a:pPr lvl="1"/>
            <a:endParaRPr lang="en-US"/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B5979-1B73-4D33-BA38-1A20BA2B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BF3D-A9E4-4BCF-A042-EE8E9F34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Case – Ideal Customer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9E0D-F573-402F-B9D7-48815B7D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Patient who suffers from bed-bound injuries that lives alone or in a residential care-home</a:t>
            </a:r>
          </a:p>
          <a:p>
            <a:r>
              <a:rPr lang="en-US"/>
              <a:t>Wants a quiet and affordable solution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24369-0BE7-4793-A2B5-81CFBB22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654F-D83B-42E3-9E8C-4883D368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Schedule &amp; Brief Plan for 440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5F21-9C0E-4C70-9565-8AE84B5B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Replace the Arduino microcontroller with a PCB</a:t>
            </a:r>
          </a:p>
          <a:p>
            <a:r>
              <a:rPr lang="en-US"/>
              <a:t>Improve the Hardware/System</a:t>
            </a:r>
          </a:p>
          <a:p>
            <a:r>
              <a:rPr lang="en-US"/>
              <a:t>Integration of Software Component </a:t>
            </a:r>
          </a:p>
          <a:p>
            <a:r>
              <a:rPr lang="en-US"/>
              <a:t>Integration of more Safety Features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7300E-EA29-45F7-958B-D7F523A2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62C3E1A-CB72-4959-B990-3212802D7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26" y="4447496"/>
            <a:ext cx="9188067" cy="1552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7D50A-46DA-42F5-83DD-A421C0DF7763}"/>
              </a:ext>
            </a:extLst>
          </p:cNvPr>
          <p:cNvSpPr txBox="1"/>
          <p:nvPr/>
        </p:nvSpPr>
        <p:spPr>
          <a:xfrm>
            <a:off x="4797846" y="604642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Figure 5: Gantt Chart</a:t>
            </a:r>
          </a:p>
        </p:txBody>
      </p:sp>
    </p:spTree>
    <p:extLst>
      <p:ext uri="{BB962C8B-B14F-4D97-AF65-F5344CB8AC3E}">
        <p14:creationId xmlns:p14="http://schemas.microsoft.com/office/powerpoint/2010/main" val="272666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4F6E-C642-4439-9C6D-DD3962E6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and Self-Reflection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4446-499E-4801-A09D-1BC76F56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Himson Chick, CEO</a:t>
            </a:r>
          </a:p>
          <a:p>
            <a:pPr lvl="1"/>
            <a:r>
              <a:rPr lang="en-US"/>
              <a:t>Integration of the hardware components</a:t>
            </a:r>
            <a:br>
              <a:rPr lang="en-US"/>
            </a:br>
            <a:endParaRPr lang="en-US"/>
          </a:p>
          <a:p>
            <a:r>
              <a:rPr lang="en-US"/>
              <a:t>Jonathan Choy, CTO</a:t>
            </a:r>
          </a:p>
          <a:p>
            <a:pPr lvl="1"/>
            <a:r>
              <a:rPr lang="en-US"/>
              <a:t>Hardware design and programming</a:t>
            </a:r>
            <a:br>
              <a:rPr lang="en-US"/>
            </a:br>
            <a:endParaRPr lang="en-US"/>
          </a:p>
          <a:p>
            <a:r>
              <a:rPr lang="en-US"/>
              <a:t>Joon Kwon, COO</a:t>
            </a:r>
          </a:p>
          <a:p>
            <a:pPr lvl="1"/>
            <a:r>
              <a:rPr lang="en-US"/>
              <a:t>Kinect and Image Detection</a:t>
            </a:r>
            <a:br>
              <a:rPr lang="en-US"/>
            </a:br>
            <a:endParaRPr lang="en-US"/>
          </a:p>
          <a:p>
            <a:r>
              <a:rPr lang="en-US"/>
              <a:t>Wilson Liu, CCO</a:t>
            </a:r>
          </a:p>
          <a:p>
            <a:pPr lvl="1"/>
            <a:r>
              <a:rPr lang="en-US"/>
              <a:t>Integration of mechanical components</a:t>
            </a:r>
            <a:br>
              <a:rPr lang="en-US"/>
            </a:br>
            <a:endParaRPr lang="en-US"/>
          </a:p>
          <a:p>
            <a:r>
              <a:rPr lang="en-US"/>
              <a:t>Tyler Rasmussen, CFO</a:t>
            </a:r>
          </a:p>
          <a:p>
            <a:pPr lvl="1"/>
            <a:r>
              <a:rPr lang="en-US">
                <a:ea typeface="+mn-lt"/>
                <a:cs typeface="+mn-lt"/>
              </a:rPr>
              <a:t>Kinect and Image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8E94-B00C-4E61-880E-18497984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3293-163F-4DCB-A240-371D7EDA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and Self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2E22-105C-4305-92E4-E19A95716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we learned:</a:t>
            </a:r>
          </a:p>
          <a:p>
            <a:pPr lvl="1"/>
            <a:r>
              <a:rPr lang="en-US">
                <a:ea typeface="+mn-lt"/>
                <a:cs typeface="+mn-lt"/>
              </a:rPr>
              <a:t>How to integrate different project components together</a:t>
            </a:r>
          </a:p>
          <a:p>
            <a:pPr lvl="1"/>
            <a:r>
              <a:rPr lang="en-US">
                <a:ea typeface="+mn-lt"/>
                <a:cs typeface="+mn-lt"/>
              </a:rPr>
              <a:t>Properly research a problem before designing a unique solution</a:t>
            </a:r>
          </a:p>
          <a:p>
            <a:pPr lvl="1"/>
            <a:r>
              <a:rPr lang="en-US">
                <a:ea typeface="+mn-lt"/>
                <a:cs typeface="+mn-lt"/>
              </a:rPr>
              <a:t>Creating a Gantt chart</a:t>
            </a:r>
            <a:endParaRPr lang="en-US"/>
          </a:p>
          <a:p>
            <a:r>
              <a:rPr lang="en-US"/>
              <a:t>Changes for ENSC 440:</a:t>
            </a:r>
          </a:p>
          <a:p>
            <a:pPr lvl="1"/>
            <a:r>
              <a:rPr lang="en-US"/>
              <a:t>Have more than one scheduled weekly meeting </a:t>
            </a:r>
          </a:p>
          <a:p>
            <a:pPr lvl="1"/>
            <a:r>
              <a:rPr lang="en-US"/>
              <a:t>Share daily progress and keep every member of the group updated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7067E-C13D-4C73-8D72-A07C4854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61F3-0743-4037-9321-C2C00148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Testable and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4309-D217-4D26-A7F7-2ECA248F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Proof of Concept Testable:</a:t>
            </a:r>
          </a:p>
          <a:p>
            <a:pPr lvl="1"/>
            <a:r>
              <a:rPr lang="en-US"/>
              <a:t>Stepper Motor</a:t>
            </a:r>
          </a:p>
          <a:p>
            <a:pPr lvl="1"/>
            <a:r>
              <a:rPr lang="en-US"/>
              <a:t>Stepper Motor Driver</a:t>
            </a:r>
          </a:p>
          <a:p>
            <a:pPr lvl="1"/>
            <a:r>
              <a:rPr lang="en-US"/>
              <a:t>Microcontroller</a:t>
            </a:r>
          </a:p>
          <a:p>
            <a:pPr lvl="1"/>
            <a:r>
              <a:rPr lang="en-US"/>
              <a:t>Power Supply</a:t>
            </a:r>
          </a:p>
          <a:p>
            <a:pPr lvl="1"/>
            <a:r>
              <a:rPr lang="en-US"/>
              <a:t>Patient Monitor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CB9A-2E92-4D9A-9217-488C301B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AA06-EC8D-46A4-AB25-AF26C842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Testable and Tested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31C6-9016-4C17-BA05-F0EE33F5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Completed Design Specification Requirements (Hardware):</a:t>
            </a:r>
          </a:p>
          <a:p>
            <a:pPr lvl="1"/>
            <a:r>
              <a:rPr lang="en-US">
                <a:ea typeface="+mn-lt"/>
                <a:cs typeface="+mn-lt"/>
              </a:rPr>
              <a:t>[Req 4.1.1-AP] Motor must be National Electrical Manufacturers Association (NEMA) compliant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[Req 4.1.2-AP] Motor must move more than 13.5kg vertically and horizontally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4.3.1-AP] The microcontroller must transmit/receive signals from stepper driver in real-time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4.3.2-AP] The microcontroller must receive data from data processing unit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4.4.1-AP] Stepper Motor Driver must be capable of transmitting/receiving signals from the stepper motor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4.4.2-AP] Stepper Motor Driver must be compatible with National Electrical Manufacturers Association (NEMA) stepper motors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4.4.3-AP] Stepper Motor Driver must be suitable for a quiet, residential environment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4.4.4-AP] Stepper Motor Driver output current matches current rating of stepper motor for proper functionality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4.5.1-AP] Power supply must supply a minimum voltage of 24V DC to each of the four stepper motor drivers </a:t>
            </a:r>
          </a:p>
          <a:p>
            <a:pPr lvl="1"/>
            <a:r>
              <a:rPr lang="en-US">
                <a:ea typeface="+mn-lt"/>
                <a:cs typeface="+mn-lt"/>
              </a:rPr>
              <a:t>[Des 4.5.2-AP] Power supply should be able to supply 345.6 W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[Des 4.5.3-AP] Power supply must use power derived from a North American wall outlet.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8FC76-C9A3-4C3F-9ACD-A207E146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2489-1E29-4952-9206-02492EDB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E958-8E13-49CB-AD85-304ECEFBA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12" y="1674029"/>
            <a:ext cx="10515600" cy="50220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Introduction/Background</a:t>
            </a:r>
          </a:p>
          <a:p>
            <a:r>
              <a:rPr lang="en-US"/>
              <a:t>Technical Case</a:t>
            </a:r>
          </a:p>
          <a:p>
            <a:r>
              <a:rPr lang="en-US"/>
              <a:t>Business Case</a:t>
            </a:r>
          </a:p>
          <a:p>
            <a:r>
              <a:rPr lang="en-US"/>
              <a:t>Schedule &amp; Brief Plan for ENSC 440</a:t>
            </a:r>
          </a:p>
          <a:p>
            <a:r>
              <a:rPr lang="en-US"/>
              <a:t>Team and Self-Reflection</a:t>
            </a:r>
          </a:p>
          <a:p>
            <a:r>
              <a:rPr lang="en-US"/>
              <a:t>Testable and Tested</a:t>
            </a:r>
          </a:p>
          <a:p>
            <a:r>
              <a:rPr lang="en-US"/>
              <a:t>Concept Proven</a:t>
            </a:r>
          </a:p>
          <a:p>
            <a:r>
              <a:rPr lang="en-US"/>
              <a:t>Appearance modelled</a:t>
            </a:r>
          </a:p>
          <a:p>
            <a:r>
              <a:rPr lang="en-US"/>
              <a:t>Technical Design, Exploration Research</a:t>
            </a:r>
          </a:p>
          <a:p>
            <a:r>
              <a:rPr lang="en-US"/>
              <a:t>Feedback considered</a:t>
            </a:r>
          </a:p>
          <a:p>
            <a:r>
              <a:rPr lang="en-US"/>
              <a:t>Conclusions</a:t>
            </a:r>
          </a:p>
          <a:p>
            <a:r>
              <a:rPr lang="en-US"/>
              <a:t>Questions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2089A-64B1-44F7-8123-DCE8C417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AA06-EC8D-46A4-AB25-AF26C842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Testable and Tested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31C6-9016-4C17-BA05-F0EE33F5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Completed Design Specification Requirements (Software):</a:t>
            </a:r>
          </a:p>
          <a:p>
            <a:pPr lvl="1"/>
            <a:r>
              <a:rPr lang="en-US" sz="1500">
                <a:ea typeface="+mn-lt"/>
                <a:cs typeface="+mn-lt"/>
              </a:rPr>
              <a:t>[Req 3.1.1-AP] The product must monitor the patient's positioning on the bed</a:t>
            </a:r>
          </a:p>
          <a:p>
            <a:pPr lvl="1"/>
            <a:r>
              <a:rPr lang="en-US" sz="1500">
                <a:ea typeface="+mn-lt"/>
                <a:cs typeface="+mn-lt"/>
              </a:rPr>
              <a:t>[Req 3.1.2-AP] The monitor must determine the boundary in which the patient can be repositioned</a:t>
            </a:r>
          </a:p>
          <a:p>
            <a:pPr lvl="1"/>
            <a:r>
              <a:rPr lang="en-US" sz="1500">
                <a:ea typeface="+mn-lt"/>
                <a:cs typeface="+mn-lt"/>
              </a:rPr>
              <a:t>[Req 3.1.3-AP] The monitor should not record information that would invade the patient's privacy</a:t>
            </a:r>
          </a:p>
          <a:p>
            <a:pPr lvl="1"/>
            <a:r>
              <a:rPr lang="en-US" sz="1500">
                <a:ea typeface="+mn-lt"/>
                <a:cs typeface="+mn-lt"/>
              </a:rPr>
              <a:t>[Req 3.2.1-AP] The repositioning process must halt if the patient monitor sends a signal that it detects danger and/or the patient has moved out of the boundary determined by the monitor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8FC76-C9A3-4C3F-9ACD-A207E146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6B27-51E6-4023-8B04-460E4C3F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Proven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9E93-5633-40F4-B4AA-09B92F2D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Hardware:</a:t>
            </a:r>
          </a:p>
          <a:p>
            <a:pPr lvl="1"/>
            <a:r>
              <a:rPr lang="en-US">
                <a:ea typeface="+mn-lt"/>
                <a:cs typeface="+mn-lt"/>
              </a:rPr>
              <a:t>Power supply can support the 4 stepper drivers, 4 stepper motors and micro controller. </a:t>
            </a:r>
          </a:p>
          <a:p>
            <a:pPr lvl="1"/>
            <a:r>
              <a:rPr lang="en-US" i="1">
                <a:ea typeface="+mn-lt"/>
                <a:cs typeface="+mn-lt"/>
              </a:rPr>
              <a:t>Roll24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PoC</a:t>
            </a:r>
            <a:r>
              <a:rPr lang="en-US">
                <a:ea typeface="+mn-lt"/>
                <a:cs typeface="+mn-lt"/>
              </a:rPr>
              <a:t> prototype can rotate a patient to their side and will be shown in the live demo/video later in the presentation</a:t>
            </a:r>
            <a:endParaRPr lang="en-US"/>
          </a:p>
          <a:p>
            <a:r>
              <a:rPr lang="en-US"/>
              <a:t>Software:</a:t>
            </a:r>
          </a:p>
          <a:p>
            <a:pPr lvl="1"/>
            <a:r>
              <a:rPr lang="en-US"/>
              <a:t>Patient location is captured.</a:t>
            </a:r>
          </a:p>
          <a:p>
            <a:pPr lvl="1"/>
            <a:r>
              <a:rPr lang="en-US"/>
              <a:t>A signal is sent when the patient moves out of the safe zone with the intention of stopping the motor through serial 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88050-37C9-4C95-A0E4-56CFF9BD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1331-FB6C-4865-A27C-C0426CC2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Appearance Modelled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A2E46-AD60-4269-B8F1-A8566C0B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3713-BFBF-4E07-B87B-9537FF43BD81}"/>
              </a:ext>
            </a:extLst>
          </p:cNvPr>
          <p:cNvSpPr txBox="1"/>
          <p:nvPr/>
        </p:nvSpPr>
        <p:spPr>
          <a:xfrm>
            <a:off x="2103283" y="58252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Figure 6: Roll24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8986D-8F77-46D1-8B13-DE378BB23E2D}"/>
              </a:ext>
            </a:extLst>
          </p:cNvPr>
          <p:cNvSpPr txBox="1"/>
          <p:nvPr/>
        </p:nvSpPr>
        <p:spPr>
          <a:xfrm>
            <a:off x="6307641" y="6195547"/>
            <a:ext cx="52077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Figure 7: Different Topologies</a:t>
            </a:r>
          </a:p>
        </p:txBody>
      </p:sp>
      <p:pic>
        <p:nvPicPr>
          <p:cNvPr id="3" name="Picture 10" descr="Engineering drawing&#10;&#10;Description automatically generated">
            <a:extLst>
              <a:ext uri="{FF2B5EF4-FFF2-40B4-BE49-F238E27FC236}">
                <a16:creationId xmlns:a16="http://schemas.microsoft.com/office/drawing/2014/main" id="{C7CED9EE-7A64-4832-BF0E-7778A143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52" y="1588178"/>
            <a:ext cx="4313701" cy="4168003"/>
          </a:xfrm>
          <a:prstGeom prst="rect">
            <a:avLst/>
          </a:prstGeom>
        </p:spPr>
      </p:pic>
      <p:pic>
        <p:nvPicPr>
          <p:cNvPr id="11" name="Picture 13" descr="Diagram&#10;&#10;Description automatically generated">
            <a:extLst>
              <a:ext uri="{FF2B5EF4-FFF2-40B4-BE49-F238E27FC236}">
                <a16:creationId xmlns:a16="http://schemas.microsoft.com/office/drawing/2014/main" id="{1CC14A8D-5312-4FEB-B143-E281AE77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29" y="252425"/>
            <a:ext cx="3891009" cy="59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EFD7-AF09-427D-9B5D-CBDD6C74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Technical Design Exploration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7816-A6BF-4DD0-8E6B-FFA4D71F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/>
              <a:t>Physical Appearance</a:t>
            </a:r>
          </a:p>
          <a:p>
            <a:r>
              <a:rPr lang="en-US"/>
              <a:t>Image Sensor System</a:t>
            </a:r>
          </a:p>
          <a:p>
            <a:r>
              <a:rPr lang="en-US"/>
              <a:t>Movement Methods</a:t>
            </a:r>
          </a:p>
          <a:p>
            <a:r>
              <a:rPr lang="en-US"/>
              <a:t>Data Transfer Protocol</a:t>
            </a:r>
          </a:p>
          <a:p>
            <a:r>
              <a:rPr lang="en-US"/>
              <a:t>Power Management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3952-558F-405F-A1CC-81E9A25E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3952-558F-405F-A1CC-81E9A25E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AEFD7-AF09-427D-9B5D-CBDD6C749F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87" y="608013"/>
            <a:ext cx="5638800" cy="23066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Technical Design Exploration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7816-A6BF-4DD0-8E6B-FFA4D71F7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23013" y="603250"/>
            <a:ext cx="5868987" cy="2551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2000" dirty="0">
                <a:solidFill>
                  <a:srgbClr val="FFFFFF"/>
                </a:solidFill>
              </a:rPr>
              <a:t>Physical Appearance</a:t>
            </a:r>
          </a:p>
          <a:p>
            <a:pPr lvl="1"/>
            <a:r>
              <a:rPr lang="en-CA" sz="2000" dirty="0">
                <a:solidFill>
                  <a:srgbClr val="FFFFFF"/>
                </a:solidFill>
              </a:rPr>
              <a:t>Initial proposal: Hinges and Hydraulics </a:t>
            </a:r>
          </a:p>
          <a:p>
            <a:pPr lvl="1"/>
            <a:r>
              <a:rPr lang="en-CA" sz="2000" dirty="0">
                <a:solidFill>
                  <a:srgbClr val="FFFFFF"/>
                </a:solidFill>
              </a:rPr>
              <a:t>2</a:t>
            </a:r>
            <a:r>
              <a:rPr lang="en-CA" sz="2000" baseline="30000" dirty="0">
                <a:solidFill>
                  <a:srgbClr val="FFFFFF"/>
                </a:solidFill>
              </a:rPr>
              <a:t>nd</a:t>
            </a:r>
            <a:r>
              <a:rPr lang="en-CA" sz="2000" dirty="0">
                <a:solidFill>
                  <a:srgbClr val="FFFFFF"/>
                </a:solidFill>
              </a:rPr>
              <a:t> Revision: Curved Bar and Pusher</a:t>
            </a:r>
          </a:p>
          <a:p>
            <a:pPr lvl="1"/>
            <a:r>
              <a:rPr lang="en-CA" sz="2000" dirty="0">
                <a:solidFill>
                  <a:srgbClr val="FFFFFF"/>
                </a:solidFill>
              </a:rPr>
              <a:t>3rd Revision: Linear Actuators attach to bed</a:t>
            </a:r>
          </a:p>
          <a:p>
            <a:pPr lvl="1"/>
            <a:r>
              <a:rPr lang="en-CA" sz="2000" dirty="0" err="1">
                <a:solidFill>
                  <a:srgbClr val="FFFFFF"/>
                </a:solidFill>
              </a:rPr>
              <a:t>PoC</a:t>
            </a:r>
            <a:r>
              <a:rPr lang="en-CA" sz="2000" dirty="0">
                <a:solidFill>
                  <a:srgbClr val="FFFFFF"/>
                </a:solidFill>
              </a:rPr>
              <a:t> Revision: XY Linear Actuators and Frame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7E3B13E0-CA6E-4DCE-8DF2-4D090B75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4" r="3195" b="3"/>
          <a:stretch/>
        </p:blipFill>
        <p:spPr>
          <a:xfrm>
            <a:off x="6173318" y="3635048"/>
            <a:ext cx="2793056" cy="2726998"/>
          </a:xfrm>
          <a:prstGeom prst="rect">
            <a:avLst/>
          </a:prstGeom>
        </p:spPr>
      </p:pic>
      <p:pic>
        <p:nvPicPr>
          <p:cNvPr id="8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E16B53F2-913F-4492-94F5-1649CED12D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9" r="5" b="5"/>
          <a:stretch/>
        </p:blipFill>
        <p:spPr>
          <a:xfrm>
            <a:off x="9071271" y="3603733"/>
            <a:ext cx="2793056" cy="272699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DDCFE2E-51C4-4BBB-9998-4E8602CEB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02" r="12097" b="-4"/>
          <a:stretch/>
        </p:blipFill>
        <p:spPr>
          <a:xfrm>
            <a:off x="351335" y="3635049"/>
            <a:ext cx="2817808" cy="2726998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5532A78-27E9-47F4-B7E9-3740E58735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2" r="8159" b="-3"/>
          <a:stretch/>
        </p:blipFill>
        <p:spPr>
          <a:xfrm>
            <a:off x="3263602" y="3624610"/>
            <a:ext cx="2793786" cy="2729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A4F32E-DED9-4291-B394-B12E57DCDCAC}"/>
              </a:ext>
            </a:extLst>
          </p:cNvPr>
          <p:cNvSpPr txBox="1"/>
          <p:nvPr/>
        </p:nvSpPr>
        <p:spPr>
          <a:xfrm>
            <a:off x="426245" y="6153150"/>
            <a:ext cx="113633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Figure 8: Initial Proposal         Figure 9: 2nd Revision        Figure 10: 3rd Revision       Figure 11: PoC Revision</a:t>
            </a:r>
          </a:p>
        </p:txBody>
      </p:sp>
    </p:spTree>
    <p:extLst>
      <p:ext uri="{BB962C8B-B14F-4D97-AF65-F5344CB8AC3E}">
        <p14:creationId xmlns:p14="http://schemas.microsoft.com/office/powerpoint/2010/main" val="41896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6B11E-D5BB-4303-B55A-D6813126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CA"/>
              <a:t>Technical Design Exploration Research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32DD-64F9-443A-955F-80F21301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8" y="2709746"/>
            <a:ext cx="4282069" cy="3802171"/>
          </a:xfrm>
        </p:spPr>
        <p:txBody>
          <a:bodyPr anchor="ctr">
            <a:normAutofit/>
          </a:bodyPr>
          <a:lstStyle/>
          <a:p>
            <a:r>
              <a:rPr lang="en-CA" sz="1800">
                <a:solidFill>
                  <a:schemeClr val="tx2"/>
                </a:solidFill>
              </a:rPr>
              <a:t>Patient Monitor System</a:t>
            </a:r>
          </a:p>
          <a:p>
            <a:r>
              <a:rPr lang="en-CA" sz="1800">
                <a:solidFill>
                  <a:schemeClr val="tx2"/>
                </a:solidFill>
              </a:rPr>
              <a:t>Using Kinect V2 sensor</a:t>
            </a:r>
          </a:p>
          <a:p>
            <a:r>
              <a:rPr lang="en-CA" sz="1800">
                <a:solidFill>
                  <a:schemeClr val="tx2"/>
                </a:solidFill>
              </a:rPr>
              <a:t>Exploring implementation of </a:t>
            </a:r>
            <a:br>
              <a:rPr lang="en-CA" sz="1800">
                <a:solidFill>
                  <a:schemeClr val="tx2"/>
                </a:solidFill>
              </a:rPr>
            </a:br>
            <a:r>
              <a:rPr lang="en-CA" sz="1800">
                <a:solidFill>
                  <a:schemeClr val="tx2"/>
                </a:solidFill>
              </a:rPr>
              <a:t>Point Cloud Library</a:t>
            </a:r>
            <a:endParaRPr lang="en-CA">
              <a:solidFill>
                <a:schemeClr val="tx2"/>
              </a:solidFill>
            </a:endParaRPr>
          </a:p>
          <a:p>
            <a:pPr lvl="1"/>
            <a:r>
              <a:rPr lang="en-CA" sz="1400">
                <a:solidFill>
                  <a:schemeClr val="tx2"/>
                </a:solidFill>
              </a:rPr>
              <a:t>Statistical Outlier Removal</a:t>
            </a:r>
          </a:p>
          <a:p>
            <a:pPr lvl="1"/>
            <a:r>
              <a:rPr lang="en-CA" sz="1400">
                <a:solidFill>
                  <a:schemeClr val="tx2"/>
                </a:solidFill>
              </a:rPr>
              <a:t>Segmentation</a:t>
            </a:r>
          </a:p>
          <a:p>
            <a:endParaRPr lang="en-CA" sz="1800">
              <a:solidFill>
                <a:schemeClr val="tx2"/>
              </a:solidFill>
            </a:endParaRPr>
          </a:p>
        </p:txBody>
      </p:sp>
      <p:pic>
        <p:nvPicPr>
          <p:cNvPr id="6" name="Picture 6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3188CB59-0095-4AF1-A747-769E1F4B2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53" y="2217902"/>
            <a:ext cx="7649734" cy="46431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351C-2070-4F54-8178-BC0EB937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957" y="6494916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1F988C-E01B-47E4-8298-AB400E3534A0}"/>
              </a:ext>
            </a:extLst>
          </p:cNvPr>
          <p:cNvSpPr txBox="1">
            <a:spLocks/>
          </p:cNvSpPr>
          <p:nvPr/>
        </p:nvSpPr>
        <p:spPr>
          <a:xfrm>
            <a:off x="4466333" y="6498633"/>
            <a:ext cx="1953380" cy="35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Figure 12: Kinect V2 Sensor [10]</a:t>
            </a:r>
          </a:p>
        </p:txBody>
      </p:sp>
    </p:spTree>
    <p:extLst>
      <p:ext uri="{BB962C8B-B14F-4D97-AF65-F5344CB8AC3E}">
        <p14:creationId xmlns:p14="http://schemas.microsoft.com/office/powerpoint/2010/main" val="5812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B11E-D5BB-4303-B55A-D6813126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Technical Design Exploration Research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32DD-64F9-443A-955F-80F21301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/>
              <a:t>Movement Methods</a:t>
            </a:r>
          </a:p>
          <a:p>
            <a:pPr lvl="1"/>
            <a:r>
              <a:rPr lang="en-CA" sz="1800" dirty="0"/>
              <a:t>Initial proposal: Arduino connects to a stepper driver and unipolar stepper motor and operated using rotary encoder</a:t>
            </a:r>
          </a:p>
          <a:p>
            <a:pPr lvl="1"/>
            <a:r>
              <a:rPr lang="en-CA" sz="1800" dirty="0"/>
              <a:t>2</a:t>
            </a:r>
            <a:r>
              <a:rPr lang="en-CA" sz="1800" baseline="30000" dirty="0"/>
              <a:t>nd</a:t>
            </a:r>
            <a:r>
              <a:rPr lang="en-CA" sz="1800" dirty="0"/>
              <a:t> Revision: Selected 1Nm bipolar motor based on calculations required to lift 13.5kg; tested movement with open source Arduino library and linear actuators</a:t>
            </a:r>
          </a:p>
          <a:p>
            <a:pPr lvl="1"/>
            <a:r>
              <a:rPr lang="en-CA" sz="1800" dirty="0" err="1"/>
              <a:t>PoC</a:t>
            </a:r>
            <a:r>
              <a:rPr lang="en-CA" sz="1800" dirty="0"/>
              <a:t> Revision: Connected 4 bipolar stepper motors and drivers operated by Serial inputs from Arduino software and serial monitor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351C-2070-4F54-8178-BC0EB937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9074BC-CD20-4DDD-8695-6594EB6D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13" y="4358418"/>
            <a:ext cx="2239273" cy="17867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7A4613-57E8-41E5-BD98-3A3EE0B08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01" y="4358418"/>
            <a:ext cx="2686600" cy="1794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58788B-6D95-4634-B8DE-0E251899E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429" y="4430810"/>
            <a:ext cx="3478629" cy="1642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134548-1B43-4E76-93EF-6DC08F835E02}"/>
              </a:ext>
            </a:extLst>
          </p:cNvPr>
          <p:cNvSpPr txBox="1"/>
          <p:nvPr/>
        </p:nvSpPr>
        <p:spPr>
          <a:xfrm>
            <a:off x="1235086" y="6152638"/>
            <a:ext cx="2953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Figure </a:t>
            </a:r>
            <a:r>
              <a:rPr lang="en-US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: Motor System Wiring Diagram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38EF2-21AB-4E01-9482-135DD4D767B9}"/>
              </a:ext>
            </a:extLst>
          </p:cNvPr>
          <p:cNvSpPr txBox="1"/>
          <p:nvPr/>
        </p:nvSpPr>
        <p:spPr>
          <a:xfrm>
            <a:off x="4402044" y="6138682"/>
            <a:ext cx="2953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Figure </a:t>
            </a:r>
            <a:r>
              <a:rPr lang="en-US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: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Revision setup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08199-6F24-4097-9F2C-C23D0242E6EE}"/>
              </a:ext>
            </a:extLst>
          </p:cNvPr>
          <p:cNvSpPr txBox="1"/>
          <p:nvPr/>
        </p:nvSpPr>
        <p:spPr>
          <a:xfrm>
            <a:off x="7878941" y="6169074"/>
            <a:ext cx="2953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Figure </a:t>
            </a:r>
            <a:r>
              <a:rPr lang="en-US">
                <a:solidFill>
                  <a:schemeClr val="bg1"/>
                </a:solidFill>
              </a:rPr>
              <a:t>15</a:t>
            </a:r>
            <a:r>
              <a:rPr lang="en-US" dirty="0">
                <a:solidFill>
                  <a:schemeClr val="bg1"/>
                </a:solidFill>
              </a:rPr>
              <a:t>: Arduino Serial Monitor</a:t>
            </a:r>
          </a:p>
        </p:txBody>
      </p:sp>
    </p:spTree>
    <p:extLst>
      <p:ext uri="{BB962C8B-B14F-4D97-AF65-F5344CB8AC3E}">
        <p14:creationId xmlns:p14="http://schemas.microsoft.com/office/powerpoint/2010/main" val="4264617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B11E-D5BB-4303-B55A-D6813126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Technical Design Exploration Research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32DD-64F9-443A-955F-80F21301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Data Transfer Protocol</a:t>
            </a:r>
          </a:p>
          <a:p>
            <a:pPr lvl="1"/>
            <a:r>
              <a:rPr lang="en-CA" sz="1400" dirty="0"/>
              <a:t>Initial Proposal: Test if Arduino can read a single character or number sent through USB from a computer</a:t>
            </a:r>
          </a:p>
          <a:p>
            <a:pPr lvl="1"/>
            <a:r>
              <a:rPr lang="en-CA" sz="1400" dirty="0"/>
              <a:t>2</a:t>
            </a:r>
            <a:r>
              <a:rPr lang="en-CA" sz="1400" baseline="30000" dirty="0"/>
              <a:t>nd</a:t>
            </a:r>
            <a:r>
              <a:rPr lang="en-CA" sz="1400" dirty="0"/>
              <a:t> Revision: Write an Arduino sketch to move unipolar motor after sending a character through its Serial Monitor</a:t>
            </a:r>
          </a:p>
          <a:p>
            <a:pPr lvl="1"/>
            <a:r>
              <a:rPr lang="en-CA" sz="1400"/>
              <a:t>PoC</a:t>
            </a:r>
            <a:r>
              <a:rPr lang="en-CA" sz="1400" dirty="0"/>
              <a:t> Revision: Simulate sending a character based on Image sensor results, write to terminal then simulate this operation using Arduino Serial Monitor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351C-2070-4F54-8178-BC0EB937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B11E-D5BB-4303-B55A-D6813126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Technical Design Exploration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32DD-64F9-443A-955F-80F21301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600" dirty="0"/>
              <a:t>Power Management</a:t>
            </a:r>
          </a:p>
          <a:p>
            <a:pPr lvl="1"/>
            <a:r>
              <a:rPr lang="en-CA" sz="1400" dirty="0"/>
              <a:t>Initial Proposal: Power the system using AC wall power and stepping down with converters and transformers</a:t>
            </a:r>
          </a:p>
          <a:p>
            <a:pPr lvl="1"/>
            <a:r>
              <a:rPr lang="en-CA" sz="1400" dirty="0"/>
              <a:t>2nd Revision: Make use of power units supplied with Kinect and the Data Processing Unit simplifying product system</a:t>
            </a:r>
          </a:p>
          <a:p>
            <a:pPr lvl="1"/>
            <a:r>
              <a:rPr lang="en-CA" sz="1400" dirty="0"/>
              <a:t>3rd Revision: Calculated and selected over provisioned switching power supply to convert AC wall power to DC suitable for the motor system</a:t>
            </a:r>
          </a:p>
          <a:p>
            <a:pPr lvl="1"/>
            <a:r>
              <a:rPr lang="en-CA" sz="1400" dirty="0" err="1"/>
              <a:t>PoC</a:t>
            </a:r>
            <a:r>
              <a:rPr lang="en-CA" sz="1400" dirty="0"/>
              <a:t> Revision: Selected power supply with overhead to power stronger motors if needed. Connected to surge protector</a:t>
            </a:r>
          </a:p>
          <a:p>
            <a:pPr lvl="2"/>
            <a:r>
              <a:rPr lang="en-CA" sz="1200" dirty="0"/>
              <a:t>Power supply selected has certification by several North America safety standards</a:t>
            </a:r>
          </a:p>
          <a:p>
            <a:pPr lvl="2"/>
            <a:r>
              <a:rPr lang="en-CA" sz="1200" dirty="0"/>
              <a:t>Compact, easy to install and connect various devices</a:t>
            </a:r>
          </a:p>
          <a:p>
            <a:pPr lvl="2"/>
            <a:r>
              <a:rPr lang="en-CA" sz="1200" dirty="0"/>
              <a:t>Comfortably powers 4x 1Nm 2A Stepper motors and 24V Stepper Drivers with enough overhead for 4x 2Nm 3A Stepper Motors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351C-2070-4F54-8178-BC0EB937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28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13C553-1B28-4FE4-8525-2669709F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51" y="4777261"/>
            <a:ext cx="1988986" cy="13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138A9-F9E5-4550-96E6-2B60226EE600}"/>
              </a:ext>
            </a:extLst>
          </p:cNvPr>
          <p:cNvSpPr txBox="1"/>
          <p:nvPr/>
        </p:nvSpPr>
        <p:spPr>
          <a:xfrm>
            <a:off x="6546777" y="6122908"/>
            <a:ext cx="52077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Figure </a:t>
            </a:r>
            <a:r>
              <a:rPr lang="en-US">
                <a:solidFill>
                  <a:schemeClr val="bg1"/>
                </a:solidFill>
              </a:rPr>
              <a:t>16</a:t>
            </a:r>
            <a:r>
              <a:rPr lang="en-US" dirty="0">
                <a:solidFill>
                  <a:schemeClr val="bg1"/>
                </a:solidFill>
              </a:rPr>
              <a:t>: Compact Switching PSU </a:t>
            </a:r>
            <a:r>
              <a:rPr lang="en-US">
                <a:solidFill>
                  <a:schemeClr val="bg1"/>
                </a:solidFill>
              </a:rPr>
              <a:t>[11]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5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8074-73A3-4CF6-9453-39DD89D0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28AD-CFD2-4F47-AABC-AEB00AFD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Pivot to target a residential market rather than a hospital</a:t>
            </a:r>
          </a:p>
          <a:p>
            <a:r>
              <a:rPr lang="en-US"/>
              <a:t>Pursue full automation without nurse intervention</a:t>
            </a:r>
          </a:p>
          <a:p>
            <a:r>
              <a:rPr lang="en-US"/>
              <a:t>Look into other functions for safety and accessibility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56A46-BC10-4B90-A233-992DEEA1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49DA-1656-4579-AF50-B9A2301A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D905-123E-4019-A306-BDCA58C1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Bed bound patients in hospitals have nursing staff to help reposition which will prevent bed sores complications throughout the day and night.</a:t>
            </a:r>
            <a:br>
              <a:rPr lang="en-US"/>
            </a:br>
            <a:endParaRPr lang="en-US">
              <a:ea typeface="+mn-lt"/>
              <a:cs typeface="+mn-lt"/>
            </a:endParaRPr>
          </a:p>
          <a:p>
            <a:r>
              <a:rPr lang="en-US"/>
              <a:t>In a residential setting, however, bed bound patients may have difficulties trying to find help for repositioning if their caretaker is not around.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1AB59-8B2A-4205-BFE6-6C594B67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9439-10B4-4752-88F5-A5EA3674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5169-DEEF-40A2-91A8-A8790F4E6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 ENSC 405W, we built a PoC prototype for </a:t>
            </a:r>
            <a:r>
              <a:rPr lang="en-US" i="1"/>
              <a:t>Roll24, </a:t>
            </a:r>
            <a:r>
              <a:rPr lang="en-US"/>
              <a:t>a solution to help prevent bedsores for bed-bound patients.</a:t>
            </a:r>
          </a:p>
          <a:p>
            <a:r>
              <a:rPr lang="en-US"/>
              <a:t>We have 3 main components:</a:t>
            </a:r>
          </a:p>
          <a:p>
            <a:pPr lvl="1"/>
            <a:r>
              <a:rPr lang="en-US"/>
              <a:t>Patient Monitor, Motor Control Unit, Actuating Apparatus</a:t>
            </a:r>
          </a:p>
          <a:p>
            <a:r>
              <a:rPr lang="en-US"/>
              <a:t>We learned how to use a variety of different hardware components and integrate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BE6CA-49FE-4D16-9E64-BB01B5BB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7DF3-CE9D-4A5C-9C73-7B728DEB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CA">
                <a:latin typeface="Times New Roman"/>
                <a:cs typeface="Times New Roman"/>
              </a:rPr>
              <a:t>Demo</a:t>
            </a:r>
            <a:endParaRPr lang="en-C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9A9BD-55C1-480E-934A-B2EE0BA5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7DF3-CE9D-4A5C-9C73-7B728DEB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9A9BD-55C1-480E-934A-B2EE0BA5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1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9C2D-50BB-48A5-87CD-D7549D9D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F92D-49FB-4A8D-B009-32D1ED1C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1600"/>
              <a:t>[1] </a:t>
            </a:r>
            <a:r>
              <a:rPr lang="en-US" sz="1600">
                <a:ea typeface="+mn-lt"/>
                <a:cs typeface="+mn-lt"/>
              </a:rPr>
              <a:t>“CSA C22.2 No. 0:20,” Standards Council of Canada - Conseil </a:t>
            </a:r>
            <a:r>
              <a:rPr lang="en-US" sz="1600" err="1">
                <a:ea typeface="+mn-lt"/>
                <a:cs typeface="+mn-lt"/>
              </a:rPr>
              <a:t>canadien</a:t>
            </a:r>
            <a:r>
              <a:rPr lang="en-US" sz="1600">
                <a:ea typeface="+mn-lt"/>
                <a:cs typeface="+mn-lt"/>
              </a:rPr>
              <a:t> des </a:t>
            </a:r>
            <a:r>
              <a:rPr lang="en-US" sz="1600" err="1">
                <a:ea typeface="+mn-lt"/>
                <a:cs typeface="+mn-lt"/>
              </a:rPr>
              <a:t>normes</a:t>
            </a:r>
            <a:r>
              <a:rPr lang="en-US" sz="1600">
                <a:ea typeface="+mn-lt"/>
                <a:cs typeface="+mn-lt"/>
              </a:rPr>
              <a:t>. https://www.scc.ca/en/standardsdb/standards/30464 [Accessed Feb. 21, 2021]. </a:t>
            </a:r>
          </a:p>
          <a:p>
            <a:r>
              <a:rPr lang="en-US" sz="1600"/>
              <a:t>[2] </a:t>
            </a:r>
            <a:r>
              <a:rPr lang="en-US" sz="1600">
                <a:ea typeface="+mn-lt"/>
                <a:cs typeface="+mn-lt"/>
              </a:rPr>
              <a:t>"List of Recognized Standards for Medical Devices - Canada.ca", Canada.ca, 2019. [Online]. Available: https://www.canada.ca/en/health-canada/services/drugs-healthproducts/medical-devices/standards/list-recognized-standards-medical-devicesguidance.html#s1-1. [Accessed Feb. 21, 2021].</a:t>
            </a:r>
          </a:p>
          <a:p>
            <a:r>
              <a:rPr lang="en-US" sz="1600"/>
              <a:t>[3] </a:t>
            </a:r>
            <a:r>
              <a:rPr lang="en-US" sz="1600">
                <a:ea typeface="+mn-lt"/>
                <a:cs typeface="+mn-lt"/>
              </a:rPr>
              <a:t>“IEEE/ISO/IEC 12207-2017 - ISO/IEC/IEEE International Standard - Systems and software engineering -- Software life cycle processes.” https://standards.ieee.org/standard/12207- 2017.html [Accessed Feb. 21, 2021].</a:t>
            </a:r>
          </a:p>
          <a:p>
            <a:r>
              <a:rPr lang="en-US" sz="1600"/>
              <a:t>[4] </a:t>
            </a:r>
            <a:r>
              <a:rPr lang="en-US" sz="1600">
                <a:ea typeface="+mn-lt"/>
                <a:cs typeface="+mn-lt"/>
              </a:rPr>
              <a:t>“IEC 60204-1:2016 | IEC Webstore.” https://webstore.iec.ch/publication/26037 [Accessed Feb. 21, 2021].</a:t>
            </a:r>
          </a:p>
          <a:p>
            <a:r>
              <a:rPr lang="en-US" sz="1600">
                <a:ea typeface="+mn-lt"/>
                <a:cs typeface="+mn-lt"/>
              </a:rPr>
              <a:t>[5] “CSA C22.2 No. 127-15,” Standards Council of Canada - Conseil </a:t>
            </a:r>
            <a:r>
              <a:rPr lang="en-US" sz="1600" err="1">
                <a:ea typeface="+mn-lt"/>
                <a:cs typeface="+mn-lt"/>
              </a:rPr>
              <a:t>canadien</a:t>
            </a:r>
            <a:r>
              <a:rPr lang="en-US" sz="1600">
                <a:ea typeface="+mn-lt"/>
                <a:cs typeface="+mn-lt"/>
              </a:rPr>
              <a:t> des </a:t>
            </a:r>
            <a:r>
              <a:rPr lang="en-US" sz="1600" err="1">
                <a:ea typeface="+mn-lt"/>
                <a:cs typeface="+mn-lt"/>
              </a:rPr>
              <a:t>normes</a:t>
            </a:r>
            <a:r>
              <a:rPr lang="en-US" sz="1600">
                <a:ea typeface="+mn-lt"/>
                <a:cs typeface="+mn-lt"/>
              </a:rPr>
              <a:t>. https://www.scc.ca/en/standardsdb/standards/28242 [Accessed Feb. 21, 2021]. </a:t>
            </a:r>
          </a:p>
          <a:p>
            <a:r>
              <a:rPr lang="en-US" sz="1600">
                <a:ea typeface="+mn-lt"/>
                <a:cs typeface="+mn-lt"/>
              </a:rPr>
              <a:t>[6] “CSA C22.2 No. 107.1-16,” Standards Council of Canada - Conseil </a:t>
            </a:r>
            <a:r>
              <a:rPr lang="en-US" sz="1600" err="1">
                <a:ea typeface="+mn-lt"/>
                <a:cs typeface="+mn-lt"/>
              </a:rPr>
              <a:t>canadien</a:t>
            </a:r>
            <a:r>
              <a:rPr lang="en-US" sz="1600">
                <a:ea typeface="+mn-lt"/>
                <a:cs typeface="+mn-lt"/>
              </a:rPr>
              <a:t> des </a:t>
            </a:r>
            <a:r>
              <a:rPr lang="en-US" sz="1600" err="1">
                <a:ea typeface="+mn-lt"/>
                <a:cs typeface="+mn-lt"/>
              </a:rPr>
              <a:t>normes</a:t>
            </a:r>
            <a:r>
              <a:rPr lang="en-US" sz="1600">
                <a:ea typeface="+mn-lt"/>
                <a:cs typeface="+mn-lt"/>
              </a:rPr>
              <a:t>. https://www.scc.ca/en/standardsdb/standards/28508 [Accessed Feb. 21, 2021].</a:t>
            </a:r>
          </a:p>
          <a:p>
            <a:r>
              <a:rPr lang="en-US" sz="1600">
                <a:ea typeface="+mn-lt"/>
                <a:cs typeface="+mn-lt"/>
              </a:rPr>
              <a:t>[7] "Long-term care homes in Canada: How many and who owns them?", Cihi.ca, 2020. [Online]. Available: https://www.cihi.ca/en/long-term-care-homes-in-canada-how-many-and-who-owns-them. [Accessed: 06- Apr- 2021].</a:t>
            </a:r>
          </a:p>
          <a:p>
            <a:r>
              <a:rPr lang="en-US" sz="1600">
                <a:ea typeface="+mn-lt"/>
                <a:cs typeface="+mn-lt"/>
              </a:rPr>
              <a:t>[8] "A Turn for the Better! Freedom Bed™", Pro-bed.com, 2019. [Online]. Available: </a:t>
            </a:r>
            <a:r>
              <a:rPr lang="en-US" sz="1600">
                <a:ea typeface="+mn-lt"/>
                <a:cs typeface="+mn-lt"/>
                <a:hlinkClick r:id="rId2"/>
              </a:rPr>
              <a:t>https://www.pro-bed.com/spinal-cord-injury#:~:text=The%20Freedom%20Bed%E2%84%A2%20is,family%20members%2C%20or%20healthcare%20professionals</a:t>
            </a:r>
            <a:r>
              <a:rPr lang="en-US" sz="1600">
                <a:ea typeface="+mn-lt"/>
                <a:cs typeface="+mn-lt"/>
              </a:rPr>
              <a:t>. [Accessed: 06- Apr- 2021].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[9] "Repo Sheet®", Hillrom.com, 2021. [Online]. Available: https://www.hillrom.com/en/products/reposheet-lift-aid/. [Accessed: 06- Apr- 2021].</a:t>
            </a:r>
          </a:p>
          <a:p>
            <a:r>
              <a:rPr lang="en-US" sz="1600">
                <a:ea typeface="+mn-lt"/>
                <a:cs typeface="+mn-lt"/>
              </a:rPr>
              <a:t>[10] “Kinect,” </a:t>
            </a:r>
            <a:r>
              <a:rPr lang="en-US" sz="1600" i="1">
                <a:ea typeface="+mn-lt"/>
                <a:cs typeface="+mn-lt"/>
              </a:rPr>
              <a:t>Wikipedia</a:t>
            </a:r>
            <a:r>
              <a:rPr lang="en-US" sz="1600">
                <a:ea typeface="+mn-lt"/>
                <a:cs typeface="+mn-lt"/>
              </a:rPr>
              <a:t>, 10-Mar-2021. [Online]. Available: </a:t>
            </a:r>
            <a:r>
              <a:rPr lang="en-US" sz="1600">
                <a:ea typeface="+mn-lt"/>
                <a:cs typeface="+mn-lt"/>
                <a:hlinkClick r:id="rId3"/>
              </a:rPr>
              <a:t>https://en.wikipedia.org/wiki/Kinect#/media/File:Xbox-One-Kinect.jpg</a:t>
            </a:r>
            <a:r>
              <a:rPr lang="en-US" sz="1600">
                <a:ea typeface="+mn-lt"/>
                <a:cs typeface="+mn-lt"/>
              </a:rPr>
              <a:t>. [Accessed: 23-Apr-2021]. </a:t>
            </a:r>
          </a:p>
          <a:p>
            <a:r>
              <a:rPr lang="en-US" sz="1600"/>
              <a:t>[11] </a:t>
            </a:r>
            <a:r>
              <a:rPr lang="en-US" sz="1600">
                <a:ea typeface="+mn-lt"/>
                <a:cs typeface="+mn-lt"/>
              </a:rPr>
              <a:t> "MEAN WELL LRS-350-24 350.4W 24V 14.6 Amp Single Output Switchable Power", </a:t>
            </a:r>
            <a:r>
              <a:rPr lang="en-US" sz="1600" i="1">
                <a:ea typeface="+mn-lt"/>
                <a:cs typeface="+mn-lt"/>
              </a:rPr>
              <a:t>Amazon.ca</a:t>
            </a:r>
            <a:r>
              <a:rPr lang="en-US" sz="1600">
                <a:ea typeface="+mn-lt"/>
                <a:cs typeface="+mn-lt"/>
              </a:rPr>
              <a:t>. [Online]. Available: https://www.amazon.ca/gp/product/B013ETVO12/ref=ppx_yo_dt_b_asin_title_o00_s00?ie=UTF8&amp;psc=1. [Accessed: 23- Apr- 2021].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97A43-EBB4-4CA4-97FF-155157BA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5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4684-9E16-49BB-BF72-91403F6C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546D-2DEB-42F0-ADB9-A0BED8A5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engineers at Rise seek to solve this problem by developing an affordable solution which will automatically reposition a patient.</a:t>
            </a:r>
          </a:p>
          <a:p>
            <a:endParaRPr lang="en-US"/>
          </a:p>
          <a:p>
            <a:r>
              <a:rPr lang="en-US"/>
              <a:t>Roll24 will use camera sensors to determine the patient's location on the bed and use motors to rotate and move the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04E90-E04D-476D-8988-ABEF75BB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77DD-61F3-4878-83F6-E9BCB7A1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313C-429D-4BDE-9403-B35B6383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Interviewed a nurse to get her feedback on current problems</a:t>
            </a:r>
          </a:p>
          <a:p>
            <a:pPr lvl="1"/>
            <a:r>
              <a:rPr lang="en-CA">
                <a:latin typeface="Avenir Next LT Pro"/>
                <a:cs typeface="Times New Roman"/>
              </a:rPr>
              <a:t>Nursing staff is usually too busy to reposition patients</a:t>
            </a:r>
            <a:endParaRPr lang="en-US">
              <a:latin typeface="Avenir Next LT Pro"/>
              <a:ea typeface="+mn-lt"/>
              <a:cs typeface="+mn-lt"/>
            </a:endParaRPr>
          </a:p>
          <a:p>
            <a:pPr lvl="1"/>
            <a:r>
              <a:rPr lang="en-CA">
                <a:latin typeface="Avenir Next LT Pro"/>
                <a:cs typeface="Times New Roman"/>
              </a:rPr>
              <a:t>Would allow for patients to be repositioned consistently during short-staffed shifts</a:t>
            </a:r>
            <a:endParaRPr lang="en-US">
              <a:latin typeface="Avenir Next LT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D694-8BE8-4763-B026-2D78B693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8C74-6B4F-41D0-988E-43291F64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965455" cy="1325563"/>
          </a:xfrm>
        </p:spPr>
        <p:txBody>
          <a:bodyPr>
            <a:normAutofit/>
          </a:bodyPr>
          <a:lstStyle/>
          <a:p>
            <a:r>
              <a:rPr lang="en-US"/>
              <a:t>Technical Case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8C60-70F0-419E-BC29-BC66737F7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10515600" cy="4370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>
                <a:ea typeface="+mn-lt"/>
                <a:cs typeface="+mn-lt"/>
              </a:rPr>
              <a:t>The main components of Roll24 are:</a:t>
            </a:r>
            <a:endParaRPr lang="en-US" sz="2400"/>
          </a:p>
          <a:p>
            <a:pPr lvl="1"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Patient Monitor</a:t>
            </a:r>
          </a:p>
          <a:p>
            <a:pPr lvl="2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Depth Sensor (Kinect)</a:t>
            </a:r>
          </a:p>
          <a:p>
            <a:pPr lvl="2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Data Processing Unit</a:t>
            </a:r>
          </a:p>
          <a:p>
            <a:pPr lvl="1"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Motor Control Unit</a:t>
            </a:r>
          </a:p>
          <a:p>
            <a:pPr lvl="2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Microcontroller (Arduino)</a:t>
            </a:r>
          </a:p>
          <a:p>
            <a:pPr lvl="2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Motor Stepper Drivers</a:t>
            </a:r>
          </a:p>
          <a:p>
            <a:pPr lvl="1"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Actuating Apparatus</a:t>
            </a:r>
          </a:p>
          <a:p>
            <a:pPr lvl="2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Bipolar Stepper Motors</a:t>
            </a:r>
          </a:p>
          <a:p>
            <a:pPr lvl="2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Linear Actuators</a:t>
            </a:r>
            <a:br>
              <a:rPr lang="en-US" sz="1600">
                <a:ea typeface="+mn-lt"/>
                <a:cs typeface="+mn-lt"/>
              </a:rPr>
            </a:br>
            <a:endParaRPr lang="en-US" sz="1600"/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D008-A1EF-4B08-890E-42646B4E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97573A6F-E5B6-43A8-9C5C-D7AB8D166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3" y="2584454"/>
            <a:ext cx="5549590" cy="2968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AD93D-BDFE-4EBF-B124-5CCCB1B304DA}"/>
              </a:ext>
            </a:extLst>
          </p:cNvPr>
          <p:cNvSpPr txBox="1"/>
          <p:nvPr/>
        </p:nvSpPr>
        <p:spPr>
          <a:xfrm>
            <a:off x="6415668" y="5690839"/>
            <a:ext cx="57354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Figure 1: Overview of Roll24's Components</a:t>
            </a:r>
          </a:p>
        </p:txBody>
      </p:sp>
    </p:spTree>
    <p:extLst>
      <p:ext uri="{BB962C8B-B14F-4D97-AF65-F5344CB8AC3E}">
        <p14:creationId xmlns:p14="http://schemas.microsoft.com/office/powerpoint/2010/main" val="322320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3768-8EB9-4D4E-A3DB-9FDF1B1C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Case -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9118-0468-4DA7-A315-02B41648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81" y="1949450"/>
            <a:ext cx="11630721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The main functions for the final prototype of </a:t>
            </a:r>
            <a:r>
              <a:rPr lang="en-US" i="1">
                <a:ea typeface="+mn-lt"/>
                <a:cs typeface="+mn-lt"/>
              </a:rPr>
              <a:t>Roll24</a:t>
            </a:r>
            <a:r>
              <a:rPr lang="en-US">
                <a:ea typeface="+mn-lt"/>
                <a:cs typeface="+mn-lt"/>
              </a:rPr>
              <a:t> is to:</a:t>
            </a:r>
          </a:p>
          <a:p>
            <a:pPr lvl="1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Be able to roll a patient of up to 250 </a:t>
            </a:r>
            <a:r>
              <a:rPr lang="en-US" err="1">
                <a:ea typeface="+mn-lt"/>
                <a:cs typeface="+mn-lt"/>
              </a:rPr>
              <a:t>lbs</a:t>
            </a:r>
            <a:r>
              <a:rPr lang="en-US">
                <a:ea typeface="+mn-lt"/>
                <a:cs typeface="+mn-lt"/>
              </a:rPr>
              <a:t> to their side</a:t>
            </a:r>
          </a:p>
          <a:p>
            <a:pPr lvl="1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Be able to reposition a patient at a set interval</a:t>
            </a:r>
          </a:p>
          <a:p>
            <a:pPr lvl="1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Be able to process the transmitted raw image data in real-time</a:t>
            </a:r>
          </a:p>
          <a:p>
            <a:pPr lvl="1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Be able to send a halt signal in cases defined to be dangerous that will stop the repositioning process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ABDB5-AE14-4679-8848-D60C7CCE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D43F-5F71-4A95-AD65-4F60F981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Case –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6252-DF16-454D-AB9D-9600C1DE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Materials:</a:t>
            </a:r>
          </a:p>
          <a:p>
            <a:pPr lvl="2"/>
            <a:r>
              <a:rPr lang="en-US"/>
              <a:t>Stepper Motors</a:t>
            </a:r>
          </a:p>
          <a:p>
            <a:pPr lvl="2"/>
            <a:r>
              <a:rPr lang="en-US"/>
              <a:t>Stepper Motor Drivers</a:t>
            </a:r>
          </a:p>
          <a:p>
            <a:pPr lvl="2"/>
            <a:r>
              <a:rPr lang="en-US"/>
              <a:t>Linear Actuators</a:t>
            </a:r>
          </a:p>
          <a:p>
            <a:pPr lvl="2"/>
            <a:r>
              <a:rPr lang="en-US"/>
              <a:t>Arduino Mega2560</a:t>
            </a:r>
          </a:p>
          <a:p>
            <a:pPr lvl="2"/>
            <a:r>
              <a:rPr lang="en-US">
                <a:ea typeface="+mn-lt"/>
                <a:cs typeface="+mn-lt"/>
              </a:rPr>
              <a:t>PVC Insulated Hook-up wires</a:t>
            </a:r>
          </a:p>
          <a:p>
            <a:pPr lvl="2"/>
            <a:r>
              <a:rPr lang="en-US"/>
              <a:t>350W Single Output Switching Power Supply</a:t>
            </a:r>
          </a:p>
          <a:p>
            <a:pPr lvl="2"/>
            <a:r>
              <a:rPr lang="en-US"/>
              <a:t>Microsoft Kinect</a:t>
            </a:r>
          </a:p>
          <a:p>
            <a:pPr lvl="2"/>
            <a:r>
              <a:rPr lang="en-US"/>
              <a:t>Sling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49CB2-FDD6-438E-9355-8B3BD026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4D0-0CE5-41CD-BEA5-C69C0A04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Case – Scope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38FC-D244-47F1-96C0-008DE2C6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Changes in Scope and Design for the </a:t>
            </a:r>
            <a:r>
              <a:rPr lang="en-US" err="1"/>
              <a:t>PoC</a:t>
            </a:r>
            <a:r>
              <a:rPr lang="en-US"/>
              <a:t> prototype:</a:t>
            </a:r>
          </a:p>
          <a:p>
            <a:pPr lvl="1"/>
            <a:r>
              <a:rPr lang="en-US"/>
              <a:t>Rotate the patient in one direction</a:t>
            </a:r>
          </a:p>
          <a:p>
            <a:pPr lvl="1"/>
            <a:r>
              <a:rPr lang="en-US"/>
              <a:t>No image sensor integration</a:t>
            </a:r>
          </a:p>
          <a:p>
            <a:pPr lvl="1"/>
            <a:r>
              <a:rPr lang="en-US"/>
              <a:t>No 80/20 to support the bedframe and motors</a:t>
            </a:r>
          </a:p>
          <a:p>
            <a:pPr lvl="1"/>
            <a:r>
              <a:rPr lang="en-US"/>
              <a:t>Unable to reposition at set interval due to control of motors still needing manual intervention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462FD-7D15-4917-883A-9EEF50B6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99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5"/>
      </a:lt2>
      <a:accent1>
        <a:srgbClr val="41B582"/>
      </a:accent1>
      <a:accent2>
        <a:srgbClr val="36B649"/>
      </a:accent2>
      <a:accent3>
        <a:srgbClr val="5FB340"/>
      </a:accent3>
      <a:accent4>
        <a:srgbClr val="88AF34"/>
      </a:accent4>
      <a:accent5>
        <a:srgbClr val="AEA23E"/>
      </a:accent5>
      <a:accent6>
        <a:srgbClr val="B67436"/>
      </a:accent6>
      <a:hlink>
        <a:srgbClr val="81872D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Microsoft Office PowerPoint</Application>
  <PresentationFormat>Widescreen</PresentationFormat>
  <Paragraphs>304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AvenirNext LT Pro Medium</vt:lpstr>
      <vt:lpstr>Arial</vt:lpstr>
      <vt:lpstr>Avenir Next LT Pro</vt:lpstr>
      <vt:lpstr>Calibri</vt:lpstr>
      <vt:lpstr>Times New Roman</vt:lpstr>
      <vt:lpstr>BlockprintVTI</vt:lpstr>
      <vt:lpstr>Rise (Company 4)   Proof-of-Concept Presentation and Demo</vt:lpstr>
      <vt:lpstr>Overview</vt:lpstr>
      <vt:lpstr>Introduction/Background</vt:lpstr>
      <vt:lpstr>Introduction/Background</vt:lpstr>
      <vt:lpstr>Introduction/Background</vt:lpstr>
      <vt:lpstr>Technical Case - Overview</vt:lpstr>
      <vt:lpstr>Technical Case - Functions</vt:lpstr>
      <vt:lpstr>Technical Case – Materials</vt:lpstr>
      <vt:lpstr>Technical Case – Scope and Design</vt:lpstr>
      <vt:lpstr>Technical Case - Standards</vt:lpstr>
      <vt:lpstr>Business Case - Market</vt:lpstr>
      <vt:lpstr>Business Case – Price, Financing</vt:lpstr>
      <vt:lpstr>Business Case – Competitors</vt:lpstr>
      <vt:lpstr>Business Case – Ideal Customer</vt:lpstr>
      <vt:lpstr>Schedule &amp; Brief Plan for 440</vt:lpstr>
      <vt:lpstr>Team and Self-Reflection</vt:lpstr>
      <vt:lpstr>Team and Self Reflection</vt:lpstr>
      <vt:lpstr>Testable and Tested</vt:lpstr>
      <vt:lpstr>Testable and Tested cont.</vt:lpstr>
      <vt:lpstr>Testable and Tested cont.</vt:lpstr>
      <vt:lpstr>Concept Proven</vt:lpstr>
      <vt:lpstr>Appearance Modelled </vt:lpstr>
      <vt:lpstr>Technical Design Exploration Research</vt:lpstr>
      <vt:lpstr>Technical Design Exploration Research</vt:lpstr>
      <vt:lpstr>Technical Design Exploration Research</vt:lpstr>
      <vt:lpstr>Technical Design Exploration Research</vt:lpstr>
      <vt:lpstr>Technical Design Exploration Research</vt:lpstr>
      <vt:lpstr>Technical Design Exploration Research</vt:lpstr>
      <vt:lpstr>Feedback Considered</vt:lpstr>
      <vt:lpstr>Conclusion</vt:lpstr>
      <vt:lpstr>Demo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4  Design Meeting 1</dc:title>
  <dc:creator>Himson Chick</dc:creator>
  <cp:lastModifiedBy>Jonathan Choy</cp:lastModifiedBy>
  <cp:revision>1</cp:revision>
  <dcterms:created xsi:type="dcterms:W3CDTF">2021-01-30T00:57:36Z</dcterms:created>
  <dcterms:modified xsi:type="dcterms:W3CDTF">2021-04-23T22:32:19Z</dcterms:modified>
</cp:coreProperties>
</file>